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+/eDeXqCxuMmBjOtVJN3VdYlY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54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YouTube. (2021). </a:t>
            </a:r>
            <a:r>
              <a:rPr lang="en-US" i="1"/>
              <a:t>Scientific Illustration I: A guided tour</a:t>
            </a:r>
            <a:r>
              <a:rPr lang="en-US"/>
              <a:t>. </a:t>
            </a:r>
            <a:r>
              <a:rPr lang="en-US" i="1"/>
              <a:t>YouTube</a:t>
            </a:r>
            <a:r>
              <a:rPr lang="en-US"/>
              <a:t>. Retrieved January 30, 2023, from https://www.youtube.com/watch?v=6hmbGg9rMWQ. </a:t>
            </a:r>
            <a:endParaRPr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YouTube. (2022). </a:t>
            </a:r>
            <a:r>
              <a:rPr lang="en-US" i="1"/>
              <a:t>Scientific Illustration Ii: Tips from an Insider</a:t>
            </a:r>
            <a:r>
              <a:rPr lang="en-US"/>
              <a:t>. </a:t>
            </a:r>
            <a:r>
              <a:rPr lang="en-US" i="1"/>
              <a:t>YouTube</a:t>
            </a:r>
            <a:r>
              <a:rPr lang="en-US"/>
              <a:t>. Retrieved January 30, 2023, from https://www.youtube.com/watch?v=KvOXC2_5UCo.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ec57d262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ec57d262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3" name="Google Shape;33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hyperlink" Target="http://www.youtube.com/watch?v=EVS_yYQoLJ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hmbGg9rMWQ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hyperlink" Target="https://youtu.be/KvOXC2_5UCo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>
                <a:highlight>
                  <a:srgbClr val="00FFFF"/>
                </a:highlight>
              </a:rPr>
              <a:t>Enter your class-specific instructions for calculating energy flow</a:t>
            </a:r>
            <a:endParaRPr/>
          </a:p>
        </p:txBody>
      </p:sp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Trophic Energy Flow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What can we conclude based on the results of the game?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What are some limitations of this model?</a:t>
            </a:r>
            <a:endParaRPr/>
          </a:p>
        </p:txBody>
      </p:sp>
      <p:sp>
        <p:nvSpPr>
          <p:cNvPr id="195" name="Google Shape;195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Trophic Energy Flow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>
                <a:highlight>
                  <a:srgbClr val="00FFFF"/>
                </a:highlight>
              </a:rPr>
              <a:t>Insert your class-specific reading instructions here</a:t>
            </a:r>
            <a:endParaRPr/>
          </a:p>
        </p:txBody>
      </p:sp>
      <p:sp>
        <p:nvSpPr>
          <p:cNvPr id="201" name="Google Shape;201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Reading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Strike Out</a:t>
            </a:r>
            <a:endParaRPr/>
          </a:p>
        </p:txBody>
      </p:sp>
      <p:sp>
        <p:nvSpPr>
          <p:cNvPr id="207" name="Google Shape;207;p4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With your group, write down as many key or main ideas from the unit </a:t>
            </a:r>
            <a:r>
              <a:rPr lang="en-US" b="1" dirty="0"/>
              <a:t>without</a:t>
            </a:r>
            <a:r>
              <a:rPr lang="en-US" dirty="0"/>
              <a:t> using your notes.</a:t>
            </a:r>
            <a:endParaRPr dirty="0"/>
          </a:p>
        </p:txBody>
      </p:sp>
      <p:grpSp>
        <p:nvGrpSpPr>
          <p:cNvPr id="208" name="Google Shape;208;p40"/>
          <p:cNvGrpSpPr/>
          <p:nvPr/>
        </p:nvGrpSpPr>
        <p:grpSpPr>
          <a:xfrm>
            <a:off x="7629625" y="298775"/>
            <a:ext cx="1215900" cy="1257300"/>
            <a:chOff x="7629625" y="298775"/>
            <a:chExt cx="1215900" cy="1257300"/>
          </a:xfrm>
        </p:grpSpPr>
        <p:sp>
          <p:nvSpPr>
            <p:cNvPr id="209" name="Google Shape;209;p40"/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0" name="Google Shape;210;p40"/>
            <p:cNvPicPr preferRelativeResize="0"/>
            <p:nvPr/>
          </p:nvPicPr>
          <p:blipFill rotWithShape="1">
            <a:blip r:embed="rId3">
              <a:alphaModFix/>
            </a:blip>
            <a:srcRect l="2380" r="2390"/>
            <a:stretch/>
          </p:blipFill>
          <p:spPr>
            <a:xfrm>
              <a:off x="7685726" y="350975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211" name="Google Shape;211;p40" title="K20 Center 5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7700" y="1858975"/>
            <a:ext cx="2671276" cy="200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Career Spotlight: Scientific Illustrator</a:t>
            </a:r>
            <a:endParaRPr/>
          </a:p>
        </p:txBody>
      </p:sp>
      <p:pic>
        <p:nvPicPr>
          <p:cNvPr id="217" name="Google Shape;217;p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285875"/>
            <a:ext cx="4069173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17626" y="1285875"/>
            <a:ext cx="4069174" cy="256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Looks Like, Sounds Like, Feels Like</a:t>
            </a:r>
            <a:endParaRPr/>
          </a:p>
        </p:txBody>
      </p:sp>
      <p:sp>
        <p:nvSpPr>
          <p:cNvPr id="224" name="Google Shape;224;p41"/>
          <p:cNvSpPr txBox="1">
            <a:spLocks noGrp="1"/>
          </p:cNvSpPr>
          <p:nvPr>
            <p:ph type="body" idx="1"/>
          </p:nvPr>
        </p:nvSpPr>
        <p:spPr>
          <a:xfrm>
            <a:off x="431975" y="1164497"/>
            <a:ext cx="5020614" cy="309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Imagine you are a scientific illustrator.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does your job…</a:t>
            </a:r>
            <a:endParaRPr dirty="0"/>
          </a:p>
          <a:p>
            <a:pPr marL="914400" lvl="1" indent="-351155" algn="l" rtl="0">
              <a:spcBef>
                <a:spcPts val="0"/>
              </a:spcBef>
              <a:spcAft>
                <a:spcPts val="0"/>
              </a:spcAft>
              <a:buSzPts val="1930"/>
              <a:buFont typeface="Wingdings" panose="05000000000000000000" pitchFamily="2" charset="2"/>
              <a:buChar char="§"/>
            </a:pPr>
            <a:r>
              <a:rPr lang="en-US" sz="2200" dirty="0"/>
              <a:t>Look like?</a:t>
            </a:r>
            <a:endParaRPr sz="2200" dirty="0"/>
          </a:p>
          <a:p>
            <a:pPr marL="914400" lvl="1" indent="-351155" algn="l" rtl="0">
              <a:spcBef>
                <a:spcPts val="0"/>
              </a:spcBef>
              <a:spcAft>
                <a:spcPts val="0"/>
              </a:spcAft>
              <a:buSzPts val="1930"/>
              <a:buFont typeface="Wingdings" panose="05000000000000000000" pitchFamily="2" charset="2"/>
              <a:buChar char="§"/>
            </a:pPr>
            <a:r>
              <a:rPr lang="en-US" sz="2200" dirty="0"/>
              <a:t>Sound like? </a:t>
            </a:r>
            <a:endParaRPr sz="2200" dirty="0"/>
          </a:p>
          <a:p>
            <a:pPr marL="914400" lvl="1" indent="-351155" algn="l" rtl="0">
              <a:spcBef>
                <a:spcPts val="0"/>
              </a:spcBef>
              <a:spcAft>
                <a:spcPts val="0"/>
              </a:spcAft>
              <a:buSzPts val="1930"/>
              <a:buFont typeface="Wingdings" panose="05000000000000000000" pitchFamily="2" charset="2"/>
              <a:buChar char="§"/>
            </a:pPr>
            <a:r>
              <a:rPr lang="en-US" sz="2200" dirty="0"/>
              <a:t>Feel like?</a:t>
            </a:r>
            <a:endParaRPr sz="2200" dirty="0"/>
          </a:p>
        </p:txBody>
      </p:sp>
      <p:pic>
        <p:nvPicPr>
          <p:cNvPr id="225" name="Google Shape;22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1850" y="2000250"/>
            <a:ext cx="37719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>
            <a:spLocks noGrp="1"/>
          </p:cNvSpPr>
          <p:nvPr>
            <p:ph type="title"/>
          </p:nvPr>
        </p:nvSpPr>
        <p:spPr>
          <a:xfrm>
            <a:off x="685800" y="943648"/>
            <a:ext cx="7772400" cy="3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How might scientific illustration be important for the work you have done so far in this lesson?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c57d262ea_0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/>
              <a:t>Pretend you are a scientific illustrator and create an infographic that communicates what you have learned, using drawings and explanations.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/>
              <a:t>Include in your infographic the following:</a:t>
            </a:r>
            <a:endParaRPr dirty="0"/>
          </a:p>
          <a:p>
            <a:pPr marL="91440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Where each trophic level gets its energy;</a:t>
            </a:r>
            <a:endParaRPr dirty="0"/>
          </a:p>
          <a:p>
            <a:pPr marL="91440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The efficiency of energy transfer through an ecosystem;</a:t>
            </a:r>
            <a:endParaRPr dirty="0"/>
          </a:p>
          <a:p>
            <a:pPr marL="91440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How energy is “lost” between </a:t>
            </a:r>
            <a:r>
              <a:rPr lang="en-US"/>
              <a:t>trophic levels.</a:t>
            </a:r>
            <a:endParaRPr dirty="0"/>
          </a:p>
        </p:txBody>
      </p:sp>
      <p:sp>
        <p:nvSpPr>
          <p:cNvPr id="236" name="Google Shape;236;gec57d262ea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Work Like a Scientific Illustrator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ctrTitle"/>
          </p:nvPr>
        </p:nvSpPr>
        <p:spPr>
          <a:xfrm>
            <a:off x="641652" y="76381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Seeing the Bigger Picture</a:t>
            </a:r>
            <a:endParaRPr dirty="0"/>
          </a:p>
        </p:txBody>
      </p:sp>
      <p:sp>
        <p:nvSpPr>
          <p:cNvPr id="67" name="Google Shape;67;p2"/>
          <p:cNvSpPr txBox="1">
            <a:spLocks noGrp="1"/>
          </p:cNvSpPr>
          <p:nvPr>
            <p:ph type="subTitle" idx="1"/>
          </p:nvPr>
        </p:nvSpPr>
        <p:spPr>
          <a:xfrm>
            <a:off x="616274" y="1544758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457200" marR="34289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Ecological Energy Pyramids and Science Illustration</a:t>
            </a:r>
            <a:endParaRPr dirty="0"/>
          </a:p>
        </p:txBody>
      </p:sp>
      <p:pic>
        <p:nvPicPr>
          <p:cNvPr id="68" name="Google Shape;6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2177" y="2156831"/>
            <a:ext cx="2926080" cy="2708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>
            <a:spLocks noGrp="1"/>
          </p:cNvSpPr>
          <p:nvPr>
            <p:ph type="title"/>
          </p:nvPr>
        </p:nvSpPr>
        <p:spPr>
          <a:xfrm>
            <a:off x="530352" y="536658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74" name="Google Shape;74;p3"/>
          <p:cNvSpPr txBox="1">
            <a:spLocks noGrp="1"/>
          </p:cNvSpPr>
          <p:nvPr>
            <p:ph type="body" idx="1"/>
          </p:nvPr>
        </p:nvSpPr>
        <p:spPr>
          <a:xfrm>
            <a:off x="530352" y="1710034"/>
            <a:ext cx="7772400" cy="152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dirty="0"/>
              <a:t>How does energy flow through a food web?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dirty="0"/>
              <a:t>How is illustration used to convey scientific information?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495668" y="451525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445219" y="1592317"/>
            <a:ext cx="7772400" cy="213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47500" lnSpcReduction="20000"/>
          </a:bodyPr>
          <a:lstStyle/>
          <a:p>
            <a:pPr marL="507314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11"/>
              <a:buFont typeface="Arial" panose="020B0604020202020204" pitchFamily="34" charset="0"/>
              <a:buChar char="•"/>
            </a:pPr>
            <a:r>
              <a:rPr lang="en-US" sz="5500" dirty="0"/>
              <a:t>Use a mathematical representation to support claims for the flow of energy among organisms in an ecosystem.</a:t>
            </a:r>
            <a:endParaRPr sz="5500" dirty="0"/>
          </a:p>
          <a:p>
            <a:pPr marL="507314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11"/>
              <a:buFont typeface="Arial" panose="020B0604020202020204" pitchFamily="34" charset="0"/>
              <a:buChar char="•"/>
            </a:pPr>
            <a:r>
              <a:rPr lang="en-US" sz="5500" dirty="0"/>
              <a:t>Take on the role of a scientific illustrator to demonstrate understanding of energy flow in ecosystems.</a:t>
            </a:r>
            <a:endParaRPr sz="5500" dirty="0"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811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are all the things you know about the following two concepts?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Cellular respiration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What plants and animals use energy for</a:t>
            </a:r>
            <a:endParaRPr dirty="0"/>
          </a:p>
        </p:txBody>
      </p:sp>
      <p:sp>
        <p:nvSpPr>
          <p:cNvPr id="86" name="Google Shape;86;p32"/>
          <p:cNvSpPr txBox="1">
            <a:spLocks noGrp="1"/>
          </p:cNvSpPr>
          <p:nvPr>
            <p:ph type="title"/>
          </p:nvPr>
        </p:nvSpPr>
        <p:spPr>
          <a:xfrm>
            <a:off x="457200" y="307250"/>
            <a:ext cx="694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Tell Me Everything</a:t>
            </a:r>
            <a:endParaRPr/>
          </a:p>
        </p:txBody>
      </p:sp>
      <p:grpSp>
        <p:nvGrpSpPr>
          <p:cNvPr id="87" name="Google Shape;87;p32"/>
          <p:cNvGrpSpPr/>
          <p:nvPr/>
        </p:nvGrpSpPr>
        <p:grpSpPr>
          <a:xfrm>
            <a:off x="7036841" y="149799"/>
            <a:ext cx="1215900" cy="1257300"/>
            <a:chOff x="7629625" y="298775"/>
            <a:chExt cx="1215900" cy="1257300"/>
          </a:xfrm>
        </p:grpSpPr>
        <p:sp>
          <p:nvSpPr>
            <p:cNvPr id="88" name="Google Shape;88;p32"/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9" name="Google Shape;89;p32"/>
            <p:cNvPicPr preferRelativeResize="0"/>
            <p:nvPr/>
          </p:nvPicPr>
          <p:blipFill rotWithShape="1">
            <a:blip r:embed="rId3">
              <a:alphaModFix/>
            </a:blip>
            <a:srcRect l="2134" r="2134"/>
            <a:stretch/>
          </p:blipFill>
          <p:spPr>
            <a:xfrm>
              <a:off x="7685726" y="350975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3"/>
          <p:cNvSpPr txBox="1">
            <a:spLocks noGrp="1"/>
          </p:cNvSpPr>
          <p:nvPr>
            <p:ph type="title"/>
          </p:nvPr>
        </p:nvSpPr>
        <p:spPr>
          <a:xfrm>
            <a:off x="457199" y="79508"/>
            <a:ext cx="8229600" cy="667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Filling Out Your Card</a:t>
            </a:r>
            <a:endParaRPr/>
          </a:p>
        </p:txBody>
      </p:sp>
      <p:sp>
        <p:nvSpPr>
          <p:cNvPr id="95" name="Google Shape;95;p33"/>
          <p:cNvSpPr txBox="1">
            <a:spLocks noGrp="1"/>
          </p:cNvSpPr>
          <p:nvPr>
            <p:ph type="body" idx="1"/>
          </p:nvPr>
        </p:nvSpPr>
        <p:spPr>
          <a:xfrm>
            <a:off x="321127" y="741180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Prey </a:t>
            </a:r>
            <a:endParaRPr/>
          </a:p>
        </p:txBody>
      </p:sp>
      <p:sp>
        <p:nvSpPr>
          <p:cNvPr id="96" name="Google Shape;96;p33"/>
          <p:cNvSpPr txBox="1">
            <a:spLocks noGrp="1"/>
          </p:cNvSpPr>
          <p:nvPr>
            <p:ph type="body" idx="2"/>
          </p:nvPr>
        </p:nvSpPr>
        <p:spPr>
          <a:xfrm>
            <a:off x="4788699" y="733689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Predator</a:t>
            </a:r>
            <a:endParaRPr/>
          </a:p>
        </p:txBody>
      </p:sp>
      <p:pic>
        <p:nvPicPr>
          <p:cNvPr id="97" name="Google Shape;97;p33"/>
          <p:cNvPicPr preferRelativeResize="0"/>
          <p:nvPr/>
        </p:nvPicPr>
        <p:blipFill rotWithShape="1">
          <a:blip r:embed="rId3">
            <a:alphaModFix/>
          </a:blip>
          <a:srcRect b="2626"/>
          <a:stretch/>
        </p:blipFill>
        <p:spPr>
          <a:xfrm>
            <a:off x="185056" y="1249299"/>
            <a:ext cx="4312331" cy="371918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" name="Google Shape;9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5024" y="1236279"/>
            <a:ext cx="4329126" cy="373220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9" name="Google Shape;99;p33"/>
          <p:cNvSpPr txBox="1"/>
          <p:nvPr/>
        </p:nvSpPr>
        <p:spPr>
          <a:xfrm>
            <a:off x="1069255" y="3115309"/>
            <a:ext cx="629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DE454A"/>
                </a:solidFill>
                <a:latin typeface="Arial"/>
                <a:ea typeface="Arial"/>
                <a:cs typeface="Arial"/>
                <a:sym typeface="Arial"/>
              </a:rPr>
              <a:t>6,000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3"/>
          <p:cNvSpPr txBox="1"/>
          <p:nvPr/>
        </p:nvSpPr>
        <p:spPr>
          <a:xfrm>
            <a:off x="2930380" y="3102381"/>
            <a:ext cx="6333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DE454A"/>
                </a:solidFill>
                <a:latin typeface="Arial"/>
                <a:ea typeface="Arial"/>
                <a:cs typeface="Arial"/>
                <a:sym typeface="Arial"/>
              </a:rPr>
              <a:t>1,000</a:t>
            </a:r>
            <a:endParaRPr/>
          </a:p>
        </p:txBody>
      </p:sp>
      <p:sp>
        <p:nvSpPr>
          <p:cNvPr id="101" name="Google Shape;101;p33"/>
          <p:cNvSpPr/>
          <p:nvPr/>
        </p:nvSpPr>
        <p:spPr>
          <a:xfrm>
            <a:off x="2722292" y="3115308"/>
            <a:ext cx="1711312" cy="532407"/>
          </a:xfrm>
          <a:prstGeom prst="rect">
            <a:avLst/>
          </a:prstGeom>
          <a:noFill/>
          <a:ln w="25400" cap="flat" cmpd="sng">
            <a:solidFill>
              <a:srgbClr val="DE4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3"/>
          <p:cNvSpPr txBox="1"/>
          <p:nvPr/>
        </p:nvSpPr>
        <p:spPr>
          <a:xfrm>
            <a:off x="5644565" y="3070298"/>
            <a:ext cx="48232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DE454A"/>
                </a:solidFill>
                <a:latin typeface="Arial"/>
                <a:ea typeface="Arial"/>
                <a:cs typeface="Arial"/>
                <a:sym typeface="Arial"/>
              </a:rPr>
              <a:t>600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3"/>
          <p:cNvSpPr txBox="1"/>
          <p:nvPr/>
        </p:nvSpPr>
        <p:spPr>
          <a:xfrm>
            <a:off x="7449372" y="3070297"/>
            <a:ext cx="4994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DE454A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104" name="Google Shape;104;p33"/>
          <p:cNvSpPr txBox="1"/>
          <p:nvPr/>
        </p:nvSpPr>
        <p:spPr>
          <a:xfrm>
            <a:off x="3738920" y="3679270"/>
            <a:ext cx="1244789" cy="30777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DE4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DE454A"/>
                </a:solidFill>
                <a:latin typeface="Arial"/>
                <a:ea typeface="Arial"/>
                <a:cs typeface="Arial"/>
                <a:sym typeface="Arial"/>
              </a:rPr>
              <a:t>1,000 x 0.5 =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3"/>
          <p:cNvSpPr txBox="1"/>
          <p:nvPr/>
        </p:nvSpPr>
        <p:spPr>
          <a:xfrm>
            <a:off x="5644564" y="3559950"/>
            <a:ext cx="48232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DE454A"/>
                </a:solidFill>
                <a:latin typeface="Arial"/>
                <a:ea typeface="Arial"/>
                <a:cs typeface="Arial"/>
                <a:sym typeface="Arial"/>
              </a:rPr>
              <a:t>500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3"/>
          <p:cNvSpPr txBox="1"/>
          <p:nvPr/>
        </p:nvSpPr>
        <p:spPr>
          <a:xfrm>
            <a:off x="6489511" y="3801603"/>
            <a:ext cx="6401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DE454A"/>
                </a:solidFill>
                <a:latin typeface="Arial"/>
                <a:ea typeface="Arial"/>
                <a:cs typeface="Arial"/>
                <a:sym typeface="Arial"/>
              </a:rPr>
              <a:t>1,100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3"/>
          <p:cNvSpPr/>
          <p:nvPr/>
        </p:nvSpPr>
        <p:spPr>
          <a:xfrm>
            <a:off x="5566783" y="3070297"/>
            <a:ext cx="619885" cy="1039083"/>
          </a:xfrm>
          <a:prstGeom prst="rect">
            <a:avLst/>
          </a:prstGeom>
          <a:noFill/>
          <a:ln w="25400" cap="flat" cmpd="sng">
            <a:solidFill>
              <a:srgbClr val="DE4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3"/>
          <p:cNvSpPr txBox="1"/>
          <p:nvPr/>
        </p:nvSpPr>
        <p:spPr>
          <a:xfrm>
            <a:off x="5635561" y="4597756"/>
            <a:ext cx="48232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DE454A"/>
                </a:solidFill>
                <a:latin typeface="Arial"/>
                <a:ea typeface="Arial"/>
                <a:cs typeface="Arial"/>
                <a:sym typeface="Arial"/>
              </a:rPr>
              <a:t>660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3"/>
          <p:cNvSpPr txBox="1"/>
          <p:nvPr/>
        </p:nvSpPr>
        <p:spPr>
          <a:xfrm>
            <a:off x="7486021" y="4597755"/>
            <a:ext cx="4994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DE454A"/>
                </a:solidFill>
                <a:latin typeface="Arial"/>
                <a:ea typeface="Arial"/>
                <a:cs typeface="Arial"/>
                <a:sym typeface="Arial"/>
              </a:rPr>
              <a:t>110</a:t>
            </a:r>
            <a:endParaRPr/>
          </a:p>
        </p:txBody>
      </p:sp>
      <p:sp>
        <p:nvSpPr>
          <p:cNvPr id="110" name="Google Shape;110;p33"/>
          <p:cNvSpPr txBox="1"/>
          <p:nvPr/>
        </p:nvSpPr>
        <p:spPr>
          <a:xfrm>
            <a:off x="1082856" y="3626505"/>
            <a:ext cx="629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DE454A"/>
                </a:solidFill>
                <a:latin typeface="Arial"/>
                <a:ea typeface="Arial"/>
                <a:cs typeface="Arial"/>
                <a:sym typeface="Arial"/>
              </a:rPr>
              <a:t>3,000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3"/>
          <p:cNvSpPr/>
          <p:nvPr/>
        </p:nvSpPr>
        <p:spPr>
          <a:xfrm>
            <a:off x="1098453" y="3133549"/>
            <a:ext cx="619885" cy="1039083"/>
          </a:xfrm>
          <a:prstGeom prst="rect">
            <a:avLst/>
          </a:prstGeom>
          <a:noFill/>
          <a:ln w="25400" cap="flat" cmpd="sng">
            <a:solidFill>
              <a:srgbClr val="DE4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3"/>
          <p:cNvSpPr txBox="1"/>
          <p:nvPr/>
        </p:nvSpPr>
        <p:spPr>
          <a:xfrm>
            <a:off x="1894430" y="3894201"/>
            <a:ext cx="6401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DE454A"/>
                </a:solidFill>
                <a:latin typeface="Arial"/>
                <a:ea typeface="Arial"/>
                <a:cs typeface="Arial"/>
                <a:sym typeface="Arial"/>
              </a:rPr>
              <a:t>9,000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3"/>
          <p:cNvSpPr txBox="1"/>
          <p:nvPr/>
        </p:nvSpPr>
        <p:spPr>
          <a:xfrm>
            <a:off x="3005871" y="4655181"/>
            <a:ext cx="48232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DE454A"/>
                </a:solidFill>
                <a:latin typeface="Arial"/>
                <a:ea typeface="Arial"/>
                <a:cs typeface="Arial"/>
                <a:sym typeface="Arial"/>
              </a:rPr>
              <a:t>900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3"/>
          <p:cNvSpPr txBox="1"/>
          <p:nvPr/>
        </p:nvSpPr>
        <p:spPr>
          <a:xfrm>
            <a:off x="1096114" y="4675304"/>
            <a:ext cx="64577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DE454A"/>
                </a:solidFill>
                <a:latin typeface="Arial"/>
                <a:ea typeface="Arial"/>
                <a:cs typeface="Arial"/>
                <a:sym typeface="Arial"/>
              </a:rPr>
              <a:t>5,400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4"/>
          <p:cNvSpPr txBox="1">
            <a:spLocks noGrp="1"/>
          </p:cNvSpPr>
          <p:nvPr>
            <p:ph type="body" idx="1"/>
          </p:nvPr>
        </p:nvSpPr>
        <p:spPr>
          <a:xfrm>
            <a:off x="235601" y="938609"/>
            <a:ext cx="6362700" cy="382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Find a sun card (producers only) or a partner in the trophic level directly below you.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Calculate and record the amount of energy you gain from eating them.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Calculate the following: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2400" dirty="0"/>
              <a:t>End of round energy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2400" dirty="0"/>
              <a:t>Energy you keep next round (60%)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2400" dirty="0"/>
              <a:t>Energy you give away next round (10%)</a:t>
            </a:r>
            <a:endParaRPr dirty="0"/>
          </a:p>
        </p:txBody>
      </p:sp>
      <p:sp>
        <p:nvSpPr>
          <p:cNvPr id="120" name="Google Shape;120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70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Round 1</a:t>
            </a:r>
            <a:endParaRPr/>
          </a:p>
        </p:txBody>
      </p:sp>
      <p:grpSp>
        <p:nvGrpSpPr>
          <p:cNvPr id="121" name="Google Shape;121;p34"/>
          <p:cNvGrpSpPr/>
          <p:nvPr/>
        </p:nvGrpSpPr>
        <p:grpSpPr>
          <a:xfrm>
            <a:off x="5932431" y="1156193"/>
            <a:ext cx="3270263" cy="2774949"/>
            <a:chOff x="6027025" y="1156193"/>
            <a:chExt cx="3270263" cy="2774949"/>
          </a:xfrm>
        </p:grpSpPr>
        <p:grpSp>
          <p:nvGrpSpPr>
            <p:cNvPr id="122" name="Google Shape;122;p34"/>
            <p:cNvGrpSpPr/>
            <p:nvPr/>
          </p:nvGrpSpPr>
          <p:grpSpPr>
            <a:xfrm>
              <a:off x="6027025" y="1156193"/>
              <a:ext cx="3270263" cy="2774949"/>
              <a:chOff x="5836525" y="661623"/>
              <a:chExt cx="3270263" cy="2774949"/>
            </a:xfrm>
          </p:grpSpPr>
          <p:grpSp>
            <p:nvGrpSpPr>
              <p:cNvPr id="123" name="Google Shape;123;p34"/>
              <p:cNvGrpSpPr/>
              <p:nvPr/>
            </p:nvGrpSpPr>
            <p:grpSpPr>
              <a:xfrm>
                <a:off x="5836525" y="661623"/>
                <a:ext cx="3093156" cy="2774949"/>
                <a:chOff x="0" y="0"/>
                <a:chExt cx="3093156" cy="2774949"/>
              </a:xfrm>
            </p:grpSpPr>
            <p:sp>
              <p:nvSpPr>
                <p:cNvPr id="124" name="Google Shape;124;p34"/>
                <p:cNvSpPr/>
                <p:nvPr/>
              </p:nvSpPr>
              <p:spPr>
                <a:xfrm>
                  <a:off x="1159933" y="0"/>
                  <a:ext cx="773289" cy="693737"/>
                </a:xfrm>
                <a:prstGeom prst="trapezoid">
                  <a:avLst>
                    <a:gd name="adj" fmla="val 55734"/>
                  </a:avLst>
                </a:prstGeom>
                <a:solidFill>
                  <a:srgbClr val="D6BBEB"/>
                </a:solidFill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25" name="Google Shape;125;p34"/>
                <p:cNvSpPr/>
                <p:nvPr/>
              </p:nvSpPr>
              <p:spPr>
                <a:xfrm>
                  <a:off x="773289" y="693737"/>
                  <a:ext cx="1546578" cy="693737"/>
                </a:xfrm>
                <a:prstGeom prst="trapezoid">
                  <a:avLst>
                    <a:gd name="adj" fmla="val 55734"/>
                  </a:avLst>
                </a:prstGeom>
                <a:solidFill>
                  <a:srgbClr val="FEBEF9"/>
                </a:solidFill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26" name="Google Shape;126;p34"/>
                <p:cNvSpPr txBox="1"/>
                <p:nvPr/>
              </p:nvSpPr>
              <p:spPr>
                <a:xfrm>
                  <a:off x="1043940" y="693737"/>
                  <a:ext cx="1005275" cy="6937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7775" tIns="17775" rIns="17775" bIns="177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1" i="0" u="none" strike="noStrike" cap="none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Secondary</a:t>
                  </a:r>
                  <a:endParaRPr dirty="0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27" name="Google Shape;127;p34"/>
                <p:cNvSpPr/>
                <p:nvPr/>
              </p:nvSpPr>
              <p:spPr>
                <a:xfrm>
                  <a:off x="386644" y="1387475"/>
                  <a:ext cx="2319867" cy="693737"/>
                </a:xfrm>
                <a:prstGeom prst="trapezoid">
                  <a:avLst>
                    <a:gd name="adj" fmla="val 55734"/>
                  </a:avLst>
                </a:prstGeom>
                <a:solidFill>
                  <a:srgbClr val="9BE5FF"/>
                </a:solidFill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28" name="Google Shape;128;p34"/>
                <p:cNvSpPr txBox="1"/>
                <p:nvPr/>
              </p:nvSpPr>
              <p:spPr>
                <a:xfrm>
                  <a:off x="792621" y="1387475"/>
                  <a:ext cx="1507913" cy="6937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7775" tIns="17775" rIns="17775" bIns="177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1" i="0" u="none" strike="noStrike" cap="none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Primary</a:t>
                  </a:r>
                  <a:endParaRPr dirty="0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29" name="Google Shape;129;p34"/>
                <p:cNvSpPr/>
                <p:nvPr/>
              </p:nvSpPr>
              <p:spPr>
                <a:xfrm>
                  <a:off x="0" y="2081212"/>
                  <a:ext cx="3093156" cy="693737"/>
                </a:xfrm>
                <a:prstGeom prst="trapezoid">
                  <a:avLst>
                    <a:gd name="adj" fmla="val 55734"/>
                  </a:avLst>
                </a:prstGeom>
                <a:solidFill>
                  <a:srgbClr val="D0EBB3"/>
                </a:solidFill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30" name="Google Shape;130;p34"/>
                <p:cNvSpPr txBox="1"/>
                <p:nvPr/>
              </p:nvSpPr>
              <p:spPr>
                <a:xfrm>
                  <a:off x="541302" y="2081212"/>
                  <a:ext cx="2010551" cy="6937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7775" tIns="17775" rIns="17775" bIns="177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1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Producer</a:t>
                  </a:r>
                  <a:endParaRPr>
                    <a:solidFill>
                      <a:schemeClr val="dk1"/>
                    </a:solidFill>
                  </a:endParaRPr>
                </a:p>
              </p:txBody>
            </p:sp>
          </p:grpSp>
          <p:sp>
            <p:nvSpPr>
              <p:cNvPr id="131" name="Google Shape;131;p34"/>
              <p:cNvSpPr/>
              <p:nvPr/>
            </p:nvSpPr>
            <p:spPr>
              <a:xfrm rot="-1629469">
                <a:off x="7870167" y="1128675"/>
                <a:ext cx="235060" cy="565150"/>
              </a:xfrm>
              <a:prstGeom prst="curvedLeftArrow">
                <a:avLst>
                  <a:gd name="adj1" fmla="val 17876"/>
                  <a:gd name="adj2" fmla="val 69162"/>
                  <a:gd name="adj3" fmla="val 46624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34"/>
              <p:cNvSpPr/>
              <p:nvPr/>
            </p:nvSpPr>
            <p:spPr>
              <a:xfrm rot="-1629469">
                <a:off x="8224383" y="1766523"/>
                <a:ext cx="235060" cy="565150"/>
              </a:xfrm>
              <a:prstGeom prst="curvedLeftArrow">
                <a:avLst>
                  <a:gd name="adj1" fmla="val 17876"/>
                  <a:gd name="adj2" fmla="val 69162"/>
                  <a:gd name="adj3" fmla="val 46624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34"/>
              <p:cNvSpPr/>
              <p:nvPr/>
            </p:nvSpPr>
            <p:spPr>
              <a:xfrm rot="-1629469">
                <a:off x="8600619" y="2425966"/>
                <a:ext cx="235060" cy="565150"/>
              </a:xfrm>
              <a:prstGeom prst="curvedLeftArrow">
                <a:avLst>
                  <a:gd name="adj1" fmla="val 17876"/>
                  <a:gd name="adj2" fmla="val 69162"/>
                  <a:gd name="adj3" fmla="val 46624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34"/>
              <p:cNvSpPr txBox="1"/>
              <p:nvPr/>
            </p:nvSpPr>
            <p:spPr>
              <a:xfrm>
                <a:off x="8012491" y="1110158"/>
                <a:ext cx="56297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Eats</a:t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5" name="Google Shape;135;p34"/>
              <p:cNvSpPr txBox="1"/>
              <p:nvPr/>
            </p:nvSpPr>
            <p:spPr>
              <a:xfrm>
                <a:off x="8341913" y="1649017"/>
                <a:ext cx="56297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Eats</a:t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6" name="Google Shape;136;p34"/>
              <p:cNvSpPr txBox="1"/>
              <p:nvPr/>
            </p:nvSpPr>
            <p:spPr>
              <a:xfrm>
                <a:off x="8543813" y="2224627"/>
                <a:ext cx="56297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Eats</a:t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37" name="Google Shape;137;p34"/>
            <p:cNvSpPr txBox="1"/>
            <p:nvPr/>
          </p:nvSpPr>
          <p:spPr>
            <a:xfrm>
              <a:off x="7186958" y="1156193"/>
              <a:ext cx="773400" cy="6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Tertiary</a:t>
              </a:r>
              <a:endParaRPr dirty="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>
            <a:spLocks noGrp="1"/>
          </p:cNvSpPr>
          <p:nvPr>
            <p:ph type="body" idx="1"/>
          </p:nvPr>
        </p:nvSpPr>
        <p:spPr>
          <a:xfrm>
            <a:off x="234626" y="1061600"/>
            <a:ext cx="6362700" cy="382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Find a </a:t>
            </a:r>
            <a:r>
              <a:rPr lang="en-US" b="1" dirty="0"/>
              <a:t>new </a:t>
            </a:r>
            <a:r>
              <a:rPr lang="en-US" dirty="0"/>
              <a:t>sun card (producers only) or a </a:t>
            </a:r>
            <a:r>
              <a:rPr lang="en-US" b="1" dirty="0"/>
              <a:t>new </a:t>
            </a:r>
            <a:r>
              <a:rPr lang="en-US" dirty="0"/>
              <a:t>partner in the trophic level directly below you.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Calculate and record the amount of energy you gain from eating them.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Calculate the following: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2400" dirty="0"/>
              <a:t>End of round energy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2400" dirty="0"/>
              <a:t>Energy you keep next round (60%)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2400" dirty="0"/>
              <a:t>Energy you give away next round (10%)</a:t>
            </a:r>
            <a:endParaRPr dirty="0"/>
          </a:p>
        </p:txBody>
      </p:sp>
      <p:sp>
        <p:nvSpPr>
          <p:cNvPr id="143" name="Google Shape;143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70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Round 2</a:t>
            </a:r>
            <a:endParaRPr/>
          </a:p>
        </p:txBody>
      </p:sp>
      <p:grpSp>
        <p:nvGrpSpPr>
          <p:cNvPr id="144" name="Google Shape;144;p35"/>
          <p:cNvGrpSpPr/>
          <p:nvPr/>
        </p:nvGrpSpPr>
        <p:grpSpPr>
          <a:xfrm>
            <a:off x="6027025" y="1156193"/>
            <a:ext cx="3270388" cy="2774812"/>
            <a:chOff x="6027025" y="1156193"/>
            <a:chExt cx="3270388" cy="2774812"/>
          </a:xfrm>
        </p:grpSpPr>
        <p:grpSp>
          <p:nvGrpSpPr>
            <p:cNvPr id="145" name="Google Shape;145;p35"/>
            <p:cNvGrpSpPr/>
            <p:nvPr/>
          </p:nvGrpSpPr>
          <p:grpSpPr>
            <a:xfrm>
              <a:off x="6027025" y="1156193"/>
              <a:ext cx="3270388" cy="2774812"/>
              <a:chOff x="5836525" y="661623"/>
              <a:chExt cx="3270388" cy="2774812"/>
            </a:xfrm>
          </p:grpSpPr>
          <p:grpSp>
            <p:nvGrpSpPr>
              <p:cNvPr id="146" name="Google Shape;146;p35"/>
              <p:cNvGrpSpPr/>
              <p:nvPr/>
            </p:nvGrpSpPr>
            <p:grpSpPr>
              <a:xfrm>
                <a:off x="5836525" y="661623"/>
                <a:ext cx="3093300" cy="2774812"/>
                <a:chOff x="0" y="0"/>
                <a:chExt cx="3093300" cy="2774812"/>
              </a:xfrm>
            </p:grpSpPr>
            <p:sp>
              <p:nvSpPr>
                <p:cNvPr id="147" name="Google Shape;147;p35"/>
                <p:cNvSpPr/>
                <p:nvPr/>
              </p:nvSpPr>
              <p:spPr>
                <a:xfrm>
                  <a:off x="1159933" y="0"/>
                  <a:ext cx="773400" cy="693600"/>
                </a:xfrm>
                <a:prstGeom prst="trapezoid">
                  <a:avLst>
                    <a:gd name="adj" fmla="val 55734"/>
                  </a:avLst>
                </a:prstGeom>
                <a:solidFill>
                  <a:srgbClr val="D6BBEB"/>
                </a:solidFill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48" name="Google Shape;148;p35"/>
                <p:cNvSpPr/>
                <p:nvPr/>
              </p:nvSpPr>
              <p:spPr>
                <a:xfrm>
                  <a:off x="773289" y="693737"/>
                  <a:ext cx="1546500" cy="693600"/>
                </a:xfrm>
                <a:prstGeom prst="trapezoid">
                  <a:avLst>
                    <a:gd name="adj" fmla="val 55734"/>
                  </a:avLst>
                </a:prstGeom>
                <a:solidFill>
                  <a:srgbClr val="FEBEF9"/>
                </a:solidFill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49" name="Google Shape;149;p35"/>
                <p:cNvSpPr txBox="1"/>
                <p:nvPr/>
              </p:nvSpPr>
              <p:spPr>
                <a:xfrm>
                  <a:off x="1043940" y="693737"/>
                  <a:ext cx="1005300" cy="693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7775" tIns="17775" rIns="17775" bIns="177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1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Secondary</a:t>
                  </a: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50" name="Google Shape;150;p35"/>
                <p:cNvSpPr/>
                <p:nvPr/>
              </p:nvSpPr>
              <p:spPr>
                <a:xfrm>
                  <a:off x="386644" y="1387475"/>
                  <a:ext cx="2319900" cy="693600"/>
                </a:xfrm>
                <a:prstGeom prst="trapezoid">
                  <a:avLst>
                    <a:gd name="adj" fmla="val 55734"/>
                  </a:avLst>
                </a:prstGeom>
                <a:solidFill>
                  <a:srgbClr val="9BE5FF"/>
                </a:solidFill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51" name="Google Shape;151;p35"/>
                <p:cNvSpPr txBox="1"/>
                <p:nvPr/>
              </p:nvSpPr>
              <p:spPr>
                <a:xfrm>
                  <a:off x="792621" y="1387475"/>
                  <a:ext cx="1507800" cy="693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7775" tIns="17775" rIns="17775" bIns="177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1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Primary</a:t>
                  </a: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52" name="Google Shape;152;p35"/>
                <p:cNvSpPr/>
                <p:nvPr/>
              </p:nvSpPr>
              <p:spPr>
                <a:xfrm>
                  <a:off x="0" y="2081212"/>
                  <a:ext cx="3093300" cy="693600"/>
                </a:xfrm>
                <a:prstGeom prst="trapezoid">
                  <a:avLst>
                    <a:gd name="adj" fmla="val 55734"/>
                  </a:avLst>
                </a:prstGeom>
                <a:solidFill>
                  <a:srgbClr val="D0EBB3"/>
                </a:solidFill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53" name="Google Shape;153;p35"/>
                <p:cNvSpPr txBox="1"/>
                <p:nvPr/>
              </p:nvSpPr>
              <p:spPr>
                <a:xfrm>
                  <a:off x="541302" y="2081212"/>
                  <a:ext cx="2010600" cy="693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7775" tIns="17775" rIns="17775" bIns="177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1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Producer</a:t>
                  </a:r>
                  <a:endParaRPr>
                    <a:solidFill>
                      <a:schemeClr val="dk1"/>
                    </a:solidFill>
                  </a:endParaRPr>
                </a:p>
              </p:txBody>
            </p:sp>
          </p:grpSp>
          <p:sp>
            <p:nvSpPr>
              <p:cNvPr id="154" name="Google Shape;154;p35"/>
              <p:cNvSpPr/>
              <p:nvPr/>
            </p:nvSpPr>
            <p:spPr>
              <a:xfrm rot="-1631183">
                <a:off x="7870160" y="1128609"/>
                <a:ext cx="235069" cy="565130"/>
              </a:xfrm>
              <a:prstGeom prst="curvedLeftArrow">
                <a:avLst>
                  <a:gd name="adj1" fmla="val 17876"/>
                  <a:gd name="adj2" fmla="val 69162"/>
                  <a:gd name="adj3" fmla="val 46624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5"/>
              <p:cNvSpPr/>
              <p:nvPr/>
            </p:nvSpPr>
            <p:spPr>
              <a:xfrm rot="-1631183">
                <a:off x="8224376" y="1766457"/>
                <a:ext cx="235069" cy="565130"/>
              </a:xfrm>
              <a:prstGeom prst="curvedLeftArrow">
                <a:avLst>
                  <a:gd name="adj1" fmla="val 17876"/>
                  <a:gd name="adj2" fmla="val 69162"/>
                  <a:gd name="adj3" fmla="val 46624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35"/>
              <p:cNvSpPr/>
              <p:nvPr/>
            </p:nvSpPr>
            <p:spPr>
              <a:xfrm rot="-1631183">
                <a:off x="8600612" y="2425900"/>
                <a:ext cx="235069" cy="565130"/>
              </a:xfrm>
              <a:prstGeom prst="curvedLeftArrow">
                <a:avLst>
                  <a:gd name="adj1" fmla="val 17876"/>
                  <a:gd name="adj2" fmla="val 69162"/>
                  <a:gd name="adj3" fmla="val 46624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35"/>
              <p:cNvSpPr txBox="1"/>
              <p:nvPr/>
            </p:nvSpPr>
            <p:spPr>
              <a:xfrm>
                <a:off x="8012491" y="1110158"/>
                <a:ext cx="5631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Eats</a:t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58" name="Google Shape;158;p35"/>
              <p:cNvSpPr txBox="1"/>
              <p:nvPr/>
            </p:nvSpPr>
            <p:spPr>
              <a:xfrm>
                <a:off x="8341913" y="1649017"/>
                <a:ext cx="5631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Eats</a:t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59" name="Google Shape;159;p35"/>
              <p:cNvSpPr txBox="1"/>
              <p:nvPr/>
            </p:nvSpPr>
            <p:spPr>
              <a:xfrm>
                <a:off x="8543813" y="2224627"/>
                <a:ext cx="5631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Eats</a:t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60" name="Google Shape;160;p35"/>
            <p:cNvSpPr txBox="1"/>
            <p:nvPr/>
          </p:nvSpPr>
          <p:spPr>
            <a:xfrm>
              <a:off x="7186958" y="1156193"/>
              <a:ext cx="773400" cy="6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Tertiary</a:t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6"/>
          <p:cNvSpPr txBox="1">
            <a:spLocks noGrp="1"/>
          </p:cNvSpPr>
          <p:nvPr>
            <p:ph type="body" idx="1"/>
          </p:nvPr>
        </p:nvSpPr>
        <p:spPr>
          <a:xfrm>
            <a:off x="252015" y="938514"/>
            <a:ext cx="6362700" cy="382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Find </a:t>
            </a:r>
            <a:r>
              <a:rPr lang="en-US" b="1" dirty="0"/>
              <a:t>another new</a:t>
            </a:r>
            <a:r>
              <a:rPr lang="en-US" dirty="0"/>
              <a:t> sun card (producers only) or </a:t>
            </a:r>
            <a:r>
              <a:rPr lang="en-US" b="1" dirty="0"/>
              <a:t>another new</a:t>
            </a:r>
            <a:r>
              <a:rPr lang="en-US" dirty="0"/>
              <a:t> partner in the trophic level directly below you.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Calculate and record the amount of energy you gain from eating them.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Calculate the following:</a:t>
            </a:r>
            <a:endParaRPr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End of round energy</a:t>
            </a:r>
            <a:endParaRPr dirty="0"/>
          </a:p>
        </p:txBody>
      </p:sp>
      <p:sp>
        <p:nvSpPr>
          <p:cNvPr id="166" name="Google Shape;166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70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Round 3</a:t>
            </a:r>
            <a:endParaRPr/>
          </a:p>
        </p:txBody>
      </p:sp>
      <p:grpSp>
        <p:nvGrpSpPr>
          <p:cNvPr id="167" name="Google Shape;167;p36"/>
          <p:cNvGrpSpPr/>
          <p:nvPr/>
        </p:nvGrpSpPr>
        <p:grpSpPr>
          <a:xfrm>
            <a:off x="6027025" y="1156193"/>
            <a:ext cx="3270388" cy="2774812"/>
            <a:chOff x="6027025" y="1156193"/>
            <a:chExt cx="3270388" cy="2774812"/>
          </a:xfrm>
        </p:grpSpPr>
        <p:grpSp>
          <p:nvGrpSpPr>
            <p:cNvPr id="168" name="Google Shape;168;p36"/>
            <p:cNvGrpSpPr/>
            <p:nvPr/>
          </p:nvGrpSpPr>
          <p:grpSpPr>
            <a:xfrm>
              <a:off x="6027025" y="1156193"/>
              <a:ext cx="3270388" cy="2774812"/>
              <a:chOff x="5836525" y="661623"/>
              <a:chExt cx="3270388" cy="2774812"/>
            </a:xfrm>
          </p:grpSpPr>
          <p:grpSp>
            <p:nvGrpSpPr>
              <p:cNvPr id="169" name="Google Shape;169;p36"/>
              <p:cNvGrpSpPr/>
              <p:nvPr/>
            </p:nvGrpSpPr>
            <p:grpSpPr>
              <a:xfrm>
                <a:off x="5836525" y="661623"/>
                <a:ext cx="3093300" cy="2774812"/>
                <a:chOff x="0" y="0"/>
                <a:chExt cx="3093300" cy="2774812"/>
              </a:xfrm>
            </p:grpSpPr>
            <p:sp>
              <p:nvSpPr>
                <p:cNvPr id="170" name="Google Shape;170;p36"/>
                <p:cNvSpPr/>
                <p:nvPr/>
              </p:nvSpPr>
              <p:spPr>
                <a:xfrm>
                  <a:off x="1159933" y="0"/>
                  <a:ext cx="773400" cy="693600"/>
                </a:xfrm>
                <a:prstGeom prst="trapezoid">
                  <a:avLst>
                    <a:gd name="adj" fmla="val 55734"/>
                  </a:avLst>
                </a:prstGeom>
                <a:solidFill>
                  <a:srgbClr val="D6BBEB"/>
                </a:solidFill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71" name="Google Shape;171;p36"/>
                <p:cNvSpPr/>
                <p:nvPr/>
              </p:nvSpPr>
              <p:spPr>
                <a:xfrm>
                  <a:off x="773289" y="693737"/>
                  <a:ext cx="1546500" cy="693600"/>
                </a:xfrm>
                <a:prstGeom prst="trapezoid">
                  <a:avLst>
                    <a:gd name="adj" fmla="val 55734"/>
                  </a:avLst>
                </a:prstGeom>
                <a:solidFill>
                  <a:srgbClr val="FEBEF9"/>
                </a:solidFill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72" name="Google Shape;172;p36"/>
                <p:cNvSpPr txBox="1"/>
                <p:nvPr/>
              </p:nvSpPr>
              <p:spPr>
                <a:xfrm>
                  <a:off x="1043940" y="693737"/>
                  <a:ext cx="1005300" cy="693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7775" tIns="17775" rIns="17775" bIns="177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1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Secondary</a:t>
                  </a: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73" name="Google Shape;173;p36"/>
                <p:cNvSpPr/>
                <p:nvPr/>
              </p:nvSpPr>
              <p:spPr>
                <a:xfrm>
                  <a:off x="386644" y="1387475"/>
                  <a:ext cx="2319900" cy="693600"/>
                </a:xfrm>
                <a:prstGeom prst="trapezoid">
                  <a:avLst>
                    <a:gd name="adj" fmla="val 55734"/>
                  </a:avLst>
                </a:prstGeom>
                <a:solidFill>
                  <a:srgbClr val="9BE5FF"/>
                </a:solidFill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74" name="Google Shape;174;p36"/>
                <p:cNvSpPr txBox="1"/>
                <p:nvPr/>
              </p:nvSpPr>
              <p:spPr>
                <a:xfrm>
                  <a:off x="792621" y="1387475"/>
                  <a:ext cx="1507800" cy="693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7775" tIns="17775" rIns="17775" bIns="177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1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Primary</a:t>
                  </a: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75" name="Google Shape;175;p36"/>
                <p:cNvSpPr/>
                <p:nvPr/>
              </p:nvSpPr>
              <p:spPr>
                <a:xfrm>
                  <a:off x="0" y="2081212"/>
                  <a:ext cx="3093300" cy="693600"/>
                </a:xfrm>
                <a:prstGeom prst="trapezoid">
                  <a:avLst>
                    <a:gd name="adj" fmla="val 55734"/>
                  </a:avLst>
                </a:prstGeom>
                <a:solidFill>
                  <a:srgbClr val="D0EBB3"/>
                </a:solidFill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76" name="Google Shape;176;p36"/>
                <p:cNvSpPr txBox="1"/>
                <p:nvPr/>
              </p:nvSpPr>
              <p:spPr>
                <a:xfrm>
                  <a:off x="541302" y="2081212"/>
                  <a:ext cx="2010600" cy="693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7775" tIns="17775" rIns="17775" bIns="177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1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Producer</a:t>
                  </a:r>
                  <a:endParaRPr>
                    <a:solidFill>
                      <a:schemeClr val="dk1"/>
                    </a:solidFill>
                  </a:endParaRPr>
                </a:p>
              </p:txBody>
            </p:sp>
          </p:grpSp>
          <p:sp>
            <p:nvSpPr>
              <p:cNvPr id="177" name="Google Shape;177;p36"/>
              <p:cNvSpPr/>
              <p:nvPr/>
            </p:nvSpPr>
            <p:spPr>
              <a:xfrm rot="-1631183">
                <a:off x="7870160" y="1128609"/>
                <a:ext cx="235069" cy="565130"/>
              </a:xfrm>
              <a:prstGeom prst="curvedLeftArrow">
                <a:avLst>
                  <a:gd name="adj1" fmla="val 17876"/>
                  <a:gd name="adj2" fmla="val 69162"/>
                  <a:gd name="adj3" fmla="val 46624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36"/>
              <p:cNvSpPr/>
              <p:nvPr/>
            </p:nvSpPr>
            <p:spPr>
              <a:xfrm rot="-1631183">
                <a:off x="8224376" y="1766457"/>
                <a:ext cx="235069" cy="565130"/>
              </a:xfrm>
              <a:prstGeom prst="curvedLeftArrow">
                <a:avLst>
                  <a:gd name="adj1" fmla="val 17876"/>
                  <a:gd name="adj2" fmla="val 69162"/>
                  <a:gd name="adj3" fmla="val 46624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36"/>
              <p:cNvSpPr/>
              <p:nvPr/>
            </p:nvSpPr>
            <p:spPr>
              <a:xfrm rot="-1631183">
                <a:off x="8600612" y="2425900"/>
                <a:ext cx="235069" cy="565130"/>
              </a:xfrm>
              <a:prstGeom prst="curvedLeftArrow">
                <a:avLst>
                  <a:gd name="adj1" fmla="val 17876"/>
                  <a:gd name="adj2" fmla="val 69162"/>
                  <a:gd name="adj3" fmla="val 46624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36"/>
              <p:cNvSpPr txBox="1"/>
              <p:nvPr/>
            </p:nvSpPr>
            <p:spPr>
              <a:xfrm>
                <a:off x="8012491" y="1110158"/>
                <a:ext cx="5631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Eats</a:t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81" name="Google Shape;181;p36"/>
              <p:cNvSpPr txBox="1"/>
              <p:nvPr/>
            </p:nvSpPr>
            <p:spPr>
              <a:xfrm>
                <a:off x="8341913" y="1649017"/>
                <a:ext cx="5631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Eats</a:t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82" name="Google Shape;182;p36"/>
              <p:cNvSpPr txBox="1"/>
              <p:nvPr/>
            </p:nvSpPr>
            <p:spPr>
              <a:xfrm>
                <a:off x="8543813" y="2224627"/>
                <a:ext cx="5631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Eats</a:t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83" name="Google Shape;183;p36"/>
            <p:cNvSpPr txBox="1"/>
            <p:nvPr/>
          </p:nvSpPr>
          <p:spPr>
            <a:xfrm>
              <a:off x="7186958" y="1156193"/>
              <a:ext cx="773400" cy="6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Tertiary</a:t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On-screen Show (16:9)</PresentationFormat>
  <Paragraphs>93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Noto Sans Symbols</vt:lpstr>
      <vt:lpstr>Wingdings</vt:lpstr>
      <vt:lpstr>LEARN theme</vt:lpstr>
      <vt:lpstr>PowerPoint Presentation</vt:lpstr>
      <vt:lpstr>Seeing the Bigger Picture</vt:lpstr>
      <vt:lpstr>Essential Question</vt:lpstr>
      <vt:lpstr>Lesson Objectives</vt:lpstr>
      <vt:lpstr>Tell Me Everything</vt:lpstr>
      <vt:lpstr>Filling Out Your Card</vt:lpstr>
      <vt:lpstr>Round 1</vt:lpstr>
      <vt:lpstr>Round 2</vt:lpstr>
      <vt:lpstr>Round 3</vt:lpstr>
      <vt:lpstr>Trophic Energy Flow</vt:lpstr>
      <vt:lpstr>Trophic Energy Flow</vt:lpstr>
      <vt:lpstr>Reading</vt:lpstr>
      <vt:lpstr>Strike Out</vt:lpstr>
      <vt:lpstr>Career Spotlight: Scientific Illustrator</vt:lpstr>
      <vt:lpstr>Looks Like, Sounds Like, Feels Like</vt:lpstr>
      <vt:lpstr>How might scientific illustration be important for the work you have done so far in this lesson?</vt:lpstr>
      <vt:lpstr>Work Like a Scientific Illustrator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Seeing the Bigger Picture</dc:title>
  <dc:creator>K20 Center</dc:creator>
  <cp:lastModifiedBy>McLeod Porter, Delma</cp:lastModifiedBy>
  <cp:revision>1</cp:revision>
  <dcterms:created xsi:type="dcterms:W3CDTF">2020-10-14T20:24:40Z</dcterms:created>
  <dcterms:modified xsi:type="dcterms:W3CDTF">2023-02-10T16:36:23Z</dcterms:modified>
</cp:coreProperties>
</file>