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4" r:id="rId2"/>
  </p:sldMasterIdLst>
  <p:notesMasterIdLst>
    <p:notesMasterId r:id="rId23"/>
  </p:notesMasterIdLst>
  <p:sldIdLst>
    <p:sldId id="256" r:id="rId3"/>
    <p:sldId id="257" r:id="rId4"/>
    <p:sldId id="258" r:id="rId5"/>
    <p:sldId id="276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Constantia" panose="02030602050306030303" pitchFamily="18" charset="0"/>
      <p:regular r:id="rId28"/>
      <p:bold r:id="rId29"/>
      <p:italic r:id="rId30"/>
      <p:boldItalic r:id="rId31"/>
    </p:embeddedFont>
    <p:embeddedFont>
      <p:font typeface="Georgia" panose="02040502050405020303" pitchFamily="18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6" roundtripDataSignature="AMtx7mgc+tjMiEklKCedJ7P/CcqJF9ksd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BB35BB7-030D-4299-AD1B-B935442E7986}">
  <a:tblStyle styleId="{0BB35BB7-030D-4299-AD1B-B935442E798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 cmpd="sng">
              <a:solidFill>
                <a:srgbClr val="BED7D3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BED7D3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BED7D3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BED7D3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BED7D3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BED7D3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46"/>
  </p:normalViewPr>
  <p:slideViewPr>
    <p:cSldViewPr snapToGrid="0">
      <p:cViewPr varScale="1">
        <p:scale>
          <a:sx n="125" d="100"/>
          <a:sy n="125" d="100"/>
        </p:scale>
        <p:origin x="178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3.fntdata"/><Relationship Id="rId39" Type="http://schemas.openxmlformats.org/officeDocument/2006/relationships/theme" Target="theme/theme1.xml"/><Relationship Id="rId21" Type="http://schemas.openxmlformats.org/officeDocument/2006/relationships/slide" Target="slides/slide19.xml"/><Relationship Id="rId34" Type="http://schemas.openxmlformats.org/officeDocument/2006/relationships/font" Target="fonts/font11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customschemas.google.com/relationships/presentationmetadata" Target="meta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photos/qwe8TLRnG8k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pauldineen/4021077298/in/photolist-78k5bW-78g9bM-78k4jo-WeGkqK-dhmRxc-29ym64s-dkt6Kx-29ym6js-dhmRMK-29ym6yf-29ym5XL-Qc2WiW-dkt92j-NyFCSg-pYef9L-dkt6FZ-dkt6DZ-2cfoRw7-XoukrF-Qc2W4C-2aWaoSF-Qc2VG5-dkt9fG-Qc2W47-N8wQFj-6sbijE-29ym6hy-dd8HAB-Uh9Aby-pgVRCy-dhmS4t-29ym68W-29ym6Bb-26ssHHH-29ym6us-2cfoRyS-29ym66w-qfHTco-NyFCAK-29ym6qE-PGBuKC-dhmSnG-78k5Gm-pYnhbx-2cfoRnQ-Qc2Wcy-Qc2VQ1-dhmS2X-dhmRvn-dhmSvq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lickr.com/photos/dannychoo/" TargetMode="Externa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1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Swinnen</a:t>
            </a:r>
            <a:r>
              <a:rPr lang="en-US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S. (2017, May 16). Lost in the wilderness [Digital image]. Retrieved August 19, 2020, from </a:t>
            </a:r>
            <a:r>
              <a:rPr lang="en-US" sz="110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https://unsplash.com/photos/qwe8TLRnG8k</a:t>
            </a:r>
            <a:r>
              <a:rPr lang="en-US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3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917e729a7c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917e729a7c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917e729a7c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917e729a7c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917e729a7c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917e729a7c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Left photo: </a:t>
            </a:r>
            <a:r>
              <a:rPr lang="en-US" sz="1100" dirty="0">
                <a:latin typeface="Calibri"/>
                <a:ea typeface="Calibri"/>
                <a:cs typeface="Calibri"/>
                <a:sym typeface="Calibri"/>
              </a:rPr>
              <a:t>Dineen, P. L. (2009, October 17). RMHS football, game 3 [Digital image]. Retrieved August 19, 2020, from </a:t>
            </a:r>
            <a:r>
              <a:rPr lang="en-US" sz="110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www.flickr.com/photos/pauldineen/4021077298/in/photolist-78k5bW-78g9bM-78k4jo-WeGkqK-dhmRxc-29ym64s-dkt6Kx-29ym6js-dhmRMK-29ym6yf-29ym5XL-Qc2WiW-dkt92j-NyFCSg-pYef9L-dkt6FZ-dkt6DZ-2cfoRw7-XoukrF-Qc2W4C-2aWaoSF-Qc2VG5-dkt9fG-Qc2W47-N8wQFj-6sbijE-29ym6hy-dd8HAB-Uh9Aby-pgVRCy-dhmS4t-29ym68W-29ym6Bb-26ssHHH-29ym6us-2cfoRyS-29ym66w-qfHTco-NyFCAK-29ym6qE-PGBuKC-dhmSnG-78k5Gm-pYnhbx-2cfoRnQ-Qc2Wcy-Qc2VQ1-dhmS2X-dhmRvn-dhmSvq</a:t>
            </a:r>
            <a:r>
              <a:rPr lang="en-US" sz="1100" dirty="0"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Right photo: </a:t>
            </a: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Photo by </a:t>
            </a:r>
            <a:r>
              <a:rPr lang="en-US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Danny Choo</a:t>
            </a: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 on Flickr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7" name="Google Shape;16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92206c2bca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92206c2bca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917e729a7c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917e729a7c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917e729a7c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917e729a7c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92206c2bca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92206c2bca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917e729a7c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917e729a7c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1" name="Google Shape;8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917e729a7c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917e729a7c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905ea2a1a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905ea2a1a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905ea2a1a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905ea2a1a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349685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917e729a7c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917e729a7c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917e729a7c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917e729a7c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917e729a7c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917e729a7c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917e729a7c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917e729a7c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5"/>
          <p:cNvSpPr txBox="1">
            <a:spLocks noGrp="1"/>
          </p:cNvSpPr>
          <p:nvPr>
            <p:ph type="body" idx="1"/>
          </p:nvPr>
        </p:nvSpPr>
        <p:spPr>
          <a:xfrm>
            <a:off x="3575050" y="1428750"/>
            <a:ext cx="511175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228600" algn="l"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51" algn="l"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2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5"/>
          <p:cNvSpPr txBox="1">
            <a:spLocks noGrp="1"/>
          </p:cNvSpPr>
          <p:nvPr>
            <p:ph type="body" idx="2"/>
          </p:nvPr>
        </p:nvSpPr>
        <p:spPr>
          <a:xfrm>
            <a:off x="457200" y="1428750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5" name="Google Shape;45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ITLE_AND_TWO_COLUMN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3600"/>
              <a:buFont typeface="Georgia"/>
              <a:buNone/>
              <a:defRPr sz="3600" b="0">
                <a:solidFill>
                  <a:srgbClr val="991B1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48" name="Google Shape;48;p2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sp>
        <p:nvSpPr>
          <p:cNvPr id="49" name="Google Shape;49;p26"/>
          <p:cNvSpPr txBox="1">
            <a:spLocks noGrp="1"/>
          </p:cNvSpPr>
          <p:nvPr>
            <p:ph type="body" idx="2"/>
          </p:nvPr>
        </p:nvSpPr>
        <p:spPr>
          <a:xfrm>
            <a:off x="4692274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pic>
        <p:nvPicPr>
          <p:cNvPr id="50" name="Google Shape;50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slide">
  <p:cSld name="Logo slid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blue">
  <p:cSld name="Title and body blue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1A2836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55" name="Google Shape;55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red">
  <p:cSld name="Title and body red">
    <p:bg>
      <p:bgPr>
        <a:solidFill>
          <a:schemeClr val="lt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971D20"/>
              </a:buClr>
              <a:buSzPts val="3600"/>
              <a:buFont typeface="Calibri"/>
              <a:buNone/>
              <a:defRPr>
                <a:solidFill>
                  <a:srgbClr val="971D2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59" name="Google Shape;59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yellow">
  <p:cSld name="Title and body yellow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9A8219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63" name="Google Shape;63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7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70" name="Google Shape;70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83" scaled="0"/>
        </a:gra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905ea2a1ad_0_64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g905ea2a1ad_0_64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l" rtl="0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</a:defRPr>
            </a:lvl1pPr>
            <a:lvl2pPr marL="914400" lvl="1" indent="-228600" algn="l" rtl="0"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 rtl="0"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 rtl="0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 rtl="0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74" name="Google Shape;74;g905ea2a1ad_0_6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9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" name="Google Shape;15;p19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775" cy="49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" name="Google Shape;16;p19"/>
          <p:cNvSpPr txBox="1">
            <a:spLocks noGrp="1"/>
          </p:cNvSpPr>
          <p:nvPr>
            <p:ph type="body" idx="3"/>
          </p:nvPr>
        </p:nvSpPr>
        <p:spPr>
          <a:xfrm>
            <a:off x="457200" y="1885950"/>
            <a:ext cx="4040188" cy="288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body" idx="4"/>
          </p:nvPr>
        </p:nvSpPr>
        <p:spPr>
          <a:xfrm>
            <a:off x="4645027" y="1885950"/>
            <a:ext cx="4041775" cy="288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8" name="Google Shape;18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6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6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22" name="Google Shape;22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0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marL="1828800" lvl="3" indent="-302894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marL="2286000" lvl="4" indent="-302895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6" name="Google Shape;26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1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1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0" name="Google Shape;30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2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2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 sz="1800"/>
            </a:lvl2pPr>
            <a:lvl3pPr marL="1371600" lvl="2" indent="-295275" algn="l">
              <a:spcBef>
                <a:spcPts val="300"/>
              </a:spcBef>
              <a:spcAft>
                <a:spcPts val="0"/>
              </a:spcAft>
              <a:buSzPts val="1050"/>
              <a:buChar char="⚫"/>
              <a:defRPr sz="1500"/>
            </a:lvl3pPr>
            <a:lvl4pPr marL="1828800" lvl="3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22"/>
          <p:cNvSpPr txBox="1">
            <a:spLocks noGrp="1"/>
          </p:cNvSpPr>
          <p:nvPr>
            <p:ph type="body" idx="2"/>
          </p:nvPr>
        </p:nvSpPr>
        <p:spPr>
          <a:xfrm>
            <a:off x="4648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 sz="1800"/>
            </a:lvl2pPr>
            <a:lvl3pPr marL="1371600" lvl="2" indent="-295275" algn="l">
              <a:spcBef>
                <a:spcPts val="300"/>
              </a:spcBef>
              <a:spcAft>
                <a:spcPts val="0"/>
              </a:spcAft>
              <a:buSzPts val="1050"/>
              <a:buChar char="⚫"/>
              <a:defRPr sz="1500"/>
            </a:lvl3pPr>
            <a:lvl4pPr marL="1828800" lvl="3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5" name="Google Shape;35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8" name="Google Shape;38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bg>
      <p:bgPr>
        <a:solidFill>
          <a:schemeClr val="lt1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3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40000" scaled="0"/>
        </a:gra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ArkIHIyAkdY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RTZrPVqR0D8?feature=oembed" TargetMode="Externa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0"/>
          <p:cNvSpPr txBox="1">
            <a:spLocks noGrp="1"/>
          </p:cNvSpPr>
          <p:nvPr>
            <p:ph type="title"/>
          </p:nvPr>
        </p:nvSpPr>
        <p:spPr>
          <a:xfrm>
            <a:off x="457200" y="34271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“Why Soldiers Won’t Talk”</a:t>
            </a:r>
            <a:endParaRPr dirty="0"/>
          </a:p>
        </p:txBody>
      </p:sp>
      <p:sp>
        <p:nvSpPr>
          <p:cNvPr id="139" name="Google Shape;139;p10"/>
          <p:cNvSpPr txBox="1">
            <a:spLocks noGrp="1"/>
          </p:cNvSpPr>
          <p:nvPr>
            <p:ph type="body" idx="1"/>
          </p:nvPr>
        </p:nvSpPr>
        <p:spPr>
          <a:xfrm>
            <a:off x="457200" y="1200125"/>
            <a:ext cx="1905900" cy="4944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0" rIns="4570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Main Idea</a:t>
            </a:r>
            <a:endParaRPr/>
          </a:p>
        </p:txBody>
      </p:sp>
      <p:sp>
        <p:nvSpPr>
          <p:cNvPr id="140" name="Google Shape;140;p10"/>
          <p:cNvSpPr txBox="1">
            <a:spLocks noGrp="1"/>
          </p:cNvSpPr>
          <p:nvPr>
            <p:ph type="body" idx="3"/>
          </p:nvPr>
        </p:nvSpPr>
        <p:spPr>
          <a:xfrm>
            <a:off x="457200" y="1694525"/>
            <a:ext cx="1905900" cy="28095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0" rIns="91425" bIns="45700" anchor="t" anchorCtr="0">
            <a:normAutofit/>
          </a:bodyPr>
          <a:lstStyle/>
          <a:p>
            <a:pPr marL="231775" lvl="0" indent="-117475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Place main ideas here</a:t>
            </a:r>
            <a:endParaRPr/>
          </a:p>
        </p:txBody>
      </p:sp>
      <p:sp>
        <p:nvSpPr>
          <p:cNvPr id="141" name="Google Shape;141;p10"/>
          <p:cNvSpPr txBox="1"/>
          <p:nvPr/>
        </p:nvSpPr>
        <p:spPr>
          <a:xfrm>
            <a:off x="5452400" y="4024675"/>
            <a:ext cx="3064500" cy="4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100" dirty="0">
              <a:solidFill>
                <a:schemeClr val="dk1"/>
              </a:solidFill>
            </a:endParaRPr>
          </a:p>
        </p:txBody>
      </p:sp>
      <p:pic>
        <p:nvPicPr>
          <p:cNvPr id="142" name="Google Shape;142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37312" y="1391425"/>
            <a:ext cx="3749500" cy="2499673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10"/>
          <p:cNvSpPr txBox="1">
            <a:spLocks noGrp="1"/>
          </p:cNvSpPr>
          <p:nvPr>
            <p:ph type="body" idx="1"/>
          </p:nvPr>
        </p:nvSpPr>
        <p:spPr>
          <a:xfrm>
            <a:off x="2363100" y="1200125"/>
            <a:ext cx="1905900" cy="4944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0" rIns="4570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Key Details</a:t>
            </a:r>
            <a:endParaRPr/>
          </a:p>
        </p:txBody>
      </p:sp>
      <p:sp>
        <p:nvSpPr>
          <p:cNvPr id="144" name="Google Shape;144;p10"/>
          <p:cNvSpPr txBox="1">
            <a:spLocks noGrp="1"/>
          </p:cNvSpPr>
          <p:nvPr>
            <p:ph type="body" idx="3"/>
          </p:nvPr>
        </p:nvSpPr>
        <p:spPr>
          <a:xfrm>
            <a:off x="2363100" y="1694525"/>
            <a:ext cx="1905900" cy="28095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0" rIns="91425" bIns="45700" anchor="t" anchorCtr="0">
            <a:noAutofit/>
          </a:bodyPr>
          <a:lstStyle/>
          <a:p>
            <a:pPr marL="231775" lvl="0" indent="-117475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Place key details here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917e729a7c_0_4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Elbow Partners</a:t>
            </a:r>
            <a:endParaRPr/>
          </a:p>
        </p:txBody>
      </p:sp>
      <p:sp>
        <p:nvSpPr>
          <p:cNvPr id="150" name="Google Shape;150;g917e729a7c_0_4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00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/>
              <a:t>Read through your partner’s Main Ideas and Key Details.</a:t>
            </a:r>
            <a:endParaRPr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What similarities did you notice to yours?</a:t>
            </a: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What differences did you find?</a:t>
            </a:r>
            <a:endParaRPr/>
          </a:p>
        </p:txBody>
      </p:sp>
      <p:pic>
        <p:nvPicPr>
          <p:cNvPr id="151" name="Google Shape;151;g917e729a7c_0_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04100" y="1215778"/>
            <a:ext cx="2876550" cy="3714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917e729a7c_0_5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Summary Writing</a:t>
            </a:r>
            <a:endParaRPr/>
          </a:p>
        </p:txBody>
      </p:sp>
      <p:sp>
        <p:nvSpPr>
          <p:cNvPr id="157" name="Google Shape;157;g917e729a7c_0_51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/>
              <a:t>What do the effects of life events look like?</a:t>
            </a:r>
            <a:endParaRPr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/>
              <a:t>Make sure to include the following in your summary:</a:t>
            </a:r>
            <a:endParaRPr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Minimum of ten (10) sentences</a:t>
            </a: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Original sentences only; do NOT copy from the text</a:t>
            </a: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Must reflect the essential question above</a:t>
            </a: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Paints a clear picture of the material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917e729a7c_0_5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Summary Peer Review</a:t>
            </a:r>
            <a:endParaRPr/>
          </a:p>
        </p:txBody>
      </p:sp>
      <p:sp>
        <p:nvSpPr>
          <p:cNvPr id="163" name="Google Shape;163;g917e729a7c_0_5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00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Read your partner’s summary and provide feedback </a:t>
            </a:r>
            <a:endParaRPr/>
          </a:p>
          <a:p>
            <a:pPr marL="914400" lvl="1" indent="-287655" algn="l" rtl="0">
              <a:spcBef>
                <a:spcPts val="0"/>
              </a:spcBef>
              <a:spcAft>
                <a:spcPts val="0"/>
              </a:spcAft>
              <a:buSzPts val="930"/>
              <a:buChar char="⚫"/>
            </a:pPr>
            <a:r>
              <a:rPr lang="en-US"/>
              <a:t>I notice…</a:t>
            </a:r>
            <a:endParaRPr/>
          </a:p>
          <a:p>
            <a:pPr marL="914400" lvl="1" indent="-287655" algn="l" rtl="0">
              <a:spcBef>
                <a:spcPts val="0"/>
              </a:spcBef>
              <a:spcAft>
                <a:spcPts val="0"/>
              </a:spcAft>
              <a:buSzPts val="930"/>
              <a:buChar char="⚫"/>
            </a:pPr>
            <a:r>
              <a:rPr lang="en-US"/>
              <a:t>I wonder…</a:t>
            </a: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When you receive back your paper, make any revisions or edits to your summary based on the feedback</a:t>
            </a:r>
            <a:endParaRPr/>
          </a:p>
        </p:txBody>
      </p:sp>
      <p:pic>
        <p:nvPicPr>
          <p:cNvPr id="164" name="Google Shape;164;g917e729a7c_0_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04100" y="1215778"/>
            <a:ext cx="2918123" cy="37753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2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Brainstorm: Life Events</a:t>
            </a:r>
            <a:endParaRPr/>
          </a:p>
        </p:txBody>
      </p:sp>
      <p:pic>
        <p:nvPicPr>
          <p:cNvPr id="170" name="Google Shape;170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1629" y="1772850"/>
            <a:ext cx="3488122" cy="22675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64761" y="1634447"/>
            <a:ext cx="3271513" cy="21237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92206c2bca_0_4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TWEETS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g92206c2bca_0_40"/>
          <p:cNvSpPr txBox="1"/>
          <p:nvPr/>
        </p:nvSpPr>
        <p:spPr>
          <a:xfrm>
            <a:off x="4293975" y="169925"/>
            <a:ext cx="4263000" cy="926700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Harry Styles. ✔ @Harry_Styles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 don't know about you, but I'm feeling 22. #younglife</a:t>
            </a:r>
            <a:endParaRPr/>
          </a:p>
        </p:txBody>
      </p:sp>
      <p:sp>
        <p:nvSpPr>
          <p:cNvPr id="180" name="Google Shape;180;g92206c2bca_0_40"/>
          <p:cNvSpPr txBox="1"/>
          <p:nvPr/>
        </p:nvSpPr>
        <p:spPr>
          <a:xfrm>
            <a:off x="571500" y="1266575"/>
            <a:ext cx="3336300" cy="726000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Barack Obama ✔ @BarackObama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Four more years. #finishwhatyoustart</a:t>
            </a:r>
            <a:endParaRPr/>
          </a:p>
        </p:txBody>
      </p:sp>
      <p:sp>
        <p:nvSpPr>
          <p:cNvPr id="181" name="Google Shape;181;g92206c2bca_0_40"/>
          <p:cNvSpPr txBox="1"/>
          <p:nvPr/>
        </p:nvSpPr>
        <p:spPr>
          <a:xfrm>
            <a:off x="278100" y="2315025"/>
            <a:ext cx="4263000" cy="998100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Deep Life Quotes ‏@DeepLifeQuotes  Jun 22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Nobody is worth stressing over. People come and go. Move on and go find yourself, the world is yours. Life goes on. #carpediem</a:t>
            </a:r>
            <a:endParaRPr/>
          </a:p>
        </p:txBody>
      </p:sp>
      <p:sp>
        <p:nvSpPr>
          <p:cNvPr id="182" name="Google Shape;182;g92206c2bca_0_40"/>
          <p:cNvSpPr txBox="1"/>
          <p:nvPr/>
        </p:nvSpPr>
        <p:spPr>
          <a:xfrm>
            <a:off x="4819150" y="1457900"/>
            <a:ext cx="4000500" cy="1152300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They say "you snooze, you lose," which means I start every morning failing multiple times in 9-minute intervals. #notamorningperson</a:t>
            </a:r>
            <a:endParaRPr/>
          </a:p>
        </p:txBody>
      </p:sp>
      <p:sp>
        <p:nvSpPr>
          <p:cNvPr id="183" name="Google Shape;183;g92206c2bca_0_40"/>
          <p:cNvSpPr txBox="1"/>
          <p:nvPr/>
        </p:nvSpPr>
        <p:spPr>
          <a:xfrm>
            <a:off x="457200" y="3635575"/>
            <a:ext cx="7358400" cy="998100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Deep Life Quotes ‏@DeepLifeQuotes  Jun 27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Sometimes you just need to relax and trust that things will work out. Let go a little and let life happen. – Unknown #breathedeeply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917e729a7c_0_6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Tweet Up Summaries</a:t>
            </a:r>
            <a:endParaRPr/>
          </a:p>
        </p:txBody>
      </p:sp>
      <p:sp>
        <p:nvSpPr>
          <p:cNvPr id="189" name="Google Shape;189;g917e729a7c_0_6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00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200" dirty="0"/>
              <a:t>Using 140 characters:</a:t>
            </a:r>
            <a:endParaRPr sz="2200" dirty="0"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sz="2200" dirty="0"/>
              <a:t>Reflect on your life event</a:t>
            </a:r>
            <a:endParaRPr sz="2200"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2200" dirty="0"/>
              <a:t>Create a clear picture</a:t>
            </a:r>
            <a:endParaRPr sz="2200"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2200" dirty="0"/>
              <a:t>What distinct words can be used for someone to understand?</a:t>
            </a:r>
            <a:endParaRPr sz="2200"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sz="2200"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200" dirty="0"/>
              <a:t>*Remember, spaces count as characters!</a:t>
            </a:r>
            <a:endParaRPr sz="2200" dirty="0"/>
          </a:p>
        </p:txBody>
      </p:sp>
      <p:pic>
        <p:nvPicPr>
          <p:cNvPr id="190" name="Google Shape;190;g917e729a7c_0_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04100" y="1215778"/>
            <a:ext cx="2940395" cy="37753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g917e729a7c_0_70" descr="President Obama makes a statement about the deadly shooting at a gay nightclub in Florida. Omar Mateen shoot 50 dead and injured 53 in largest mass shooting in US history." title="Orlando Nightclub Shooting | Obama FULL SPEECH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0" name="Google Shape;200;g92206c2bca_0_70"/>
          <p:cNvGraphicFramePr/>
          <p:nvPr/>
        </p:nvGraphicFramePr>
        <p:xfrm>
          <a:off x="1989113" y="180925"/>
          <a:ext cx="5165775" cy="4781650"/>
        </p:xfrm>
        <a:graphic>
          <a:graphicData uri="http://schemas.openxmlformats.org/drawingml/2006/table">
            <a:tbl>
              <a:tblPr bandRow="1">
                <a:noFill/>
                <a:tableStyleId>{0BB35BB7-030D-4299-AD1B-B935442E7986}</a:tableStyleId>
              </a:tblPr>
              <a:tblGrid>
                <a:gridCol w="1733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32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50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Life Event Text</a:t>
                      </a:r>
                      <a:endParaRPr sz="1200" b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73025" marB="73025">
                    <a:solidFill>
                      <a:srgbClr val="3E5C6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Effects</a:t>
                      </a:r>
                      <a:endParaRPr sz="1200" b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73025" marB="73025">
                    <a:solidFill>
                      <a:srgbClr val="3E5C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6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rgbClr val="910D28"/>
                          </a:solidFill>
                          <a:highlight>
                            <a:srgbClr val="FFFFFF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“Knock Knock” Poem</a:t>
                      </a:r>
                      <a:endParaRPr sz="1200" b="1">
                        <a:solidFill>
                          <a:srgbClr val="910D28"/>
                        </a:solidFill>
                        <a:highlight>
                          <a:srgbClr val="FFFFFF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73025" marB="730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73025" marB="730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86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rgbClr val="910D28"/>
                          </a:solidFill>
                          <a:highlight>
                            <a:srgbClr val="FFFFFF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“Why Soldiers Won’t Talk”</a:t>
                      </a:r>
                      <a:endParaRPr sz="1200" b="1">
                        <a:solidFill>
                          <a:srgbClr val="910D28"/>
                        </a:solidFill>
                        <a:highlight>
                          <a:srgbClr val="FFFFFF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73025" marB="730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73025" marB="730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6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rgbClr val="910D28"/>
                          </a:solidFill>
                          <a:highlight>
                            <a:srgbClr val="FFFFFF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Your Own Life Events</a:t>
                      </a:r>
                      <a:endParaRPr sz="1200" b="1">
                        <a:solidFill>
                          <a:srgbClr val="910D28"/>
                        </a:solidFill>
                        <a:highlight>
                          <a:srgbClr val="FFFFFF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73025" marB="730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73025" marB="730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86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>
                          <a:solidFill>
                            <a:srgbClr val="910D28"/>
                          </a:solidFill>
                          <a:highlight>
                            <a:srgbClr val="FFFFFF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President Obama’s Speech</a:t>
                      </a:r>
                      <a:endParaRPr sz="1200" b="1" dirty="0">
                        <a:solidFill>
                          <a:srgbClr val="910D28"/>
                        </a:solidFill>
                        <a:highlight>
                          <a:srgbClr val="FFFFFF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73025" marB="730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73025" marB="730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917e729a7c_0_7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Summary Writing</a:t>
            </a:r>
            <a:endParaRPr/>
          </a:p>
        </p:txBody>
      </p:sp>
      <p:sp>
        <p:nvSpPr>
          <p:cNvPr id="206" name="Google Shape;206;g917e729a7c_0_79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do the effects of life events look like?</a:t>
            </a:r>
            <a:endParaRPr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/>
              <a:t>Make sure to include the following in your summary:</a:t>
            </a:r>
            <a:endParaRPr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Minimum of ten (10) sentences</a:t>
            </a: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Original sentences only; do NOT copy from the text</a:t>
            </a: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Must reflect the essential question above</a:t>
            </a: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Paints a clear picture of the material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 dirty="0"/>
              <a:t>#Summarize</a:t>
            </a:r>
            <a:endParaRPr dirty="0"/>
          </a:p>
        </p:txBody>
      </p:sp>
      <p:sp>
        <p:nvSpPr>
          <p:cNvPr id="84" name="Google Shape;84;p2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/>
          <a:p>
            <a:pPr marL="0" marR="34288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Summary Writing</a:t>
            </a:r>
            <a:endParaRPr dirty="0"/>
          </a:p>
        </p:txBody>
      </p:sp>
    </p:spTree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917e729a7c_0_84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First Word, Last Word</a:t>
            </a:r>
            <a:endParaRPr dirty="0"/>
          </a:p>
        </p:txBody>
      </p:sp>
      <p:sp>
        <p:nvSpPr>
          <p:cNvPr id="212" name="Google Shape;212;g917e729a7c_0_84"/>
          <p:cNvSpPr txBox="1">
            <a:spLocks noGrp="1"/>
          </p:cNvSpPr>
          <p:nvPr>
            <p:ph type="body" idx="1"/>
          </p:nvPr>
        </p:nvSpPr>
        <p:spPr>
          <a:xfrm>
            <a:off x="457200" y="1391420"/>
            <a:ext cx="4040100" cy="765600"/>
          </a:xfrm>
          <a:prstGeom prst="rect">
            <a:avLst/>
          </a:prstGeom>
        </p:spPr>
        <p:txBody>
          <a:bodyPr spcFirstLastPara="1" wrap="square" lIns="45700" tIns="0" rIns="45700" bIns="0" anchor="ctr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/>
              <a:t>What do you already know about summaries?</a:t>
            </a:r>
            <a:endParaRPr/>
          </a:p>
        </p:txBody>
      </p:sp>
      <p:pic>
        <p:nvPicPr>
          <p:cNvPr id="213" name="Google Shape;213;g917e729a7c_0_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04100" y="1215778"/>
            <a:ext cx="2918123" cy="3775322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g917e729a7c_0_84"/>
          <p:cNvSpPr txBox="1">
            <a:spLocks noGrp="1"/>
          </p:cNvSpPr>
          <p:nvPr>
            <p:ph type="body" idx="3"/>
          </p:nvPr>
        </p:nvSpPr>
        <p:spPr>
          <a:xfrm>
            <a:off x="457200" y="2210550"/>
            <a:ext cx="669900" cy="2559600"/>
          </a:xfrm>
          <a:prstGeom prst="rect">
            <a:avLst/>
          </a:prstGeom>
        </p:spPr>
        <p:txBody>
          <a:bodyPr spcFirstLastPara="1" wrap="square" lIns="91425" tIns="0" rIns="91425" bIns="45700" anchor="t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S</a:t>
            </a:r>
            <a:endParaRPr/>
          </a:p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U</a:t>
            </a:r>
            <a:endParaRPr/>
          </a:p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M</a:t>
            </a:r>
            <a:endParaRPr/>
          </a:p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M</a:t>
            </a:r>
            <a:endParaRPr/>
          </a:p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A</a:t>
            </a:r>
            <a:endParaRPr/>
          </a:p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R</a:t>
            </a:r>
            <a:endParaRPr/>
          </a:p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Y</a:t>
            </a:r>
            <a:endParaRPr/>
          </a:p>
        </p:txBody>
      </p:sp>
      <p:sp>
        <p:nvSpPr>
          <p:cNvPr id="215" name="Google Shape;215;g917e729a7c_0_84"/>
          <p:cNvSpPr txBox="1"/>
          <p:nvPr/>
        </p:nvSpPr>
        <p:spPr>
          <a:xfrm>
            <a:off x="1127100" y="2210550"/>
            <a:ext cx="3178500" cy="2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Summaries are not multiple pages long.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905ea2a1ad_0_0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Essential Question</a:t>
            </a:r>
            <a:endParaRPr/>
          </a:p>
        </p:txBody>
      </p:sp>
      <p:sp>
        <p:nvSpPr>
          <p:cNvPr id="90" name="Google Shape;90;g905ea2a1ad_0_0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/>
              <a:t>What do the effects of life events look like?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905ea2a1ad_0_0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Learning Objective</a:t>
            </a:r>
            <a:endParaRPr dirty="0"/>
          </a:p>
        </p:txBody>
      </p:sp>
      <p:sp>
        <p:nvSpPr>
          <p:cNvPr id="90" name="Google Shape;90;g905ea2a1ad_0_0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dirty="0"/>
              <a:t>Students will be able to summarize the effects of various life events.</a:t>
            </a:r>
          </a:p>
        </p:txBody>
      </p:sp>
    </p:spTree>
    <p:extLst>
      <p:ext uri="{BB962C8B-B14F-4D97-AF65-F5344CB8AC3E}">
        <p14:creationId xmlns:p14="http://schemas.microsoft.com/office/powerpoint/2010/main" val="32635780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917e729a7c_0_8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First Word, Last Word</a:t>
            </a:r>
            <a:endParaRPr/>
          </a:p>
        </p:txBody>
      </p:sp>
      <p:sp>
        <p:nvSpPr>
          <p:cNvPr id="102" name="Google Shape;102;g917e729a7c_0_8"/>
          <p:cNvSpPr txBox="1">
            <a:spLocks noGrp="1"/>
          </p:cNvSpPr>
          <p:nvPr>
            <p:ph type="body" idx="1"/>
          </p:nvPr>
        </p:nvSpPr>
        <p:spPr>
          <a:xfrm>
            <a:off x="457200" y="1391420"/>
            <a:ext cx="4040100" cy="765600"/>
          </a:xfrm>
          <a:prstGeom prst="rect">
            <a:avLst/>
          </a:prstGeom>
        </p:spPr>
        <p:txBody>
          <a:bodyPr spcFirstLastPara="1" wrap="square" lIns="45700" tIns="0" rIns="45700" bIns="0" anchor="ctr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/>
              <a:t>What do you already know about summaries?</a:t>
            </a:r>
            <a:endParaRPr/>
          </a:p>
        </p:txBody>
      </p:sp>
      <p:pic>
        <p:nvPicPr>
          <p:cNvPr id="103" name="Google Shape;103;g917e729a7c_0_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04100" y="1215778"/>
            <a:ext cx="2918123" cy="3775322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g917e729a7c_0_8"/>
          <p:cNvSpPr txBox="1">
            <a:spLocks noGrp="1"/>
          </p:cNvSpPr>
          <p:nvPr>
            <p:ph type="body" idx="3"/>
          </p:nvPr>
        </p:nvSpPr>
        <p:spPr>
          <a:xfrm>
            <a:off x="457200" y="2210550"/>
            <a:ext cx="669900" cy="2559600"/>
          </a:xfrm>
          <a:prstGeom prst="rect">
            <a:avLst/>
          </a:prstGeom>
        </p:spPr>
        <p:txBody>
          <a:bodyPr spcFirstLastPara="1" wrap="square" lIns="91425" tIns="0" rIns="91425" bIns="45700" anchor="t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S</a:t>
            </a:r>
            <a:endParaRPr/>
          </a:p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U</a:t>
            </a:r>
            <a:endParaRPr/>
          </a:p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M</a:t>
            </a:r>
            <a:endParaRPr/>
          </a:p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M</a:t>
            </a:r>
            <a:endParaRPr/>
          </a:p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A</a:t>
            </a:r>
            <a:endParaRPr/>
          </a:p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R</a:t>
            </a:r>
            <a:endParaRPr/>
          </a:p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Y</a:t>
            </a:r>
            <a:endParaRPr/>
          </a:p>
        </p:txBody>
      </p:sp>
      <p:sp>
        <p:nvSpPr>
          <p:cNvPr id="105" name="Google Shape;105;g917e729a7c_0_8"/>
          <p:cNvSpPr txBox="1"/>
          <p:nvPr/>
        </p:nvSpPr>
        <p:spPr>
          <a:xfrm>
            <a:off x="1127100" y="2210550"/>
            <a:ext cx="3178500" cy="2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Summaries are not multiple pages long.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descr="Daniel Beaty - Knock Knock (Def Jam Poetry)">
            <a:hlinkClick r:id="" action="ppaction://media"/>
            <a:extLst>
              <a:ext uri="{FF2B5EF4-FFF2-40B4-BE49-F238E27FC236}">
                <a16:creationId xmlns:a16="http://schemas.microsoft.com/office/drawing/2014/main" id="{0BB6747C-1E12-7B4D-BCF7-250624B12B8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666949" y="245879"/>
            <a:ext cx="5555511" cy="41666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917e729a7c_0_1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4-2-1</a:t>
            </a:r>
            <a:endParaRPr/>
          </a:p>
        </p:txBody>
      </p:sp>
      <p:sp>
        <p:nvSpPr>
          <p:cNvPr id="116" name="Google Shape;116;g917e729a7c_0_19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00" cy="494400"/>
          </a:xfrm>
          <a:prstGeom prst="rect">
            <a:avLst/>
          </a:prstGeom>
        </p:spPr>
        <p:txBody>
          <a:bodyPr spcFirstLastPara="1" wrap="square" lIns="45700" tIns="0" rIns="45700" bIns="0" anchor="ctr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/>
              <a:t>With your partner:</a:t>
            </a:r>
            <a:endParaRPr/>
          </a:p>
        </p:txBody>
      </p:sp>
      <p:sp>
        <p:nvSpPr>
          <p:cNvPr id="117" name="Google Shape;117;g917e729a7c_0_19"/>
          <p:cNvSpPr txBox="1">
            <a:spLocks noGrp="1"/>
          </p:cNvSpPr>
          <p:nvPr>
            <p:ph type="body" idx="3"/>
          </p:nvPr>
        </p:nvSpPr>
        <p:spPr>
          <a:xfrm>
            <a:off x="457200" y="1885950"/>
            <a:ext cx="4040100" cy="2884200"/>
          </a:xfrm>
          <a:prstGeom prst="rect">
            <a:avLst/>
          </a:prstGeom>
        </p:spPr>
        <p:txBody>
          <a:bodyPr spcFirstLastPara="1" wrap="square" lIns="91425" tIns="0" rIns="91425" bIns="45700" anchor="ctr" anchorCtr="0">
            <a:noAutofit/>
          </a:bodyPr>
          <a:lstStyle/>
          <a:p>
            <a: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Share the four (4) main ideas you wrote down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Agree on the two (2) most important ideas</a:t>
            </a:r>
            <a:endParaRPr/>
          </a:p>
        </p:txBody>
      </p:sp>
      <p:pic>
        <p:nvPicPr>
          <p:cNvPr id="118" name="Google Shape;118;g917e729a7c_0_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49700" y="1537866"/>
            <a:ext cx="2672936" cy="34532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917e729a7c_0_28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4-2-1</a:t>
            </a:r>
            <a:endParaRPr/>
          </a:p>
        </p:txBody>
      </p:sp>
      <p:sp>
        <p:nvSpPr>
          <p:cNvPr id="124" name="Google Shape;124;g917e729a7c_0_28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00" cy="494400"/>
          </a:xfrm>
          <a:prstGeom prst="rect">
            <a:avLst/>
          </a:prstGeom>
        </p:spPr>
        <p:txBody>
          <a:bodyPr spcFirstLastPara="1" wrap="square" lIns="45700" tIns="0" rIns="45700" bIns="0" anchor="ctr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/>
              <a:t>With your group:</a:t>
            </a:r>
            <a:endParaRPr/>
          </a:p>
        </p:txBody>
      </p:sp>
      <p:sp>
        <p:nvSpPr>
          <p:cNvPr id="125" name="Google Shape;125;g917e729a7c_0_28"/>
          <p:cNvSpPr txBox="1">
            <a:spLocks noGrp="1"/>
          </p:cNvSpPr>
          <p:nvPr>
            <p:ph type="body" idx="3"/>
          </p:nvPr>
        </p:nvSpPr>
        <p:spPr>
          <a:xfrm>
            <a:off x="457200" y="1885950"/>
            <a:ext cx="4040100" cy="2884200"/>
          </a:xfrm>
          <a:prstGeom prst="rect">
            <a:avLst/>
          </a:prstGeom>
        </p:spPr>
        <p:txBody>
          <a:bodyPr spcFirstLastPara="1" wrap="square" lIns="91425" tIns="0" rIns="91425" bIns="45700" anchor="ctr" anchorCtr="0">
            <a:noAutofit/>
          </a:bodyPr>
          <a:lstStyle/>
          <a:p>
            <a: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Share the two (2) most important ideas from each partnership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Use them as guiding sentences to write a summary with the essential question in mind</a:t>
            </a:r>
            <a:endParaRPr/>
          </a:p>
        </p:txBody>
      </p:sp>
      <p:pic>
        <p:nvPicPr>
          <p:cNvPr id="126" name="Google Shape;126;g917e729a7c_0_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49700" y="1537866"/>
            <a:ext cx="2672936" cy="34532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917e729a7c_0_35"/>
          <p:cNvSpPr txBox="1">
            <a:spLocks noGrp="1"/>
          </p:cNvSpPr>
          <p:nvPr>
            <p:ph type="title"/>
          </p:nvPr>
        </p:nvSpPr>
        <p:spPr>
          <a:xfrm>
            <a:off x="457200" y="615052"/>
            <a:ext cx="8229600" cy="857400"/>
          </a:xfrm>
          <a:prstGeom prst="rect">
            <a:avLst/>
          </a:prstGeom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Gallery Walk</a:t>
            </a:r>
            <a:endParaRPr dirty="0"/>
          </a:p>
        </p:txBody>
      </p:sp>
      <p:sp>
        <p:nvSpPr>
          <p:cNvPr id="132" name="Google Shape;132;g917e729a7c_0_3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00"/>
          </a:xfrm>
          <a:prstGeom prst="rect">
            <a:avLst/>
          </a:prstGeom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Read the summaries from each group</a:t>
            </a: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Choose two to leave feedback for:</a:t>
            </a:r>
            <a:endParaRPr dirty="0"/>
          </a:p>
          <a:p>
            <a:pPr marL="914400" lvl="1" indent="-287655" algn="l" rtl="0">
              <a:spcBef>
                <a:spcPts val="0"/>
              </a:spcBef>
              <a:spcAft>
                <a:spcPts val="0"/>
              </a:spcAft>
              <a:buSzPts val="930"/>
              <a:buChar char="⚫"/>
            </a:pPr>
            <a:r>
              <a:rPr lang="en-US" dirty="0"/>
              <a:t>I noticed that…</a:t>
            </a:r>
            <a:endParaRPr dirty="0"/>
          </a:p>
          <a:p>
            <a:pPr marL="914400" lvl="1" indent="-287655" algn="l" rtl="0">
              <a:spcBef>
                <a:spcPts val="0"/>
              </a:spcBef>
              <a:spcAft>
                <a:spcPts val="0"/>
              </a:spcAft>
              <a:buSzPts val="930"/>
              <a:buChar char="⚫"/>
            </a:pPr>
            <a:r>
              <a:rPr lang="en-US" dirty="0"/>
              <a:t>What about...</a:t>
            </a:r>
            <a:endParaRPr dirty="0"/>
          </a:p>
        </p:txBody>
      </p:sp>
      <p:pic>
        <p:nvPicPr>
          <p:cNvPr id="133" name="Google Shape;133;g917e729a7c_0_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04100" y="1215778"/>
            <a:ext cx="2857500" cy="369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18452</TotalTime>
  <Words>629</Words>
  <Application>Microsoft Macintosh PowerPoint</Application>
  <PresentationFormat>On-screen Show (16:9)</PresentationFormat>
  <Paragraphs>98</Paragraphs>
  <Slides>20</Slides>
  <Notes>20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Calibri</vt:lpstr>
      <vt:lpstr>Georgia</vt:lpstr>
      <vt:lpstr>Arial</vt:lpstr>
      <vt:lpstr>Noto Sans Symbols</vt:lpstr>
      <vt:lpstr>Constantia</vt:lpstr>
      <vt:lpstr>LEARN theme</vt:lpstr>
      <vt:lpstr>LEARN theme</vt:lpstr>
      <vt:lpstr>PowerPoint Presentation</vt:lpstr>
      <vt:lpstr>#Summarize</vt:lpstr>
      <vt:lpstr>Essential Question</vt:lpstr>
      <vt:lpstr>Learning Objective</vt:lpstr>
      <vt:lpstr>First Word, Last Word</vt:lpstr>
      <vt:lpstr>PowerPoint Presentation</vt:lpstr>
      <vt:lpstr>4-2-1</vt:lpstr>
      <vt:lpstr>4-2-1</vt:lpstr>
      <vt:lpstr>Gallery Walk</vt:lpstr>
      <vt:lpstr>“Why Soldiers Won’t Talk”</vt:lpstr>
      <vt:lpstr>Elbow Partners</vt:lpstr>
      <vt:lpstr>Summary Writing</vt:lpstr>
      <vt:lpstr>Summary Peer Review</vt:lpstr>
      <vt:lpstr>Brainstorm: Life Events</vt:lpstr>
      <vt:lpstr>TWEETS </vt:lpstr>
      <vt:lpstr>Tweet Up Summaries</vt:lpstr>
      <vt:lpstr>PowerPoint Presentation</vt:lpstr>
      <vt:lpstr>PowerPoint Presentation</vt:lpstr>
      <vt:lpstr>Summary Writing</vt:lpstr>
      <vt:lpstr>First Word, Last Word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#Summarize</dc:title>
  <dc:subject/>
  <dc:creator>K20 Center</dc:creator>
  <cp:keywords/>
  <dc:description/>
  <cp:lastModifiedBy>Walker, Helena M.</cp:lastModifiedBy>
  <cp:revision>6</cp:revision>
  <dcterms:modified xsi:type="dcterms:W3CDTF">2023-06-05T14:55:18Z</dcterms:modified>
  <cp:category/>
</cp:coreProperties>
</file>