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16"/>
  </p:notesMasterIdLst>
  <p:sldIdLst>
    <p:sldId id="267" r:id="rId2"/>
    <p:sldId id="256" r:id="rId3"/>
    <p:sldId id="274" r:id="rId4"/>
    <p:sldId id="282" r:id="rId5"/>
    <p:sldId id="275" r:id="rId6"/>
    <p:sldId id="276" r:id="rId7"/>
    <p:sldId id="278" r:id="rId8"/>
    <p:sldId id="277" r:id="rId9"/>
    <p:sldId id="279" r:id="rId10"/>
    <p:sldId id="280" r:id="rId11"/>
    <p:sldId id="283" r:id="rId12"/>
    <p:sldId id="284" r:id="rId13"/>
    <p:sldId id="285" r:id="rId14"/>
    <p:sldId id="268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541" autoAdjust="0"/>
    <p:restoredTop sz="94613"/>
  </p:normalViewPr>
  <p:slideViewPr>
    <p:cSldViewPr>
      <p:cViewPr varScale="1">
        <p:scale>
          <a:sx n="52" d="100"/>
          <a:sy n="52" d="100"/>
        </p:scale>
        <p:origin x="192" y="18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5FC62-AC35-4C3C-A24A-B4EF44ADD0AD}" type="datetimeFigureOut">
              <a:rPr lang="en-US" smtClean="0"/>
              <a:t>6/25/20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D0A9F-A494-4860-BBBE-DDB415575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55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1936" y="1371601"/>
            <a:ext cx="2548128" cy="4163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60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4766733" y="1905000"/>
            <a:ext cx="6815667" cy="434340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[place photo or chart here]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704088"/>
            <a:ext cx="10972800" cy="114300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905000"/>
            <a:ext cx="4165600" cy="4343400"/>
          </a:xfrm>
        </p:spPr>
        <p:txBody>
          <a:bodyPr tIns="0"/>
          <a:lstStyle>
            <a:lvl1pPr>
              <a:buSzPct val="100000"/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429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ctr" anchorCtr="0"/>
          <a:lstStyle>
            <a:lvl1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rgbClr val="991B1E"/>
                </a:solidFill>
                <a:latin typeface="Calibri"/>
                <a:ea typeface="Georgia"/>
                <a:cs typeface="Calibri"/>
                <a:sym typeface="Georgia"/>
              </a:defRPr>
            </a:lvl1pPr>
            <a:lvl2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algn="l" rtl="0">
              <a:spcBef>
                <a:spcPts val="0"/>
              </a:spcBef>
              <a:buSzPct val="1000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26000" cy="4967700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6256365" y="1600201"/>
            <a:ext cx="5326000" cy="4967700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323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ogo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3759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blue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1A2836"/>
              </a:buClr>
              <a:defRPr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6503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red">
    <p:bg>
      <p:bgPr>
        <a:solidFill>
          <a:schemeClr val="bg1"/>
        </a:solid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971D20"/>
              </a:buClr>
              <a:defRPr>
                <a:solidFill>
                  <a:srgbClr val="971D20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6FC4E35A-9159-9949-BC55-44AB60AEC9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574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ody yellow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9A8219"/>
              </a:buClr>
              <a:defRPr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328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7696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05730" indent="-205730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683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18" rIns="45718" anchor="t"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701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buSzPct val="100000"/>
              <a:defRPr sz="24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buSzPct val="100000"/>
              <a:defRPr sz="24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125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704088"/>
            <a:ext cx="10972800" cy="114300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72" y="1859761"/>
            <a:ext cx="5389033" cy="654843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514600"/>
            <a:ext cx="5389033" cy="3845720"/>
          </a:xfrm>
        </p:spPr>
        <p:txBody>
          <a:bodyPr tIns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438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704088"/>
            <a:ext cx="11074400" cy="1143000"/>
          </a:xfrm>
        </p:spPr>
        <p:txBody>
          <a:bodyPr vert="horz" tIns="4571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3600" b="0">
                <a:ln>
                  <a:noFill/>
                </a:ln>
                <a:solidFill>
                  <a:schemeClr val="accent4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465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703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464" y="5257800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130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 dirty="0"/>
              <a:t>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1594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646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FAD64-131F-804D-AB3B-0FC59EA7F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D8D86-8634-4043-B8AC-D187EB2C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  <a:p>
            <a:r>
              <a:rPr lang="en-US" dirty="0"/>
              <a:t>What rights appear to be guaranteed under the Fourteenth Amendment? </a:t>
            </a:r>
          </a:p>
          <a:p>
            <a:r>
              <a:rPr lang="en-US" dirty="0"/>
              <a:t>What rights appear to be guaranteed under the Fifteenth Amendment? </a:t>
            </a:r>
          </a:p>
          <a:p>
            <a:r>
              <a:rPr lang="en-US" dirty="0"/>
              <a:t>How does the literacy test you took earlier correspond to both amendments? </a:t>
            </a:r>
          </a:p>
          <a:p>
            <a:r>
              <a:rPr lang="en-US" dirty="0"/>
              <a:t>Do you think the literacy test was designed to circumvent the amendments? </a:t>
            </a:r>
          </a:p>
          <a:p>
            <a:r>
              <a:rPr lang="en-US" dirty="0"/>
              <a:t>How did the literacy test affect minority citizens?</a:t>
            </a:r>
          </a:p>
        </p:txBody>
      </p:sp>
    </p:spTree>
    <p:extLst>
      <p:ext uri="{BB962C8B-B14F-4D97-AF65-F5344CB8AC3E}">
        <p14:creationId xmlns:p14="http://schemas.microsoft.com/office/powerpoint/2010/main" val="2436862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699E4-EEF0-C04A-9C34-BB99FC846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Investigate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A17DF-05B4-A046-A419-AF59A7929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 a group, select a state to research using the U.S. Vote Foundation’s website. </a:t>
            </a:r>
          </a:p>
          <a:p>
            <a:endParaRPr lang="en-US" dirty="0"/>
          </a:p>
          <a:p>
            <a:r>
              <a:rPr lang="en-US" dirty="0"/>
              <a:t>Using the website, look your selected state’s voting requirements and compare them to the Fourteenth and Fifteenth Amendments you analyzed. </a:t>
            </a:r>
          </a:p>
          <a:p>
            <a:pPr lvl="1"/>
            <a:r>
              <a:rPr lang="en-US" dirty="0"/>
              <a:t>Make sure to take good notes!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877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5118A-C947-C44C-833D-F2B7F2688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6DBFE-06ED-8C46-B075-ED9D9515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our state voting requirements relate to the Fourteenth and Fifteenth Amendments? </a:t>
            </a:r>
          </a:p>
          <a:p>
            <a:endParaRPr lang="en-US" dirty="0"/>
          </a:p>
          <a:p>
            <a:r>
              <a:rPr lang="en-US" dirty="0"/>
              <a:t>Did anything strike you as a difficult burden to acquire voter registration? </a:t>
            </a:r>
          </a:p>
          <a:p>
            <a:endParaRPr lang="en-US" dirty="0"/>
          </a:p>
          <a:p>
            <a:r>
              <a:rPr lang="en-US" dirty="0"/>
              <a:t>What documentation is required to become a registered voter in our state? </a:t>
            </a:r>
          </a:p>
          <a:p>
            <a:endParaRPr lang="en-US" dirty="0"/>
          </a:p>
          <a:p>
            <a:r>
              <a:rPr lang="en-US" dirty="0"/>
              <a:t>How might we affect change in these circumstances? </a:t>
            </a:r>
          </a:p>
        </p:txBody>
      </p:sp>
    </p:spTree>
    <p:extLst>
      <p:ext uri="{BB962C8B-B14F-4D97-AF65-F5344CB8AC3E}">
        <p14:creationId xmlns:p14="http://schemas.microsoft.com/office/powerpoint/2010/main" val="2315761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457200"/>
            <a:ext cx="10363200" cy="1362456"/>
          </a:xfrm>
        </p:spPr>
        <p:txBody>
          <a:bodyPr/>
          <a:lstStyle/>
          <a:p>
            <a:r>
              <a:rPr lang="en-US" dirty="0"/>
              <a:t>Exit Ticket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066800" y="2133600"/>
            <a:ext cx="10363200" cy="3962400"/>
          </a:xfrm>
        </p:spPr>
        <p:txBody>
          <a:bodyPr>
            <a:normAutofit/>
          </a:bodyPr>
          <a:lstStyle/>
          <a:p>
            <a:pPr>
              <a:buClr>
                <a:schemeClr val="accent4"/>
              </a:buClr>
            </a:pPr>
            <a:r>
              <a:rPr lang="en-US" dirty="0"/>
              <a:t>On notebook paper, write your response to one of the questions below. </a:t>
            </a:r>
          </a:p>
          <a:p>
            <a:pPr marL="342900" indent="-342900">
              <a:buClr>
                <a:schemeClr val="accent4"/>
              </a:buClr>
              <a:buFontTx/>
              <a:buChar char="-"/>
            </a:pPr>
            <a:r>
              <a:rPr lang="en-US" sz="2400" dirty="0"/>
              <a:t>What do the Fourteenth and Fifteenth Amendments guarantee? </a:t>
            </a:r>
          </a:p>
          <a:p>
            <a:pPr marL="342900" indent="-342900">
              <a:buClr>
                <a:schemeClr val="accent4"/>
              </a:buClr>
              <a:buFontTx/>
              <a:buChar char="-"/>
            </a:pPr>
            <a:r>
              <a:rPr lang="en-US" sz="2400" dirty="0"/>
              <a:t>How did literacy tests operate within the bounds of the Fourteenth and Fifteenth Amendments? </a:t>
            </a:r>
          </a:p>
          <a:p>
            <a:pPr marL="342900" indent="-342900">
              <a:buClr>
                <a:schemeClr val="accent4"/>
              </a:buClr>
              <a:buFontTx/>
              <a:buChar char="-"/>
            </a:pPr>
            <a:r>
              <a:rPr lang="en-US" sz="2400" dirty="0"/>
              <a:t>Literacy tests are no longer used to prevent voting. In what other ways might  voters be denied that right today?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449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921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2057400"/>
            <a:ext cx="7851648" cy="1371600"/>
          </a:xfrm>
        </p:spPr>
        <p:txBody>
          <a:bodyPr>
            <a:normAutofit fontScale="90000"/>
          </a:bodyPr>
          <a:lstStyle/>
          <a:p>
            <a:r>
              <a:rPr lang="en-US" sz="6000" dirty="0"/>
              <a:t>Show Me Your Credentials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3914336"/>
            <a:ext cx="7854696" cy="1752600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Voting in America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3E795-BA4E-8041-9CB6-E79857F23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35E4F-39D7-B34B-935D-E1F215838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power? What forms does it take? </a:t>
            </a:r>
          </a:p>
        </p:txBody>
      </p:sp>
    </p:spTree>
    <p:extLst>
      <p:ext uri="{BB962C8B-B14F-4D97-AF65-F5344CB8AC3E}">
        <p14:creationId xmlns:p14="http://schemas.microsoft.com/office/powerpoint/2010/main" val="4178062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168D2-22F6-9F4C-9F7A-D01EA0AF0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20F2D-B656-F847-A7B7-A15C8755A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Students will… </a:t>
            </a:r>
          </a:p>
          <a:p>
            <a:pPr lvl="1"/>
            <a:r>
              <a:rPr lang="en-US" dirty="0"/>
              <a:t>Identify and examine the 14</a:t>
            </a:r>
            <a:r>
              <a:rPr lang="en-US" baseline="30000" dirty="0"/>
              <a:t>th</a:t>
            </a:r>
            <a:r>
              <a:rPr lang="en-US" dirty="0"/>
              <a:t> and 15</a:t>
            </a:r>
            <a:r>
              <a:rPr lang="en-US" baseline="30000" dirty="0"/>
              <a:t>th</a:t>
            </a:r>
            <a:r>
              <a:rPr lang="en-US" dirty="0"/>
              <a:t> Amendments. </a:t>
            </a:r>
          </a:p>
          <a:p>
            <a:pPr lvl="1"/>
            <a:r>
              <a:rPr lang="en-US" dirty="0"/>
              <a:t>Analyze the purposes and effects of the 14</a:t>
            </a:r>
            <a:r>
              <a:rPr lang="en-US" baseline="30000" dirty="0"/>
              <a:t>th</a:t>
            </a:r>
            <a:r>
              <a:rPr lang="en-US" dirty="0"/>
              <a:t> and 15</a:t>
            </a:r>
            <a:r>
              <a:rPr lang="en-US" baseline="30000" dirty="0"/>
              <a:t>th</a:t>
            </a:r>
            <a:r>
              <a:rPr lang="en-US" dirty="0"/>
              <a:t> Amendments.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1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8BAB0-A3B3-6840-A028-0FFE0CEC2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Vote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EE9F1-2DE3-8B4D-AE0C-F2416FBF4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35480"/>
            <a:ext cx="10210800" cy="4389120"/>
          </a:xfrm>
        </p:spPr>
        <p:txBody>
          <a:bodyPr/>
          <a:lstStyle/>
          <a:p>
            <a:r>
              <a:rPr lang="en-US" dirty="0"/>
              <a:t>You have each received a ballot about proposed changes to our classroom rules. </a:t>
            </a:r>
          </a:p>
          <a:p>
            <a:r>
              <a:rPr lang="en-US" dirty="0"/>
              <a:t>Take a few minutes to read through the proposals and cast your vote. </a:t>
            </a:r>
          </a:p>
        </p:txBody>
      </p:sp>
    </p:spTree>
    <p:extLst>
      <p:ext uri="{BB962C8B-B14F-4D97-AF65-F5344CB8AC3E}">
        <p14:creationId xmlns:p14="http://schemas.microsoft.com/office/powerpoint/2010/main" val="2666535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AD7B6-F079-9445-9905-D2AA2680E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Voting Reflection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6660290-CD4C-C14F-A03A-5E9E76A7D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those of you who allowed to complete your vote, how do you feel about the new rules? </a:t>
            </a:r>
          </a:p>
          <a:p>
            <a:r>
              <a:rPr lang="en-US" dirty="0"/>
              <a:t>How do you feel about your role in the voting process?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For those of you who were not allowed to vote, how do you feel about the new rules? </a:t>
            </a:r>
          </a:p>
          <a:p>
            <a:r>
              <a:rPr lang="en-US" dirty="0"/>
              <a:t>How did it feel to have your vote taken away? </a:t>
            </a:r>
          </a:p>
        </p:txBody>
      </p:sp>
    </p:spTree>
    <p:extLst>
      <p:ext uri="{BB962C8B-B14F-4D97-AF65-F5344CB8AC3E}">
        <p14:creationId xmlns:p14="http://schemas.microsoft.com/office/powerpoint/2010/main" val="1315996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1AD32-D56B-8E4A-A28B-4A39556D7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780288"/>
          </a:xfrm>
        </p:spPr>
        <p:txBody>
          <a:bodyPr/>
          <a:lstStyle/>
          <a:p>
            <a:r>
              <a:rPr lang="en-US" dirty="0"/>
              <a:t>Did You Know?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CE189-1FFA-E540-A592-B38CE4C2E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71600"/>
            <a:ext cx="10972800" cy="4953000"/>
          </a:xfrm>
        </p:spPr>
        <p:txBody>
          <a:bodyPr>
            <a:normAutofit/>
          </a:bodyPr>
          <a:lstStyle/>
          <a:p>
            <a:r>
              <a:rPr lang="en-US" dirty="0"/>
              <a:t>Many African Americans were denied the right vote. </a:t>
            </a:r>
          </a:p>
          <a:p>
            <a:r>
              <a:rPr lang="en-US" dirty="0"/>
              <a:t>Some were denied through use of... </a:t>
            </a:r>
          </a:p>
          <a:p>
            <a:pPr lvl="1"/>
            <a:r>
              <a:rPr lang="en-US" dirty="0"/>
              <a:t>Grandfather clauses </a:t>
            </a:r>
          </a:p>
          <a:p>
            <a:pPr lvl="1"/>
            <a:r>
              <a:rPr lang="en-US" dirty="0"/>
              <a:t>Poll taxes </a:t>
            </a:r>
          </a:p>
          <a:p>
            <a:pPr lvl="1"/>
            <a:r>
              <a:rPr lang="en-US" dirty="0"/>
              <a:t>Literacy tests</a:t>
            </a:r>
          </a:p>
        </p:txBody>
      </p:sp>
    </p:spTree>
    <p:extLst>
      <p:ext uri="{BB962C8B-B14F-4D97-AF65-F5344CB8AC3E}">
        <p14:creationId xmlns:p14="http://schemas.microsoft.com/office/powerpoint/2010/main" val="535389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2726A-D001-A94F-AD1F-9DCABEC6D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856488"/>
          </a:xfrm>
        </p:spPr>
        <p:txBody>
          <a:bodyPr/>
          <a:lstStyle/>
          <a:p>
            <a:r>
              <a:rPr lang="en-US" dirty="0"/>
              <a:t>Literacy Tests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DAB5C56-182A-8044-ADA1-6665B03E4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35480"/>
            <a:ext cx="10972800" cy="4389120"/>
          </a:xfrm>
        </p:spPr>
        <p:txBody>
          <a:bodyPr/>
          <a:lstStyle/>
          <a:p>
            <a:r>
              <a:rPr lang="en-US" dirty="0"/>
              <a:t>In your group, read through and take the 1965 Alabama Literacy Test. </a:t>
            </a:r>
          </a:p>
          <a:p>
            <a:pPr lvl="1"/>
            <a:r>
              <a:rPr lang="en-US" dirty="0"/>
              <a:t>You cannot use any resources, such as textbooks or cell phones, as you take the exam.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As you take the test, consider… </a:t>
            </a:r>
          </a:p>
          <a:p>
            <a:pPr lvl="1"/>
            <a:r>
              <a:rPr lang="en-US" dirty="0"/>
              <a:t>How much of this information do you know? </a:t>
            </a:r>
          </a:p>
          <a:p>
            <a:pPr lvl="1"/>
            <a:r>
              <a:rPr lang="en-US" dirty="0"/>
              <a:t>What would you have to do in order to know everything on the exam? </a:t>
            </a:r>
          </a:p>
          <a:p>
            <a:pPr lvl="1"/>
            <a:r>
              <a:rPr lang="en-US" dirty="0"/>
              <a:t>What are the consequences of not passing this exam? </a:t>
            </a:r>
          </a:p>
          <a:p>
            <a:pPr lvl="1"/>
            <a:r>
              <a:rPr lang="en-US" dirty="0"/>
              <a:t>What change(s) to this exam would you recommend? </a:t>
            </a:r>
          </a:p>
          <a:p>
            <a:pPr lvl="1"/>
            <a:endParaRPr lang="en-US" dirty="0"/>
          </a:p>
          <a:p>
            <a:r>
              <a:rPr lang="en-US" dirty="0"/>
              <a:t>Share out your thoughts on the exam. </a:t>
            </a:r>
          </a:p>
        </p:txBody>
      </p:sp>
    </p:spTree>
    <p:extLst>
      <p:ext uri="{BB962C8B-B14F-4D97-AF65-F5344CB8AC3E}">
        <p14:creationId xmlns:p14="http://schemas.microsoft.com/office/powerpoint/2010/main" val="1519252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902A4-B18B-ED4F-866C-88FA43EABD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2192" y="1962912"/>
            <a:ext cx="6815667" cy="41910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 your groups, you have copies of the Fourteenth and Fifteenth Amendments as well as a copy of the </a:t>
            </a:r>
            <a:r>
              <a:rPr lang="en-US" i="1" dirty="0"/>
              <a:t>New York Times</a:t>
            </a:r>
            <a:r>
              <a:rPr lang="en-US" dirty="0"/>
              <a:t> article, “A Dream Undone.”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As you read, you will… </a:t>
            </a:r>
          </a:p>
          <a:p>
            <a:pPr marL="822935" lvl="1" indent="-342900">
              <a:buFont typeface="Arial" panose="020B0604020202020204" pitchFamily="34" charset="0"/>
              <a:buChar char="•"/>
            </a:pPr>
            <a:r>
              <a:rPr lang="en-US" dirty="0"/>
              <a:t>Circle new words in the text </a:t>
            </a:r>
          </a:p>
          <a:p>
            <a:pPr marL="822935" lvl="1" indent="-342900">
              <a:buFont typeface="Arial" panose="020B0604020202020204" pitchFamily="34" charset="0"/>
              <a:buChar char="•"/>
            </a:pPr>
            <a:r>
              <a:rPr lang="en-US" dirty="0"/>
              <a:t>Underline details and evidence</a:t>
            </a:r>
          </a:p>
          <a:p>
            <a:pPr marL="822935" lvl="1" indent="-342900">
              <a:buFont typeface="Arial" panose="020B0604020202020204" pitchFamily="34" charset="0"/>
              <a:buChar char="•"/>
            </a:pPr>
            <a:r>
              <a:rPr lang="en-US" dirty="0"/>
              <a:t>Star the text’s main ideas.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E63EF3-B2F7-A747-8DF9-B13CF2317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anchor="b">
            <a:normAutofit/>
          </a:bodyPr>
          <a:lstStyle/>
          <a:p>
            <a:r>
              <a:rPr lang="en-US" dirty="0"/>
              <a:t>CUS and Discuss</a:t>
            </a:r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8371A036-3A6D-C548-BECD-C6D4AC4B09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4566" y="751703"/>
            <a:ext cx="3366134" cy="4343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858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Template">
  <a:themeElements>
    <a:clrScheme name="Custom 11">
      <a:dk1>
        <a:sysClr val="windowText" lastClr="000000"/>
      </a:dk1>
      <a:lt1>
        <a:sysClr val="window" lastClr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Template" id="{1503A0DF-DD59-460F-82A0-EABC8FD10248}" vid="{A9530E00-6853-43A1-B6A2-5966E5092F9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539</Words>
  <Application>Microsoft Macintosh PowerPoint</Application>
  <PresentationFormat>Widescreen</PresentationFormat>
  <Paragraphs>67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Georgia</vt:lpstr>
      <vt:lpstr>Wingdings 2</vt:lpstr>
      <vt:lpstr>Presentation Template</vt:lpstr>
      <vt:lpstr>PowerPoint Presentation</vt:lpstr>
      <vt:lpstr>Show Me Your Credentials</vt:lpstr>
      <vt:lpstr>Essential Questions </vt:lpstr>
      <vt:lpstr>Lesson Objectives </vt:lpstr>
      <vt:lpstr>Let’s Vote</vt:lpstr>
      <vt:lpstr>Voting Reflection </vt:lpstr>
      <vt:lpstr>Did You Know?</vt:lpstr>
      <vt:lpstr>Literacy Tests</vt:lpstr>
      <vt:lpstr>CUS and Discuss</vt:lpstr>
      <vt:lpstr>Discuss</vt:lpstr>
      <vt:lpstr>Let’s Investigate</vt:lpstr>
      <vt:lpstr>Discuss</vt:lpstr>
      <vt:lpstr>Exit Ticket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Wilson, Chelsee D.</dc:creator>
  <cp:lastModifiedBy>Wilson, Chelsee D.</cp:lastModifiedBy>
  <cp:revision>2</cp:revision>
  <dcterms:created xsi:type="dcterms:W3CDTF">2020-06-25T20:08:53Z</dcterms:created>
  <dcterms:modified xsi:type="dcterms:W3CDTF">2020-06-25T20:21:56Z</dcterms:modified>
</cp:coreProperties>
</file>