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65" r:id="rId3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30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Vv8ekSqLq840kW+QrQTpvNlPD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9AA2D-B511-44BA-B552-E04EB0791B10}">
  <a:tblStyle styleId="{24F9AA2D-B511-44BA-B552-E04EB0791B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63B9CE-8A3B-4622-92D6-695DC2330AE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2869"/>
  </p:normalViewPr>
  <p:slideViewPr>
    <p:cSldViewPr snapToGrid="0">
      <p:cViewPr varScale="1">
        <p:scale>
          <a:sx n="116" d="100"/>
          <a:sy n="11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4SVMW5pgg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ecff6c07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fecff6c07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ecff6c07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fecff6c07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ecff6c07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fecff6c07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5" name="Google Shape;2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5" name="Google Shape;25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/>
              <a:t>Mattel. (1971). </a:t>
            </a:r>
            <a:r>
              <a:rPr lang="en-US" i="1" dirty="0"/>
              <a:t>Uno </a:t>
            </a:r>
            <a:r>
              <a:rPr lang="en-US" i="0" dirty="0"/>
              <a:t>[Card game]. </a:t>
            </a:r>
            <a:r>
              <a:rPr lang="en-US" dirty="0"/>
              <a:t>https://</a:t>
            </a:r>
            <a:r>
              <a:rPr lang="en-US" dirty="0" err="1"/>
              <a:t>shop.mattel.com</a:t>
            </a:r>
            <a:r>
              <a:rPr lang="en-US" dirty="0"/>
              <a:t>/products/uno-gdj85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0" dirty="0" err="1"/>
              <a:t>CalcWorkshop</a:t>
            </a:r>
            <a:r>
              <a:rPr lang="en-US" i="0" dirty="0"/>
              <a:t>. (2020). </a:t>
            </a:r>
            <a:r>
              <a:rPr lang="en-US" i="1" dirty="0"/>
              <a:t>Two column proof </a:t>
            </a:r>
            <a:r>
              <a:rPr lang="en-US" i="0" dirty="0"/>
              <a:t>[Image]. https://</a:t>
            </a:r>
            <a:r>
              <a:rPr lang="en-US" i="0" dirty="0" err="1"/>
              <a:t>calcworkshop.com</a:t>
            </a:r>
            <a:r>
              <a:rPr lang="en-US" i="0" dirty="0"/>
              <a:t>/reasoning-proof/two-column-proof/ </a:t>
            </a:r>
          </a:p>
        </p:txBody>
      </p:sp>
      <p:sp>
        <p:nvSpPr>
          <p:cNvPr id="295" name="Google Shape;2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>
          <a:extLst>
            <a:ext uri="{FF2B5EF4-FFF2-40B4-BE49-F238E27FC236}">
              <a16:creationId xmlns:a16="http://schemas.microsoft.com/office/drawing/2014/main" id="{E2384C86-F195-2D65-7707-C7CE1380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>
            <a:extLst>
              <a:ext uri="{FF2B5EF4-FFF2-40B4-BE49-F238E27FC236}">
                <a16:creationId xmlns:a16="http://schemas.microsoft.com/office/drawing/2014/main" id="{F1A212AA-C683-7C86-7268-903E3F2A4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:notes">
            <a:extLst>
              <a:ext uri="{FF2B5EF4-FFF2-40B4-BE49-F238E27FC236}">
                <a16:creationId xmlns:a16="http://schemas.microsoft.com/office/drawing/2014/main" id="{5A4BC626-15AF-6D31-F62C-5448B482CE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24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26bbd697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1526bbd697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Card matching. Strategies. https://learn.k20center.ou.edu/strategy/1837</a:t>
            </a:r>
            <a:endParaRPr dirty="0"/>
          </a:p>
        </p:txBody>
      </p:sp>
      <p:sp>
        <p:nvSpPr>
          <p:cNvPr id="459" name="Google Shape;45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(2022, September 22).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ICAP - Defense attorney (math) - Prove me wrong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[Video]. YouTube.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https://www.youtube.com/watch?v=RW4SVMW5pgg</a:t>
            </a:r>
            <a:endParaRPr dirty="0"/>
          </a:p>
        </p:txBody>
      </p:sp>
      <p:sp>
        <p:nvSpPr>
          <p:cNvPr id="466" name="Google Shape;46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GUS method. Strategies. https://learn.k20center.ou.edu/strategy/76</a:t>
            </a:r>
            <a:endParaRPr dirty="0"/>
          </a:p>
        </p:txBody>
      </p:sp>
      <p:sp>
        <p:nvSpPr>
          <p:cNvPr id="478" name="Google Shape;47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ecff6c0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fecff6c0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/>
              <a:t>Movieclips</a:t>
            </a:r>
            <a:r>
              <a:rPr lang="en-US" dirty="0"/>
              <a:t>. (2015, November 30). </a:t>
            </a:r>
            <a:r>
              <a:rPr lang="en-US" i="1" dirty="0"/>
              <a:t>Legally Blonde (2001) – Elle wins! Scene (11/11) | </a:t>
            </a:r>
            <a:r>
              <a:rPr lang="en-US" i="1" dirty="0" err="1"/>
              <a:t>Movieclips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=GSu7BGbyJqc </a:t>
            </a:r>
            <a:endParaRPr dirty="0"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ecff6c07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fecff6c07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7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7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15" name="Google Shape;115;p7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20" name="Google Shape;120;p7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26" name="Google Shape;126;p7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27" name="Google Shape;127;p7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6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RW4SVMW5pgg?feature=oembed" TargetMode="External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Su7BGbyJqc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GSu7BGbyJq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Witness Testimony—</a:t>
            </a:r>
            <a:r>
              <a:rPr lang="en-US" dirty="0"/>
              <a:t>Whole Class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ecff6c07f_1_4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560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00" name="Google Shape;200;gfecff6c07f_1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Witness Testimony—</a:t>
            </a:r>
            <a:r>
              <a:rPr lang="en-US" dirty="0"/>
              <a:t>Whole Class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ecff6c07f_1_3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560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Should a statement be included in an argument if it is not backed by a reason? Why or why not?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06" name="Google Shape;206;gfecff6c07f_1_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Witness Testimony—</a:t>
            </a:r>
            <a:r>
              <a:rPr lang="en-US" dirty="0"/>
              <a:t>Whole Class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ecff6c07f_1_30"/>
          <p:cNvSpPr txBox="1">
            <a:spLocks noGrp="1"/>
          </p:cNvSpPr>
          <p:nvPr>
            <p:ph type="body" idx="1"/>
          </p:nvPr>
        </p:nvSpPr>
        <p:spPr>
          <a:xfrm>
            <a:off x="457200" y="1309349"/>
            <a:ext cx="7560300" cy="352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were the reasons for Elle’s questions?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have happened if Elle started her line of questioning by accusing the witness of the crime?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Should a statement be included in an argument if it is not backed by a reason? Why or why not?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must be present for an argument to be effective?</a:t>
            </a:r>
            <a:endParaRPr dirty="0"/>
          </a:p>
        </p:txBody>
      </p:sp>
      <p:sp>
        <p:nvSpPr>
          <p:cNvPr id="212" name="Google Shape;212;gfecff6c07f_1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Witness Testimony</a:t>
            </a:r>
            <a:r>
              <a:rPr lang="en-US" dirty="0"/>
              <a:t>—Whole Class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3237571" cy="2928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Play a card if it is…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The same color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The same number</a:t>
            </a:r>
            <a:endParaRPr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Wild</a:t>
            </a:r>
            <a:endParaRPr dirty="0"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  <a:endParaRPr dirty="0"/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 t="3731"/>
          <a:stretch/>
        </p:blipFill>
        <p:spPr>
          <a:xfrm>
            <a:off x="3694771" y="1099626"/>
            <a:ext cx="5197960" cy="373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10"/>
          <p:cNvGraphicFramePr/>
          <p:nvPr>
            <p:extLst>
              <p:ext uri="{D42A27DB-BD31-4B8C-83A1-F6EECF244321}">
                <p14:modId xmlns:p14="http://schemas.microsoft.com/office/powerpoint/2010/main" val="2508969635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4.     Same color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6.     Same number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 (Sample Response)</a:t>
            </a:r>
            <a:endParaRPr dirty="0"/>
          </a:p>
        </p:txBody>
      </p:sp>
      <p:graphicFrame>
        <p:nvGraphicFramePr>
          <p:cNvPr id="226" name="Google Shape;226;p10"/>
          <p:cNvGraphicFramePr/>
          <p:nvPr>
            <p:extLst>
              <p:ext uri="{D42A27DB-BD31-4B8C-83A1-F6EECF244321}">
                <p14:modId xmlns:p14="http://schemas.microsoft.com/office/powerpoint/2010/main" val="3883276867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/>
                        <a:t>Given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2.     Same number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    Wild: Red</a:t>
                      </a:r>
                      <a:endParaRPr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l="35916" t="4500" r="50646" b="68833"/>
          <a:stretch/>
        </p:blipFill>
        <p:spPr>
          <a:xfrm>
            <a:off x="1048297" y="1657350"/>
            <a:ext cx="61707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l="19056" t="42783" r="68116" b="33168"/>
          <a:stretch/>
        </p:blipFill>
        <p:spPr>
          <a:xfrm>
            <a:off x="5011474" y="1675053"/>
            <a:ext cx="6531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37503" t="42946" r="49293" b="32514"/>
          <a:stretch/>
        </p:blipFill>
        <p:spPr>
          <a:xfrm>
            <a:off x="1048297" y="3921853"/>
            <a:ext cx="6588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 l="57539" t="42619" r="29389" b="31410"/>
          <a:stretch/>
        </p:blipFill>
        <p:spPr>
          <a:xfrm>
            <a:off x="1049036" y="2742538"/>
            <a:ext cx="6163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l="76998" t="42888" r="10297" b="31141"/>
          <a:stretch/>
        </p:blipFill>
        <p:spPr>
          <a:xfrm>
            <a:off x="5035066" y="2793944"/>
            <a:ext cx="59906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l="30734" t="73375" r="55777"/>
          <a:stretch/>
        </p:blipFill>
        <p:spPr>
          <a:xfrm>
            <a:off x="5044191" y="3921853"/>
            <a:ext cx="6204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  <a:endParaRPr dirty="0"/>
          </a:p>
        </p:txBody>
      </p:sp>
      <p:pic>
        <p:nvPicPr>
          <p:cNvPr id="238" name="Google Shape;2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65495"/>
            <a:ext cx="4807644" cy="34177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38"/>
          <p:cNvGraphicFramePr/>
          <p:nvPr/>
        </p:nvGraphicFramePr>
        <p:xfrm>
          <a:off x="5505450" y="1164497"/>
          <a:ext cx="3181350" cy="294132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12"/>
          <p:cNvGraphicFramePr/>
          <p:nvPr>
            <p:extLst>
              <p:ext uri="{D42A27DB-BD31-4B8C-83A1-F6EECF244321}">
                <p14:modId xmlns:p14="http://schemas.microsoft.com/office/powerpoint/2010/main" val="2496282326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4.     Same number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5.     Wild: Red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6.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 (Sample Response)</a:t>
            </a:r>
            <a:endParaRPr dirty="0"/>
          </a:p>
        </p:txBody>
      </p:sp>
      <p:graphicFrame>
        <p:nvGraphicFramePr>
          <p:cNvPr id="246" name="Google Shape;246;p12"/>
          <p:cNvGraphicFramePr/>
          <p:nvPr>
            <p:extLst>
              <p:ext uri="{D42A27DB-BD31-4B8C-83A1-F6EECF244321}">
                <p14:modId xmlns:p14="http://schemas.microsoft.com/office/powerpoint/2010/main" val="3896821476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1.     Given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    Same color</a:t>
                      </a:r>
                      <a:endParaRPr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 l="24566" t="2392" r="54432" b="53016"/>
          <a:stretch/>
        </p:blipFill>
        <p:spPr>
          <a:xfrm>
            <a:off x="1073150" y="1657350"/>
            <a:ext cx="6057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 l="23113" t="58424" r="59665" b="5901"/>
          <a:stretch/>
        </p:blipFill>
        <p:spPr>
          <a:xfrm>
            <a:off x="5058187" y="2826126"/>
            <a:ext cx="62094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3">
            <a:alphaModFix/>
          </a:blip>
          <a:srcRect l="43058" t="59176" r="40588" b="6763"/>
          <a:stretch/>
        </p:blipFill>
        <p:spPr>
          <a:xfrm>
            <a:off x="1073150" y="2817779"/>
            <a:ext cx="61755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/>
          </a:blip>
          <a:srcRect l="62368" t="59064" r="20999" b="4645"/>
          <a:stretch/>
        </p:blipFill>
        <p:spPr>
          <a:xfrm>
            <a:off x="5058187" y="1637843"/>
            <a:ext cx="58950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l="81229" t="59863" r="2853" b="6646"/>
          <a:stretch/>
        </p:blipFill>
        <p:spPr>
          <a:xfrm>
            <a:off x="1079383" y="3874105"/>
            <a:ext cx="61132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 l="68946" t="2787" r="10064" b="53530"/>
          <a:stretch/>
        </p:blipFill>
        <p:spPr>
          <a:xfrm>
            <a:off x="5058187" y="3874105"/>
            <a:ext cx="6180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</a:t>
            </a:r>
            <a:endParaRPr dirty="0"/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76" y="1360702"/>
            <a:ext cx="4888343" cy="32779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39"/>
          <p:cNvGraphicFramePr/>
          <p:nvPr/>
        </p:nvGraphicFramePr>
        <p:xfrm>
          <a:off x="5505450" y="1164497"/>
          <a:ext cx="3181350" cy="294132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</a:t>
                      </a:r>
                      <a:br>
                        <a:rPr lang="en-US" sz="1400" u="none" strike="noStrike" cap="none"/>
                      </a:b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3"/>
          <p:cNvGraphicFramePr/>
          <p:nvPr>
            <p:extLst>
              <p:ext uri="{D42A27DB-BD31-4B8C-83A1-F6EECF244321}">
                <p14:modId xmlns:p14="http://schemas.microsoft.com/office/powerpoint/2010/main" val="614255639"/>
              </p:ext>
            </p:extLst>
          </p:nvPr>
        </p:nvGraphicFramePr>
        <p:xfrm>
          <a:off x="4425950" y="1164496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4.     Same number</a:t>
                      </a:r>
                      <a:endParaRPr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5.     Same number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6.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5" name="Google Shape;265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Uno</a:t>
            </a:r>
            <a:r>
              <a:rPr lang="en-US" dirty="0"/>
              <a:t> Proofs (Sample Response)</a:t>
            </a:r>
            <a:endParaRPr dirty="0"/>
          </a:p>
        </p:txBody>
      </p:sp>
      <p:graphicFrame>
        <p:nvGraphicFramePr>
          <p:cNvPr id="266" name="Google Shape;266;p13"/>
          <p:cNvGraphicFramePr/>
          <p:nvPr>
            <p:extLst>
              <p:ext uri="{D42A27DB-BD31-4B8C-83A1-F6EECF244321}">
                <p14:modId xmlns:p14="http://schemas.microsoft.com/office/powerpoint/2010/main" val="3701481214"/>
              </p:ext>
            </p:extLst>
          </p:nvPr>
        </p:nvGraphicFramePr>
        <p:xfrm>
          <a:off x="457200" y="1164497"/>
          <a:ext cx="3600450" cy="376431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 Played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Reason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  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     Given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2.     Same color</a:t>
                      </a: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 </a:t>
                      </a:r>
                      <a:endParaRPr sz="14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3.     Same number</a:t>
                      </a:r>
                      <a:endParaRPr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l="19981" t="1300" r="59754" b="53950"/>
          <a:stretch/>
        </p:blipFill>
        <p:spPr>
          <a:xfrm>
            <a:off x="990600" y="1675053"/>
            <a:ext cx="61751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 l="64796" t="914" r="14809" b="54144"/>
          <a:stretch/>
        </p:blipFill>
        <p:spPr>
          <a:xfrm>
            <a:off x="4981954" y="3921789"/>
            <a:ext cx="61879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l="21800" t="58836" r="61833" b="4648"/>
          <a:stretch/>
        </p:blipFill>
        <p:spPr>
          <a:xfrm>
            <a:off x="979018" y="3921853"/>
            <a:ext cx="61122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l="40766" t="58448" r="42867" b="4649"/>
          <a:stretch/>
        </p:blipFill>
        <p:spPr>
          <a:xfrm>
            <a:off x="4987925" y="1675053"/>
            <a:ext cx="60481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l="59211" t="58448" r="24291" b="4669"/>
          <a:stretch/>
        </p:blipFill>
        <p:spPr>
          <a:xfrm>
            <a:off x="4987925" y="2798421"/>
            <a:ext cx="60993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 l="76618" t="58836" r="6234" b="4668"/>
          <a:stretch/>
        </p:blipFill>
        <p:spPr>
          <a:xfrm>
            <a:off x="979018" y="2767345"/>
            <a:ext cx="64067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Prove Me Wrong</a:t>
            </a:r>
            <a:endParaRPr dirty="0"/>
          </a:p>
        </p:txBody>
      </p: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Two-Column and Paragraph Proofs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Proof: </a:t>
            </a:r>
            <a:r>
              <a:rPr lang="en-US" dirty="0"/>
              <a:t>A logical argument that shows a statement is true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Geometric proofs</a:t>
            </a:r>
            <a:endParaRPr sz="2600"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Algebraic proofs</a:t>
            </a:r>
            <a:endParaRPr sz="2600"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Etc.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 dirty="0"/>
              <a:t>Justify: </a:t>
            </a:r>
            <a:r>
              <a:rPr lang="en-US" dirty="0"/>
              <a:t>To lay out your mathematical thought process step-by-step</a:t>
            </a:r>
            <a:endParaRPr dirty="0"/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Evidence—Vocabulary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Algebraic Proof</a:t>
            </a:r>
            <a:endParaRPr dirty="0"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32665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Given: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+ 5 = 20 – 3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Prove: 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= 3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the: 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/>
              <a:t>Subtractions Property of Equality</a:t>
            </a:r>
            <a:endParaRPr sz="2200"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/>
              <a:t>Addition Property of Equality</a:t>
            </a:r>
            <a:endParaRPr sz="2200" dirty="0"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200" dirty="0"/>
              <a:t>Division Property of Equality</a:t>
            </a:r>
            <a:endParaRPr sz="2200" dirty="0"/>
          </a:p>
        </p:txBody>
      </p:sp>
      <p:graphicFrame>
        <p:nvGraphicFramePr>
          <p:cNvPr id="285" name="Google Shape;285;p40"/>
          <p:cNvGraphicFramePr/>
          <p:nvPr>
            <p:extLst>
              <p:ext uri="{D42A27DB-BD31-4B8C-83A1-F6EECF244321}">
                <p14:modId xmlns:p14="http://schemas.microsoft.com/office/powerpoint/2010/main" val="2958360743"/>
              </p:ext>
            </p:extLst>
          </p:nvPr>
        </p:nvGraphicFramePr>
        <p:xfrm>
          <a:off x="5364704" y="1161206"/>
          <a:ext cx="3564450" cy="351422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17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Evidence—Vocabulary</a:t>
            </a:r>
            <a:endParaRPr dirty="0"/>
          </a:p>
        </p:txBody>
      </p:sp>
      <p:sp>
        <p:nvSpPr>
          <p:cNvPr id="291" name="Google Shape;291;p41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i="1" dirty="0"/>
              <a:t>Two-column proof</a:t>
            </a:r>
            <a:endParaRPr sz="2600" i="1"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Commonly used in Geometry</a:t>
            </a:r>
            <a:endParaRPr sz="2600"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Left side holds all statements and conclusions</a:t>
            </a:r>
            <a:endParaRPr sz="2600" dirty="0"/>
          </a:p>
          <a:p>
            <a:pPr marL="480035" lvl="1" indent="-18515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600" dirty="0"/>
              <a:t>Right side explains why we know what we know</a:t>
            </a:r>
            <a:endParaRPr sz="2600" dirty="0"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600" dirty="0"/>
          </a:p>
        </p:txBody>
      </p:sp>
      <p:sp>
        <p:nvSpPr>
          <p:cNvPr id="2" name="Google Shape;291;p41">
            <a:extLst>
              <a:ext uri="{FF2B5EF4-FFF2-40B4-BE49-F238E27FC236}">
                <a16:creationId xmlns:a16="http://schemas.microsoft.com/office/drawing/2014/main" id="{DEAB1BCE-2CCC-C77F-0F7A-379354D23423}"/>
              </a:ext>
            </a:extLst>
          </p:cNvPr>
          <p:cNvSpPr txBox="1">
            <a:spLocks/>
          </p:cNvSpPr>
          <p:nvPr/>
        </p:nvSpPr>
        <p:spPr>
          <a:xfrm>
            <a:off x="44958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7013" indent="-227013">
              <a:spcBef>
                <a:spcPts val="0"/>
              </a:spcBef>
              <a:buSzPts val="2600"/>
            </a:pPr>
            <a:r>
              <a:rPr lang="en-US" sz="2600" i="1" dirty="0"/>
              <a:t>Paragraph proof</a:t>
            </a:r>
          </a:p>
          <a:p>
            <a:pPr marL="480035" lvl="1" indent="-185156"/>
            <a:r>
              <a:rPr lang="en-US" sz="2600" dirty="0"/>
              <a:t>Contains the same information as a two-column proof.</a:t>
            </a:r>
          </a:p>
          <a:p>
            <a:pPr marL="480035" lvl="1" indent="-185156"/>
            <a:r>
              <a:rPr lang="en-US" sz="2600" dirty="0"/>
              <a:t>Written in complete sentences.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Comparing Types of Proofs</a:t>
            </a:r>
            <a:endParaRPr dirty="0"/>
          </a:p>
        </p:txBody>
      </p:sp>
      <p:sp>
        <p:nvSpPr>
          <p:cNvPr id="298" name="Google Shape;298;p4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0" dirty="0">
                <a:solidFill>
                  <a:schemeClr val="accent4"/>
                </a:solidFill>
              </a:rPr>
              <a:t>Two-Column Proof</a:t>
            </a:r>
            <a:endParaRPr dirty="0"/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solidFill>
                  <a:schemeClr val="accent4"/>
                </a:solidFill>
              </a:rPr>
              <a:t>Paragraph Proof</a:t>
            </a:r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85000" lnSpcReduction="2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endParaRPr sz="1800" b="1" i="0" u="none" strike="noStrik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r>
              <a:rPr lang="en-US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Given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that </a:t>
            </a:r>
            <a:r>
              <a:rPr lang="en-US" sz="18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and ∠C and ∠B and ∠C are complementary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then </a:t>
            </a:r>
            <a:r>
              <a:rPr lang="en-US" sz="18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90° and ∠B +∠C = 90° 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because of the </a:t>
            </a:r>
            <a:r>
              <a:rPr lang="en-US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complementary angles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Both statements in line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equal 90°, so </a:t>
            </a:r>
            <a:r>
              <a:rPr lang="en-US" sz="1800" b="0" i="1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∠A + ∠C = ∠B + ∠C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because of the </a:t>
            </a:r>
            <a:r>
              <a:rPr lang="en-US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transitive property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I see that ∠C is in both sides of the equation so I can use the </a:t>
            </a:r>
            <a:r>
              <a:rPr lang="en-US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subtraction property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eliminate the repeated information. Because of the </a:t>
            </a:r>
            <a:r>
              <a:rPr lang="en-US" sz="1800" b="1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definition of congruent angles,</a:t>
            </a:r>
            <a:r>
              <a:rPr lang="en-US" sz="1800" b="0" i="0" u="none" strike="noStrike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 know that any angle that is equal must also be congruent and vice versa.</a:t>
            </a:r>
            <a:endParaRPr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29031"/>
              <a:buNone/>
            </a:pPr>
            <a:br>
              <a:rPr lang="en-US" dirty="0"/>
            </a:br>
            <a:endParaRPr dirty="0"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6" y="1912207"/>
            <a:ext cx="4332034" cy="2795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Reasons—Check Your Knowledge</a:t>
            </a:r>
            <a:endParaRPr dirty="0"/>
          </a:p>
        </p:txBody>
      </p:sp>
      <p:graphicFrame>
        <p:nvGraphicFramePr>
          <p:cNvPr id="321" name="Google Shape;321;p25"/>
          <p:cNvGraphicFramePr/>
          <p:nvPr>
            <p:extLst>
              <p:ext uri="{D42A27DB-BD31-4B8C-83A1-F6EECF244321}">
                <p14:modId xmlns:p14="http://schemas.microsoft.com/office/powerpoint/2010/main" val="1905932138"/>
              </p:ext>
            </p:extLst>
          </p:nvPr>
        </p:nvGraphicFramePr>
        <p:xfrm>
          <a:off x="618067" y="1164497"/>
          <a:ext cx="7340600" cy="3593845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367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Properties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angle bisector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complementary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congruent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congruent segments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midpoint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right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segment bisector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supplementary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Definition of vertical angles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Addition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Distributive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Division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Multiplication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Reflexive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Substitution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Subtraction property of equality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Symmetric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Transitive property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Reasons—Check Your Knowledge</a:t>
            </a:r>
            <a:endParaRPr dirty="0"/>
          </a:p>
        </p:txBody>
      </p:sp>
      <p:graphicFrame>
        <p:nvGraphicFramePr>
          <p:cNvPr id="327" name="Google Shape;327;p26"/>
          <p:cNvGraphicFramePr/>
          <p:nvPr>
            <p:extLst>
              <p:ext uri="{D42A27DB-BD31-4B8C-83A1-F6EECF244321}">
                <p14:modId xmlns:p14="http://schemas.microsoft.com/office/powerpoint/2010/main" val="3016816591"/>
              </p:ext>
            </p:extLst>
          </p:nvPr>
        </p:nvGraphicFramePr>
        <p:xfrm>
          <a:off x="618067" y="1164497"/>
          <a:ext cx="7340600" cy="3449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367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Postulates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Theorems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 addition postulate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 pair postulate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Segment addition postulate</a:t>
                      </a:r>
                      <a:endParaRPr dirty="0"/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Alternate Exterior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Alternate Interior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 Bisector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Consecutive Interior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Corresponding Angles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Midpoint Theorem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Vertical Angles Theorem</a:t>
                      </a:r>
                      <a:endParaRPr dirty="0"/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8229600" cy="311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There are more reasons you can use for proofs than those listed in the table.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Every time you learn a new definition, postulate, property, or theorem, it becomes a possible reason.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most important part of a proof is a correct line of thinking.</a:t>
            </a:r>
          </a:p>
        </p:txBody>
      </p:sp>
      <p:sp>
        <p:nvSpPr>
          <p:cNvPr id="333" name="Google Shape;33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Evidence—Information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>
          <a:extLst>
            <a:ext uri="{FF2B5EF4-FFF2-40B4-BE49-F238E27FC236}">
              <a16:creationId xmlns:a16="http://schemas.microsoft.com/office/drawing/2014/main" id="{E2BE7783-AEF9-26F1-149C-2C89A99C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>
            <a:extLst>
              <a:ext uri="{FF2B5EF4-FFF2-40B4-BE49-F238E27FC236}">
                <a16:creationId xmlns:a16="http://schemas.microsoft.com/office/drawing/2014/main" id="{9959B18B-D75A-E64F-5D1A-D2D70BA829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8229600" cy="311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There is more than one way to answer a proof.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If your proof is different from someone else’s proof, it doesn’t mean that yours is wrong.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Because there are many ways to write a proof, you will often see examples in which you are asked to complete a proof. This makes your proofs easier to compare and discuss. </a:t>
            </a:r>
          </a:p>
        </p:txBody>
      </p:sp>
      <p:sp>
        <p:nvSpPr>
          <p:cNvPr id="333" name="Google Shape;333;p11">
            <a:extLst>
              <a:ext uri="{FF2B5EF4-FFF2-40B4-BE49-F238E27FC236}">
                <a16:creationId xmlns:a16="http://schemas.microsoft.com/office/drawing/2014/main" id="{15F4076B-04F1-8B16-DE15-C216C97101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Evidence—Information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37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46"/>
          <p:cNvGraphicFramePr/>
          <p:nvPr>
            <p:extLst>
              <p:ext uri="{D42A27DB-BD31-4B8C-83A1-F6EECF244321}">
                <p14:modId xmlns:p14="http://schemas.microsoft.com/office/powerpoint/2010/main" val="2278233596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Creating the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Proof</a:t>
            </a:r>
            <a:endParaRPr dirty="0"/>
          </a:p>
        </p:txBody>
      </p:sp>
      <p:sp>
        <p:nvSpPr>
          <p:cNvPr id="347" name="Google Shape;347;p46"/>
          <p:cNvSpPr txBox="1"/>
          <p:nvPr/>
        </p:nvSpPr>
        <p:spPr>
          <a:xfrm>
            <a:off x="1496557" y="1265229"/>
            <a:ext cx="337289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8" name="Google Shape;348;p4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4" cy="347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46"/>
          <p:cNvGrpSpPr/>
          <p:nvPr/>
        </p:nvGrpSpPr>
        <p:grpSpPr>
          <a:xfrm>
            <a:off x="210340" y="2938543"/>
            <a:ext cx="1950905" cy="1595404"/>
            <a:chOff x="233396" y="2768780"/>
            <a:chExt cx="1950905" cy="1595404"/>
          </a:xfrm>
        </p:grpSpPr>
        <p:sp>
          <p:nvSpPr>
            <p:cNvPr id="350" name="Google Shape;350;p46"/>
            <p:cNvSpPr/>
            <p:nvPr/>
          </p:nvSpPr>
          <p:spPr>
            <a:xfrm>
              <a:off x="233396" y="2768780"/>
              <a:ext cx="1950904" cy="15954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D7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6"/>
            <p:cNvSpPr txBox="1"/>
            <p:nvPr/>
          </p:nvSpPr>
          <p:spPr>
            <a:xfrm>
              <a:off x="233397" y="3201192"/>
              <a:ext cx="195090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As you go, always number all statements and reasons</a:t>
              </a:r>
              <a:endParaRPr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26bbd697f_0_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Proof</a:t>
            </a:r>
            <a:endParaRPr/>
          </a:p>
        </p:txBody>
      </p:sp>
      <p:sp>
        <p:nvSpPr>
          <p:cNvPr id="358" name="Google Shape;358;g1526bbd697f_0_52"/>
          <p:cNvSpPr/>
          <p:nvPr/>
        </p:nvSpPr>
        <p:spPr>
          <a:xfrm>
            <a:off x="144371" y="133385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59" name="Google Shape;359;g1526bbd697f_0_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Google Shape;360;g1526bbd697f_0_52"/>
          <p:cNvGraphicFramePr/>
          <p:nvPr>
            <p:extLst>
              <p:ext uri="{D42A27DB-BD31-4B8C-83A1-F6EECF244321}">
                <p14:modId xmlns:p14="http://schemas.microsoft.com/office/powerpoint/2010/main" val="2356459194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5C7FBDF5-E042-28FF-478F-A10A15E69B2F}"/>
              </a:ext>
            </a:extLst>
          </p:cNvPr>
          <p:cNvSpPr txBox="1"/>
          <p:nvPr/>
        </p:nvSpPr>
        <p:spPr>
          <a:xfrm>
            <a:off x="1611471" y="1342525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we use our knowledge of definitions, theorems, and postulates to justify our reasoning?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sp>
        <p:nvSpPr>
          <p:cNvPr id="367" name="Google Shape;367;p44"/>
          <p:cNvSpPr/>
          <p:nvPr/>
        </p:nvSpPr>
        <p:spPr>
          <a:xfrm>
            <a:off x="201129" y="134337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8" name="Google Shape;368;p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p44"/>
          <p:cNvGraphicFramePr/>
          <p:nvPr>
            <p:extLst>
              <p:ext uri="{D42A27DB-BD31-4B8C-83A1-F6EECF244321}">
                <p14:modId xmlns:p14="http://schemas.microsoft.com/office/powerpoint/2010/main" val="2284119043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0" name="Google Shape;370;p44"/>
          <p:cNvSpPr/>
          <p:nvPr/>
        </p:nvSpPr>
        <p:spPr>
          <a:xfrm>
            <a:off x="4275178" y="2055766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Last statement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96284A10-53F2-F852-F97C-11923F667091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sp>
        <p:nvSpPr>
          <p:cNvPr id="377" name="Google Shape;377;p45"/>
          <p:cNvSpPr/>
          <p:nvPr/>
        </p:nvSpPr>
        <p:spPr>
          <a:xfrm>
            <a:off x="247350" y="1333850"/>
            <a:ext cx="1365500" cy="51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78" name="Google Shape;378;p4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9" name="Google Shape;379;p45"/>
          <p:cNvGraphicFramePr/>
          <p:nvPr>
            <p:extLst>
              <p:ext uri="{D42A27DB-BD31-4B8C-83A1-F6EECF244321}">
                <p14:modId xmlns:p14="http://schemas.microsoft.com/office/powerpoint/2010/main" val="1370907623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0" name="Google Shape;380;p45"/>
          <p:cNvSpPr/>
          <p:nvPr/>
        </p:nvSpPr>
        <p:spPr>
          <a:xfrm>
            <a:off x="4251814" y="2031743"/>
            <a:ext cx="1423500" cy="51206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Last statement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1" name="Google Shape;381;p45"/>
          <p:cNvSpPr/>
          <p:nvPr/>
        </p:nvSpPr>
        <p:spPr>
          <a:xfrm rot="-698136">
            <a:off x="5713005" y="2934032"/>
            <a:ext cx="1446550" cy="52113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First reason</a:t>
            </a:r>
            <a:endParaRPr sz="1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80F5DC5-E27F-ECA5-93E8-A2CFD3BE80CF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388" name="Google Shape;388;p5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9" name="Google Shape;389;p52"/>
          <p:cNvGraphicFramePr/>
          <p:nvPr>
            <p:extLst>
              <p:ext uri="{D42A27DB-BD31-4B8C-83A1-F6EECF244321}">
                <p14:modId xmlns:p14="http://schemas.microsoft.com/office/powerpoint/2010/main" val="4120957781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AC = AB +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0" name="Google Shape;390;p52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F76ADF5-D2E1-303F-1D31-D6D29117CCEC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397" name="Google Shape;397;p5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8" name="Google Shape;398;p53"/>
          <p:cNvGraphicFramePr/>
          <p:nvPr>
            <p:extLst>
              <p:ext uri="{D42A27DB-BD31-4B8C-83A1-F6EECF244321}">
                <p14:modId xmlns:p14="http://schemas.microsoft.com/office/powerpoint/2010/main" val="327584222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AC = AB + BC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AB + AB = AB +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Transitive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AB = BC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9" name="Google Shape;399;p53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116148EF-4CC5-C021-A5FF-F6A64FDF18F5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Creating the Proof</a:t>
            </a:r>
            <a:endParaRPr/>
          </a:p>
        </p:txBody>
      </p:sp>
      <p:pic>
        <p:nvPicPr>
          <p:cNvPr id="406" name="Google Shape;406;p5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78" y="1590350"/>
            <a:ext cx="2921142" cy="34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54"/>
          <p:cNvGraphicFramePr/>
          <p:nvPr>
            <p:extLst>
              <p:ext uri="{D42A27DB-BD31-4B8C-83A1-F6EECF244321}">
                <p14:modId xmlns:p14="http://schemas.microsoft.com/office/powerpoint/2010/main" val="583138110"/>
              </p:ext>
            </p:extLst>
          </p:nvPr>
        </p:nvGraphicFramePr>
        <p:xfrm>
          <a:off x="2289949" y="2685320"/>
          <a:ext cx="5508450" cy="210185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46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AC = AB + AB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Given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AB + BC = AC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Segment Addition Postulate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AB + BC = AB +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Transitive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BC = AB</a:t>
                      </a:r>
                      <a:endParaRPr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Subtraction Property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8" name="Google Shape;408;p54"/>
          <p:cNvSpPr/>
          <p:nvPr/>
        </p:nvSpPr>
        <p:spPr>
          <a:xfrm>
            <a:off x="286221" y="2768779"/>
            <a:ext cx="1894271" cy="1991855"/>
          </a:xfrm>
          <a:prstGeom prst="homePlate">
            <a:avLst>
              <a:gd name="adj" fmla="val 17425"/>
            </a:avLst>
          </a:prstGeom>
          <a:solidFill>
            <a:srgbClr val="F7D5D7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logical sequence of steps from the first to last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forget to write a reason for each statement.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7;p46">
            <a:extLst>
              <a:ext uri="{FF2B5EF4-FFF2-40B4-BE49-F238E27FC236}">
                <a16:creationId xmlns:a16="http://schemas.microsoft.com/office/drawing/2014/main" id="{3737DCBF-B459-C7D6-5BE8-3C734074DA07}"/>
              </a:ext>
            </a:extLst>
          </p:cNvPr>
          <p:cNvSpPr txBox="1"/>
          <p:nvPr/>
        </p:nvSpPr>
        <p:spPr>
          <a:xfrm>
            <a:off x="1612850" y="1343370"/>
            <a:ext cx="2828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AC = AB + AB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AB = BC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14" name="Google Shape;414;p4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5" name="Google Shape;41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6" name="Google Shape;416;p47"/>
          <p:cNvGraphicFramePr/>
          <p:nvPr>
            <p:extLst>
              <p:ext uri="{D42A27DB-BD31-4B8C-83A1-F6EECF244321}">
                <p14:modId xmlns:p14="http://schemas.microsoft.com/office/powerpoint/2010/main" val="3841707924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  </a:ext>
                          </a:extLst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22" name="Google Shape;422;p55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3" name="Google Shape;42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4" name="Google Shape;424;p55"/>
          <p:cNvGraphicFramePr/>
          <p:nvPr>
            <p:extLst>
              <p:ext uri="{D42A27DB-BD31-4B8C-83A1-F6EECF244321}">
                <p14:modId xmlns:p14="http://schemas.microsoft.com/office/powerpoint/2010/main" val="3437154187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30" name="Google Shape;430;p56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1" name="Google Shape;43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2" name="Google Shape;432;p56"/>
          <p:cNvGraphicFramePr/>
          <p:nvPr>
            <p:extLst>
              <p:ext uri="{D42A27DB-BD31-4B8C-83A1-F6EECF244321}">
                <p14:modId xmlns:p14="http://schemas.microsoft.com/office/powerpoint/2010/main" val="3408355867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38" name="Google Shape;438;p57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9" name="Google Shape;43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0" name="Google Shape;440;p57"/>
          <p:cNvGraphicFramePr/>
          <p:nvPr>
            <p:extLst>
              <p:ext uri="{D42A27DB-BD31-4B8C-83A1-F6EECF244321}">
                <p14:modId xmlns:p14="http://schemas.microsoft.com/office/powerpoint/2010/main" val="3242390789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46" name="Google Shape;446;p58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7" name="Google Shape;44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58"/>
          <p:cNvGraphicFramePr/>
          <p:nvPr>
            <p:extLst>
              <p:ext uri="{D42A27DB-BD31-4B8C-83A1-F6EECF244321}">
                <p14:modId xmlns:p14="http://schemas.microsoft.com/office/powerpoint/2010/main" val="3301988227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Addition Postulate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7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3" lvl="0" indent="-443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Construct and complete two-column and paragraph proofs.</a:t>
            </a:r>
            <a:endParaRPr dirty="0"/>
          </a:p>
          <a:p>
            <a:pPr marL="512763" lvl="0" indent="-4438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11"/>
              <a:buChar char="•"/>
            </a:pPr>
            <a:r>
              <a:rPr lang="en-US" dirty="0"/>
              <a:t>Use mathematical definitions, postulates, theorems, and properties as reasons to solve problems. 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Completing the Proof</a:t>
            </a:r>
            <a:endParaRPr/>
          </a:p>
        </p:txBody>
      </p:sp>
      <p:sp>
        <p:nvSpPr>
          <p:cNvPr id="454" name="Google Shape;454;p59"/>
          <p:cNvSpPr txBox="1"/>
          <p:nvPr/>
        </p:nvSpPr>
        <p:spPr>
          <a:xfrm>
            <a:off x="594732" y="1323278"/>
            <a:ext cx="2393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Given: ∠KMN = 28°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Prove: ∠JMN = 90°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55" name="Google Shape;45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351" y="1023574"/>
            <a:ext cx="2901074" cy="2901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6" name="Google Shape;456;p59"/>
          <p:cNvGraphicFramePr/>
          <p:nvPr>
            <p:extLst>
              <p:ext uri="{D42A27DB-BD31-4B8C-83A1-F6EECF244321}">
                <p14:modId xmlns:p14="http://schemas.microsoft.com/office/powerpoint/2010/main" val="1304454108"/>
              </p:ext>
            </p:extLst>
          </p:nvPr>
        </p:nvGraphicFramePr>
        <p:xfrm>
          <a:off x="457200" y="2311100"/>
          <a:ext cx="5508450" cy="2727960"/>
        </p:xfrm>
        <a:graphic>
          <a:graphicData uri="http://schemas.openxmlformats.org/drawingml/2006/table">
            <a:tbl>
              <a:tblPr>
                <a:noFill/>
                <a:tableStyleId>{E863B9CE-8A3B-4622-92D6-695DC2330AE5}</a:tableStyleId>
              </a:tblPr>
              <a:tblGrid>
                <a:gridCol w="27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Statement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Reason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50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∠KMN = 28°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and ∠KMN are complementary angles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∠JMN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∠JMK + ∠KMN = 90°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∠JMN = 90°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Given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Addition Postulate</a:t>
                      </a:r>
                      <a:b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 of complementary angles</a:t>
                      </a:r>
                      <a:b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Transitive Property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In groups, complete the given proofs using </a:t>
            </a:r>
            <a:br>
              <a:rPr lang="en-US" dirty="0"/>
            </a:br>
            <a:r>
              <a:rPr lang="en-US" dirty="0"/>
              <a:t>the provided statement and reason cards.</a:t>
            </a: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There is one card for each missing </a:t>
            </a:r>
            <a:br>
              <a:rPr lang="en-US" dirty="0"/>
            </a:br>
            <a:r>
              <a:rPr lang="en-US" dirty="0"/>
              <a:t>statement and missing reason.</a:t>
            </a: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Each card can only be used once.</a:t>
            </a: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When you are finished, raise your hand and your work will be checked. </a:t>
            </a:r>
            <a:endParaRPr dirty="0"/>
          </a:p>
        </p:txBody>
      </p:sp>
      <p:sp>
        <p:nvSpPr>
          <p:cNvPr id="462" name="Google Shape;462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Cross-Examination</a:t>
            </a:r>
            <a:endParaRPr dirty="0"/>
          </a:p>
        </p:txBody>
      </p:sp>
      <p:pic>
        <p:nvPicPr>
          <p:cNvPr id="463" name="Google Shape;46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145488">
            <a:off x="6826092" y="142095"/>
            <a:ext cx="2239151" cy="125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Interview with an Attorney</a:t>
            </a:r>
            <a:endParaRPr/>
          </a:p>
        </p:txBody>
      </p:sp>
      <p:pic>
        <p:nvPicPr>
          <p:cNvPr id="2" name="Online Media 1" descr="K20 ICAP - Defense Attorney (Math) - Prove Me Wrong">
            <a:hlinkClick r:id="" action="ppaction://media"/>
            <a:extLst>
              <a:ext uri="{FF2B5EF4-FFF2-40B4-BE49-F238E27FC236}">
                <a16:creationId xmlns:a16="http://schemas.microsoft.com/office/drawing/2014/main" id="{D7854612-89E5-C94A-4DFC-E46DCD7D4D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427" y="1248986"/>
            <a:ext cx="6349146" cy="358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Individually, write either a two-column or paragraph proof on your task card.</a:t>
            </a:r>
            <a:endParaRPr dirty="0"/>
          </a:p>
        </p:txBody>
      </p:sp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Closing Arguments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Write your name on the back of your task card.</a:t>
            </a:r>
            <a:endParaRPr dirty="0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Under the proof you created, write </a:t>
            </a:r>
            <a:br>
              <a:rPr lang="en-US" dirty="0"/>
            </a:br>
            <a:r>
              <a:rPr lang="en-US" dirty="0"/>
              <a:t>the letter that best represents </a:t>
            </a:r>
            <a:br>
              <a:rPr lang="en-US" dirty="0"/>
            </a:br>
            <a:r>
              <a:rPr lang="en-US" dirty="0"/>
              <a:t>your feelings toward your answer.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G</a:t>
            </a:r>
            <a:r>
              <a:rPr lang="en-US" dirty="0"/>
              <a:t> – Guessed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U</a:t>
            </a:r>
            <a:r>
              <a:rPr lang="en-US" dirty="0"/>
              <a:t> – Unsure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S</a:t>
            </a:r>
            <a:r>
              <a:rPr lang="en-US" dirty="0"/>
              <a:t> – Sure</a:t>
            </a:r>
            <a:endParaRPr dirty="0"/>
          </a:p>
          <a:p>
            <a:pPr marL="227013" lvl="0" indent="-619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481" name="Google Shape;481;p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Verdict</a:t>
            </a:r>
            <a:endParaRPr/>
          </a:p>
        </p:txBody>
      </p:sp>
      <p:pic>
        <p:nvPicPr>
          <p:cNvPr id="482" name="Google Shape;482;p63"/>
          <p:cNvPicPr preferRelativeResize="0"/>
          <p:nvPr/>
        </p:nvPicPr>
        <p:blipFill rotWithShape="1">
          <a:blip r:embed="rId3">
            <a:alphaModFix/>
          </a:blip>
          <a:srcRect t="32749" b="34351"/>
          <a:stretch/>
        </p:blipFill>
        <p:spPr>
          <a:xfrm>
            <a:off x="6951642" y="162392"/>
            <a:ext cx="2062665" cy="67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6695" lvl="0" indent="-2266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visit each station and read and discuss each question.</a:t>
            </a:r>
            <a:endParaRPr dirty="0"/>
          </a:p>
          <a:p>
            <a:pPr marL="226695" lvl="0" indent="-2266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Individually answer the question on a sticky note and place it on the wall next to the poster.</a:t>
            </a:r>
            <a:endParaRPr dirty="0"/>
          </a:p>
          <a:p>
            <a:pPr marL="226695" lvl="0" indent="-2266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Repeat steps one and two at each station.</a:t>
            </a:r>
            <a:endParaRPr dirty="0"/>
          </a:p>
        </p:txBody>
      </p:sp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Opening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Statements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ecff6c07f_1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Return to the poster you started at. </a:t>
            </a:r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Read the sticky notes on your poster and organize the notes into common themes and ideas.</a:t>
            </a:r>
            <a:endParaRPr dirty="0"/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Prepare to share common themes your group identified.</a:t>
            </a:r>
            <a:endParaRPr dirty="0"/>
          </a:p>
        </p:txBody>
      </p:sp>
      <p:sp>
        <p:nvSpPr>
          <p:cNvPr id="169" name="Google Shape;169;gfecff6c07f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Opening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Statements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2471058" y="4681582"/>
            <a:ext cx="4201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https://youtu.be/GSu7BGbyJqc</a:t>
            </a:r>
            <a:endParaRPr sz="1800" b="0" i="0" u="none" strike="noStrike" cap="none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Legally Blonde</a:t>
            </a:r>
            <a:endParaRPr/>
          </a:p>
        </p:txBody>
      </p:sp>
      <p:pic>
        <p:nvPicPr>
          <p:cNvPr id="4" name="Online Media 3" descr="Legally Blonde (2001) - Elle Wins! Scene  (11/11) | Movieclips">
            <a:hlinkClick r:id="" action="ppaction://media"/>
            <a:extLst>
              <a:ext uri="{FF2B5EF4-FFF2-40B4-BE49-F238E27FC236}">
                <a16:creationId xmlns:a16="http://schemas.microsoft.com/office/drawing/2014/main" id="{7C7546A1-7F90-4E8F-C0B0-24980C45DC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95760" y="1297964"/>
            <a:ext cx="5752479" cy="325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ecff6c07f_1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Recall Elle’s line of questioning from the video.</a:t>
            </a:r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partner, recreate Elle’s line of questioning by writing as much as you can remember on the Witness Testimony handout. </a:t>
            </a:r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Work together to determine the reasoning behind each of Elle’s questions. 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82" name="Google Shape;182;gfecff6c07f_1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Witness Testimony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Witness Testimony</a:t>
            </a:r>
            <a:endParaRPr/>
          </a:p>
        </p:txBody>
      </p:sp>
      <p:graphicFrame>
        <p:nvGraphicFramePr>
          <p:cNvPr id="188" name="Google Shape;188;p8"/>
          <p:cNvGraphicFramePr/>
          <p:nvPr>
            <p:extLst>
              <p:ext uri="{D42A27DB-BD31-4B8C-83A1-F6EECF244321}">
                <p14:modId xmlns:p14="http://schemas.microsoft.com/office/powerpoint/2010/main" val="190665030"/>
              </p:ext>
            </p:extLst>
          </p:nvPr>
        </p:nvGraphicFramePr>
        <p:xfrm>
          <a:off x="457200" y="1309687"/>
          <a:ext cx="8229600" cy="3241670"/>
        </p:xfrm>
        <a:graphic>
          <a:graphicData uri="http://schemas.openxmlformats.org/drawingml/2006/table">
            <a:tbl>
              <a:tblPr>
                <a:noFill/>
                <a:tableStyleId>{24F9AA2D-B511-44BA-B552-E04EB0791B10}</a:tableStyleId>
              </a:tblPr>
              <a:tblGrid>
                <a:gridCol w="27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 of Questioning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</a:t>
                      </a:r>
                      <a:endParaRPr dirty="0"/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the argument</a:t>
                      </a:r>
                      <a:endParaRPr dirty="0"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Tracy and the perm</a:t>
                      </a:r>
                      <a:endParaRPr dirty="0"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Objection</a:t>
                      </a:r>
                      <a:endParaRPr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</a:t>
                      </a:r>
                      <a:endParaRPr dirty="0"/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70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2321</Words>
  <Application>Microsoft Macintosh PowerPoint</Application>
  <PresentationFormat>On-screen Show (16:9)</PresentationFormat>
  <Paragraphs>423</Paragraphs>
  <Slides>44</Slides>
  <Notes>44</Notes>
  <HiddenSlides>6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Noto Sans Symbols</vt:lpstr>
      <vt:lpstr>Open Sans</vt:lpstr>
      <vt:lpstr>Times New Roman</vt:lpstr>
      <vt:lpstr>LEARN theme</vt:lpstr>
      <vt:lpstr>LEARN theme</vt:lpstr>
      <vt:lpstr>1_LEARN theme</vt:lpstr>
      <vt:lpstr>PowerPoint Presentation</vt:lpstr>
      <vt:lpstr>Prove Me Wrong</vt:lpstr>
      <vt:lpstr>Essential Question</vt:lpstr>
      <vt:lpstr>Lesson Objectives</vt:lpstr>
      <vt:lpstr>Opening Statements</vt:lpstr>
      <vt:lpstr>Opening Statements</vt:lpstr>
      <vt:lpstr>PowerPoint Presentation</vt:lpstr>
      <vt:lpstr>Witness Testimony</vt:lpstr>
      <vt:lpstr>Witness Testimony</vt:lpstr>
      <vt:lpstr>Witness Testimony—Whole Class</vt:lpstr>
      <vt:lpstr>Witness Testimony—Whole Class</vt:lpstr>
      <vt:lpstr>Witness Testimony—Whole Class</vt:lpstr>
      <vt:lpstr>Witness Testimony—Whole Class</vt:lpstr>
      <vt:lpstr>Uno Proofs</vt:lpstr>
      <vt:lpstr>Uno Proofs (Sample Response)</vt:lpstr>
      <vt:lpstr>Uno Proofs</vt:lpstr>
      <vt:lpstr>Uno Proofs (Sample Response)</vt:lpstr>
      <vt:lpstr>Uno Proofs</vt:lpstr>
      <vt:lpstr>Uno Proofs (Sample Response)</vt:lpstr>
      <vt:lpstr>Evidence—Vocabulary</vt:lpstr>
      <vt:lpstr>Algebraic Proof</vt:lpstr>
      <vt:lpstr>Evidence—Vocabulary</vt:lpstr>
      <vt:lpstr>Comparing Types of Proofs</vt:lpstr>
      <vt:lpstr>Reasons—Check Your Knowledge</vt:lpstr>
      <vt:lpstr>Reasons—Check Your Knowledge</vt:lpstr>
      <vt:lpstr>Evidence—Information</vt:lpstr>
      <vt:lpstr>Evidence—Information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Creating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Completing the Proof</vt:lpstr>
      <vt:lpstr>Cross-Examination</vt:lpstr>
      <vt:lpstr>Interview with an Attorney</vt:lpstr>
      <vt:lpstr>Closing Arguments</vt:lpstr>
      <vt:lpstr>Verdict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Me Wrong</dc:title>
  <dc:subject/>
  <dc:creator>K20 Center</dc:creator>
  <cp:keywords/>
  <dc:description/>
  <cp:lastModifiedBy>Gracia, Ann M.</cp:lastModifiedBy>
  <cp:revision>8</cp:revision>
  <cp:lastPrinted>2025-04-24T16:09:40Z</cp:lastPrinted>
  <dcterms:created xsi:type="dcterms:W3CDTF">2021-08-30T12:17:31Z</dcterms:created>
  <dcterms:modified xsi:type="dcterms:W3CDTF">2025-05-29T16:24:39Z</dcterms:modified>
  <cp:category/>
</cp:coreProperties>
</file>