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81" r:id="rId2"/>
  </p:sldMasterIdLst>
  <p:notesMasterIdLst>
    <p:notesMasterId r:id="rId47"/>
  </p:notesMasterIdLst>
  <p:sldIdLst>
    <p:sldId id="256" r:id="rId3"/>
    <p:sldId id="257" r:id="rId4"/>
    <p:sldId id="262" r:id="rId5"/>
    <p:sldId id="263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1D20"/>
    <a:srgbClr val="2889C3"/>
    <a:srgbClr val="91192A"/>
    <a:srgbClr val="2757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F182F-1DE7-4F13-8AA3-002D9E3B458A}">
  <a:tblStyle styleId="{BEDF182F-1DE7-4F13-8AA3-002D9E3B45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93"/>
    <p:restoredTop sz="94303"/>
  </p:normalViewPr>
  <p:slideViewPr>
    <p:cSldViewPr snapToGrid="0">
      <p:cViewPr varScale="1">
        <p:scale>
          <a:sx n="120" d="100"/>
          <a:sy n="120" d="100"/>
        </p:scale>
        <p:origin x="448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87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W4SVMW5pgg" TargetMode="External"/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i="0" dirty="0" err="1"/>
              <a:t>CalcWorkshop</a:t>
            </a:r>
            <a:r>
              <a:rPr lang="en-US" i="0" dirty="0"/>
              <a:t>. (2020). </a:t>
            </a:r>
            <a:r>
              <a:rPr lang="en-US" i="1" dirty="0"/>
              <a:t>Two column proof </a:t>
            </a:r>
            <a:r>
              <a:rPr lang="en-US" i="0" dirty="0"/>
              <a:t>[Image]. https://</a:t>
            </a:r>
            <a:r>
              <a:rPr lang="en-US" i="0" dirty="0" err="1"/>
              <a:t>calcworkshop.com</a:t>
            </a:r>
            <a:r>
              <a:rPr lang="en-US" i="0" dirty="0"/>
              <a:t>/reasoning-proof/two-column-proof/ </a:t>
            </a:r>
          </a:p>
        </p:txBody>
      </p:sp>
      <p:sp>
        <p:nvSpPr>
          <p:cNvPr id="295" name="Google Shape;295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3" name="Google Shape;343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526bbd697f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4" name="Google Shape;354;g1526bbd697f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3" name="Google Shape;363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3" name="Google Shape;373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4" name="Google Shape;384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3" name="Google Shape;393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2" name="Google Shape;402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1" name="Google Shape;411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9" name="Google Shape;419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Movieclips</a:t>
            </a:r>
            <a:r>
              <a:rPr lang="en-US" dirty="0"/>
              <a:t>. (2015, November 30). </a:t>
            </a:r>
            <a:r>
              <a:rPr lang="en-US" i="1" dirty="0"/>
              <a:t>Legally Blonde (2001) – Elle wins! Scene (11/11) | </a:t>
            </a:r>
            <a:r>
              <a:rPr lang="en-US" i="1" dirty="0" err="1"/>
              <a:t>Movieclips</a:t>
            </a:r>
            <a:r>
              <a:rPr lang="en-US" i="0" dirty="0"/>
              <a:t> [Video]. YouTube. https://</a:t>
            </a:r>
            <a:r>
              <a:rPr lang="en-US" i="0" dirty="0" err="1"/>
              <a:t>www.youtube.com</a:t>
            </a:r>
            <a:r>
              <a:rPr lang="en-US" i="0" dirty="0"/>
              <a:t>/</a:t>
            </a:r>
            <a:r>
              <a:rPr lang="en-US" i="0" dirty="0" err="1"/>
              <a:t>watch?v</a:t>
            </a:r>
            <a:r>
              <a:rPr lang="en-US" i="0" dirty="0"/>
              <a:t>=GSu7BGbyJqc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0165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7" name="Google Shape;427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5" name="Google Shape;435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3" name="Google Shape;443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1" name="Google Shape;451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100" b="0" i="0" u="none" strike="noStrike" dirty="0">
                <a:solidFill>
                  <a:srgbClr val="292929"/>
                </a:solidFill>
                <a:effectLst/>
                <a:latin typeface="Open Sans" panose="020F0502020204030204" pitchFamily="34" charset="0"/>
              </a:rPr>
              <a:t>K20 Center. (2022, September 22). </a:t>
            </a:r>
            <a:r>
              <a:rPr lang="en-US" sz="1100" b="0" i="1" u="none" strike="noStrike" dirty="0">
                <a:solidFill>
                  <a:srgbClr val="292929"/>
                </a:solidFill>
                <a:effectLst/>
                <a:latin typeface="Open Sans" panose="020B0606030504020204" pitchFamily="34" charset="0"/>
              </a:rPr>
              <a:t>K20 ICAP - Defense attorney (math) - Prove me wrong </a:t>
            </a:r>
            <a:r>
              <a:rPr lang="en-US" sz="1100" b="0" i="0" u="none" strike="noStrike" dirty="0">
                <a:solidFill>
                  <a:srgbClr val="292929"/>
                </a:solidFill>
                <a:effectLst/>
                <a:latin typeface="Open Sans" panose="020B0606030504020204" pitchFamily="34" charset="0"/>
              </a:rPr>
              <a:t>[Video]. YouTube. </a:t>
            </a:r>
            <a:r>
              <a:rPr lang="en-US" sz="1100" b="0" i="0" u="none" strike="noStrike" dirty="0">
                <a:solidFill>
                  <a:srgbClr val="1155CC"/>
                </a:solidFill>
                <a:effectLst/>
                <a:latin typeface="Open Sans" panose="020B0606030504020204" pitchFamily="34" charset="0"/>
                <a:hlinkClick r:id="rId3"/>
              </a:rPr>
              <a:t>https://www.youtube.com/watch?v=RW4SVMW5pgg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863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GUS method. Strategies. https://learn.k20center.ou.edu/strategy/76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808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i="0" dirty="0"/>
              <a:t>Mattel. (1971). </a:t>
            </a:r>
            <a:r>
              <a:rPr lang="en-US" i="1" dirty="0"/>
              <a:t>Uno </a:t>
            </a:r>
            <a:r>
              <a:rPr lang="en-US" i="0" dirty="0"/>
              <a:t>[Card game]. </a:t>
            </a:r>
            <a:r>
              <a:rPr lang="en-US" dirty="0"/>
              <a:t>https://</a:t>
            </a:r>
            <a:r>
              <a:rPr lang="en-US" dirty="0" err="1"/>
              <a:t>shop.mattel.com</a:t>
            </a:r>
            <a:r>
              <a:rPr lang="en-US" dirty="0"/>
              <a:t>/products/uno-gdj85</a:t>
            </a:r>
          </a:p>
        </p:txBody>
      </p:sp>
      <p:sp>
        <p:nvSpPr>
          <p:cNvPr id="215" name="Google Shape;21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i="0" dirty="0"/>
              <a:t>Mattel. (1971). </a:t>
            </a:r>
            <a:r>
              <a:rPr lang="en-US" i="1" dirty="0"/>
              <a:t>Uno </a:t>
            </a:r>
            <a:r>
              <a:rPr lang="en-US" i="0" dirty="0"/>
              <a:t>[Card game]. </a:t>
            </a:r>
            <a:r>
              <a:rPr lang="en-US" dirty="0"/>
              <a:t>https://</a:t>
            </a:r>
            <a:r>
              <a:rPr lang="en-US" dirty="0" err="1"/>
              <a:t>shop.mattel.com</a:t>
            </a:r>
            <a:r>
              <a:rPr lang="en-US" dirty="0"/>
              <a:t>/products/uno-gdj85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22" name="Google Shape;22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i="0" dirty="0"/>
              <a:t>Mattel. (1971). </a:t>
            </a:r>
            <a:r>
              <a:rPr lang="en-US" i="1" dirty="0"/>
              <a:t>Uno </a:t>
            </a:r>
            <a:r>
              <a:rPr lang="en-US" i="0" dirty="0"/>
              <a:t>[Card game]. </a:t>
            </a:r>
            <a:r>
              <a:rPr lang="en-US" dirty="0"/>
              <a:t>https://</a:t>
            </a:r>
            <a:r>
              <a:rPr lang="en-US" dirty="0" err="1"/>
              <a:t>shop.mattel.com</a:t>
            </a:r>
            <a:r>
              <a:rPr lang="en-US" dirty="0"/>
              <a:t>/products/uno-gdj85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35" name="Google Shape;235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i="0" dirty="0"/>
              <a:t>Mattel. (1971). </a:t>
            </a:r>
            <a:r>
              <a:rPr lang="en-US" i="1" dirty="0"/>
              <a:t>Uno </a:t>
            </a:r>
            <a:r>
              <a:rPr lang="en-US" i="0" dirty="0"/>
              <a:t>[Card game]. </a:t>
            </a:r>
            <a:r>
              <a:rPr lang="en-US" dirty="0"/>
              <a:t>https://</a:t>
            </a:r>
            <a:r>
              <a:rPr lang="en-US" dirty="0" err="1"/>
              <a:t>shop.mattel.com</a:t>
            </a:r>
            <a:r>
              <a:rPr lang="en-US" dirty="0"/>
              <a:t>/products/uno-gdj85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42" name="Google Shape;24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i="0" dirty="0"/>
              <a:t>Mattel. (1971). </a:t>
            </a:r>
            <a:r>
              <a:rPr lang="en-US" i="1" dirty="0"/>
              <a:t>Uno </a:t>
            </a:r>
            <a:r>
              <a:rPr lang="en-US" i="0" dirty="0"/>
              <a:t>[Card game]. </a:t>
            </a:r>
            <a:r>
              <a:rPr lang="en-US" dirty="0"/>
              <a:t>https://</a:t>
            </a:r>
            <a:r>
              <a:rPr lang="en-US" dirty="0" err="1"/>
              <a:t>shop.mattel.com</a:t>
            </a:r>
            <a:r>
              <a:rPr lang="en-US" dirty="0"/>
              <a:t>/products/uno-gdj85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55" name="Google Shape;255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i="0" dirty="0"/>
              <a:t>Mattel. (1971). </a:t>
            </a:r>
            <a:r>
              <a:rPr lang="en-US" i="1" dirty="0"/>
              <a:t>Uno </a:t>
            </a:r>
            <a:r>
              <a:rPr lang="en-US" i="0" dirty="0"/>
              <a:t>[Card game]. </a:t>
            </a:r>
            <a:r>
              <a:rPr lang="en-US" dirty="0"/>
              <a:t>https://</a:t>
            </a:r>
            <a:r>
              <a:rPr lang="en-US" dirty="0" err="1"/>
              <a:t>shop.mattel.com</a:t>
            </a:r>
            <a:r>
              <a:rPr lang="en-US" dirty="0"/>
              <a:t>/products/uno-gdj85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62" name="Google Shape;26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1" name="Google Shape;281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834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F0D02-BC5D-4F1D-628D-3E78C77C3E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238" y="274638"/>
            <a:ext cx="7886700" cy="993775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Calibri Reg., 36pt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D8BA5B-AE0B-D962-D67E-98BD668230F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Calibri Bold, 26pt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640A4D-AE8D-BA65-8372-12877C35954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Calibri reg., 26pt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CE2738-01CD-CF5E-5DB6-269B724C272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Calibri Bold, 26 pt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706CDF-3CB5-9288-EBE7-CB8ED6FCAEE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Calibri reg., 26pt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Google Shape;29;p7" title="k20center-logo-variations_K20 - Bug Color.png">
            <a:extLst>
              <a:ext uri="{FF2B5EF4-FFF2-40B4-BE49-F238E27FC236}">
                <a16:creationId xmlns:a16="http://schemas.microsoft.com/office/drawing/2014/main" id="{66B18700-5DEC-88AA-AE1F-FFB44C9BD8F8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7987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2CA93-09CD-25BA-2A0C-1147B6A06E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Calibri Reg., 36pt</a:t>
            </a:r>
          </a:p>
        </p:txBody>
      </p:sp>
      <p:pic>
        <p:nvPicPr>
          <p:cNvPr id="6" name="Google Shape;29;p7" title="k20center-logo-variations_K20 - Bug Color.png">
            <a:extLst>
              <a:ext uri="{FF2B5EF4-FFF2-40B4-BE49-F238E27FC236}">
                <a16:creationId xmlns:a16="http://schemas.microsoft.com/office/drawing/2014/main" id="{A9478C5A-DD26-D366-748D-2DECA9BEE107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3651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AB597-2135-4E74-9690-67A4294107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Calibri reg., 36pt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164AEC-31F1-1D92-F950-77C1D472DBE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Calibri reg., 26pt</a:t>
            </a:r>
          </a:p>
        </p:txBody>
      </p:sp>
      <p:pic>
        <p:nvPicPr>
          <p:cNvPr id="7" name="Google Shape;13;p3" title="k20center-logo-variations_K20 Bug - White.png">
            <a:extLst>
              <a:ext uri="{FF2B5EF4-FFF2-40B4-BE49-F238E27FC236}">
                <a16:creationId xmlns:a16="http://schemas.microsoft.com/office/drawing/2014/main" id="{23207EF8-C28C-133A-1D3F-F17BDDC4C8F3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6016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29;p7" title="k20center-logo-variations_K20 - Bug Color.png">
            <a:extLst>
              <a:ext uri="{FF2B5EF4-FFF2-40B4-BE49-F238E27FC236}">
                <a16:creationId xmlns:a16="http://schemas.microsoft.com/office/drawing/2014/main" id="{830F391D-BF00-CE28-2E36-0D72F021D6E4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7190713-04E5-7A5E-CCFB-912C42247C86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0CEF62A8-F9B5-4A7F-7F07-66865674C8E8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83F03-3850-83B0-F471-F59A594BCBF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Calibri reg., 26pt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5795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29;p7" title="k20center-logo-variations_K20 - Bug Color.png">
            <a:extLst>
              <a:ext uri="{FF2B5EF4-FFF2-40B4-BE49-F238E27FC236}">
                <a16:creationId xmlns:a16="http://schemas.microsoft.com/office/drawing/2014/main" id="{830F391D-BF00-CE28-2E36-0D72F021D6E4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7190713-04E5-7A5E-CCFB-912C42247C86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0CEF62A8-F9B5-4A7F-7F07-66865674C8E8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83F03-3850-83B0-F471-F59A594BCBF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Calibri reg., 26pt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9526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9;p7" title="k20center-logo-variations_K20 - Bug Color.png">
            <a:extLst>
              <a:ext uri="{FF2B5EF4-FFF2-40B4-BE49-F238E27FC236}">
                <a16:creationId xmlns:a16="http://schemas.microsoft.com/office/drawing/2014/main" id="{2DB0AAC8-D4BB-5F07-B5E7-DCD7F9C7A1C2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21694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7803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622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1_Compariso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0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0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0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8" name="Google Shape;28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0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8123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AB597-2135-4E74-9690-67A4294107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Calibri Reg., 50pt</a:t>
            </a:r>
          </a:p>
        </p:txBody>
      </p:sp>
      <p:pic>
        <p:nvPicPr>
          <p:cNvPr id="7" name="Google Shape;13;p3" title="k20center-logo-variations_K20 Bug - White.png">
            <a:extLst>
              <a:ext uri="{FF2B5EF4-FFF2-40B4-BE49-F238E27FC236}">
                <a16:creationId xmlns:a16="http://schemas.microsoft.com/office/drawing/2014/main" id="{23207EF8-C28C-133A-1D3F-F17BDDC4C8F3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4567EB-5303-D4D3-42BF-B1BD5EDB87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Calibri Reg., 26 pt</a:t>
            </a:r>
          </a:p>
        </p:txBody>
      </p:sp>
    </p:spTree>
    <p:extLst>
      <p:ext uri="{BB962C8B-B14F-4D97-AF65-F5344CB8AC3E}">
        <p14:creationId xmlns:p14="http://schemas.microsoft.com/office/powerpoint/2010/main" val="2704768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sential Question(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3;p3" title="k20center-logo-variations_K20 Bug - White.png">
            <a:extLst>
              <a:ext uri="{FF2B5EF4-FFF2-40B4-BE49-F238E27FC236}">
                <a16:creationId xmlns:a16="http://schemas.microsoft.com/office/drawing/2014/main" id="{23207EF8-C28C-133A-1D3F-F17BDDC4C8F3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0BDE13E-67FA-44E9-47E9-0FF580E1E0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Calibri Reg., 50pt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3E8F4A5C-7A74-4FD4-9B4C-D7176AC65C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Calibri Reg., 26 pt </a:t>
            </a:r>
          </a:p>
          <a:p>
            <a:pPr lvl="1"/>
            <a:r>
              <a:rPr lang="en-US" dirty="0"/>
              <a:t>Use bullet points for multiple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1364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(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3;p3" title="k20center-logo-variations_K20 Bug - White.png">
            <a:extLst>
              <a:ext uri="{FF2B5EF4-FFF2-40B4-BE49-F238E27FC236}">
                <a16:creationId xmlns:a16="http://schemas.microsoft.com/office/drawing/2014/main" id="{23207EF8-C28C-133A-1D3F-F17BDDC4C8F3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B77EDE3-D4EF-9FB3-76E2-270891BC8B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Calibri Reg., 50pt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6626A0B5-0C89-0BB9-5FB9-93D3CE6EA8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Calibri Reg., 26 pt	</a:t>
            </a:r>
          </a:p>
          <a:p>
            <a:pPr lvl="1"/>
            <a:r>
              <a:rPr lang="en-US" dirty="0"/>
              <a:t>Use bullet points for multiple</a:t>
            </a:r>
          </a:p>
        </p:txBody>
      </p:sp>
    </p:spTree>
    <p:extLst>
      <p:ext uri="{BB962C8B-B14F-4D97-AF65-F5344CB8AC3E}">
        <p14:creationId xmlns:p14="http://schemas.microsoft.com/office/powerpoint/2010/main" val="1385214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6E00B-AE64-F307-6C80-CF2AF74A3C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Calibri Reg., 36pt</a:t>
            </a:r>
          </a:p>
        </p:txBody>
      </p:sp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3DABA559-DE96-3599-D56C-B4F454EC160E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BB1FF6-0CEA-727B-F3F6-2196CB18F7D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22860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Calibri Reg., 26pt (min. 18pt) 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3803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6E00B-AE64-F307-6C80-CF2AF74A3C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Calibri Reg., 36pt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40340-1F3B-9F67-0B8D-5CD3EA5C049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Calibri Reg., 26pt (min. 18pt)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3DABA559-DE96-3599-D56C-B4F454EC160E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1967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C384E-C028-7276-CF63-32E842A5BE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Calibri reg., 36pt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83F03-3850-83B0-F471-F59A594BCBF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Calibri Reg., 26pt (min. 18pt)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D6AEA-E4F6-39A7-C109-5053300F5A4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 marL="228600" indent="-32004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32004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32004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Calibri Reg., 26pt (min. 18pt)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Google Shape;29;p7" title="k20center-logo-variations_K20 - Bug Color.png">
            <a:extLst>
              <a:ext uri="{FF2B5EF4-FFF2-40B4-BE49-F238E27FC236}">
                <a16:creationId xmlns:a16="http://schemas.microsoft.com/office/drawing/2014/main" id="{830F391D-BF00-CE28-2E36-0D72F021D6E4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3269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al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C384E-C028-7276-CF63-32E842A5BE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Instructional Strategy Option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83F03-3850-83B0-F471-F59A594BCBF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Calibri Reg., 26pt (min. 18pt)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Google Shape;29;p7" title="k20center-logo-variations_K20 - Bug Color.png">
            <a:extLst>
              <a:ext uri="{FF2B5EF4-FFF2-40B4-BE49-F238E27FC236}">
                <a16:creationId xmlns:a16="http://schemas.microsoft.com/office/drawing/2014/main" id="{830F391D-BF00-CE28-2E36-0D72F021D6E4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726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9;p7" title="k20center-logo-variations_K20 - Bug Color.png">
            <a:extLst>
              <a:ext uri="{FF2B5EF4-FFF2-40B4-BE49-F238E27FC236}">
                <a16:creationId xmlns:a16="http://schemas.microsoft.com/office/drawing/2014/main" id="{2DB0AAC8-D4BB-5F07-B5E7-DCD7F9C7A1C2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2;p8">
            <a:extLst>
              <a:ext uri="{FF2B5EF4-FFF2-40B4-BE49-F238E27FC236}">
                <a16:creationId xmlns:a16="http://schemas.microsoft.com/office/drawing/2014/main" id="{F5384652-0571-713B-0C36-0E39808ECCA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Video title (hyperlink)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12402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D5CBF9-C364-44EA-75E0-76168F671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A9EB6D-F889-7788-94C9-BF7F3772E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6727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73" r:id="rId3"/>
    <p:sldLayoutId id="2147483674" r:id="rId4"/>
    <p:sldLayoutId id="2147483663" r:id="rId5"/>
    <p:sldLayoutId id="2147483682" r:id="rId6"/>
    <p:sldLayoutId id="2147483665" r:id="rId7"/>
    <p:sldLayoutId id="2147483675" r:id="rId8"/>
    <p:sldLayoutId id="2147483668" r:id="rId9"/>
    <p:sldLayoutId id="2147483666" r:id="rId10"/>
    <p:sldLayoutId id="2147483667" r:id="rId11"/>
    <p:sldLayoutId id="2147483679" r:id="rId12"/>
    <p:sldLayoutId id="2147483676" r:id="rId13"/>
    <p:sldLayoutId id="2147483677" r:id="rId14"/>
    <p:sldLayoutId id="2147483678" r:id="rId15"/>
    <p:sldLayoutId id="2147483680" r:id="rId16"/>
    <p:sldLayoutId id="2147483683" r:id="rId17"/>
    <p:sldLayoutId id="214748368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SzPct val="100000"/>
        <a:buFont typeface="System Font Regular"/>
        <a:buChar char="●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E715BF-9B99-5380-436A-0168E5A99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850050-10CA-1A36-1953-2DCF5D46B5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47EFE14F-0CD0-9710-89DE-84DD998F8E34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878517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32004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Font typeface="+mj-lt"/>
        <a:buAutoNum type="arabi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32004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+mj-lt"/>
        <a:buAutoNum type="alpha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320040" algn="l" defTabSz="914400" rtl="0" eaLnBrk="1" latinLnBrk="0" hangingPunct="1">
        <a:lnSpc>
          <a:spcPct val="100000"/>
        </a:lnSpc>
        <a:spcBef>
          <a:spcPts val="500"/>
        </a:spcBef>
        <a:buClr>
          <a:schemeClr val="accent4"/>
        </a:buClr>
        <a:buFont typeface="+mj-lt"/>
        <a:buAutoNum type="roman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32004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32004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75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RW4SVMW5pgg?feature=oembed" TargetMode="External"/><Relationship Id="rId4" Type="http://schemas.openxmlformats.org/officeDocument/2006/relationships/image" Target="../media/image17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GSu7BGbyJqc?feature=oembed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s://youtu.be/GSu7BGbyJqc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8A63D5-090E-3DBE-990B-7C5A0626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3"/>
                  </a:ext>
                </a:extLst>
              </a:rPr>
              <a:t>Witness Testimony—</a:t>
            </a:r>
            <a:r>
              <a:rPr lang="en-US" dirty="0"/>
              <a:t>Whole Class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C44535-4352-0E3D-F024-A3C766108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were the reasons for Elle’s questions?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60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D2815-5FA1-FD39-1BAE-A89FCDC0F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C2778A-368F-6EE7-3AF5-9C736F532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3"/>
                  </a:ext>
                </a:extLst>
              </a:rPr>
              <a:t>Witness Testimony—</a:t>
            </a:r>
            <a:r>
              <a:rPr lang="en-US" dirty="0"/>
              <a:t>Whole Class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77F855-831F-D8C6-B057-CE79206C1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were the reasons for Elle’s questions?</a:t>
            </a:r>
          </a:p>
          <a:p>
            <a:r>
              <a:rPr lang="en-US" dirty="0"/>
              <a:t>What would have happened if Elle started her line of questioning by accusing the witness of the crime?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926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2606A-37F8-2D66-3898-7DB94AE22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0FB33D-F5ED-334C-3852-CE090B5B3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3"/>
                  </a:ext>
                </a:extLst>
              </a:rPr>
              <a:t>Witness Testimony—</a:t>
            </a:r>
            <a:r>
              <a:rPr lang="en-US" dirty="0"/>
              <a:t>Whole Class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56C3AC-E017-45D6-51C0-594A44C51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were the reasons for Elle’s questions?</a:t>
            </a:r>
          </a:p>
          <a:p>
            <a:r>
              <a:rPr lang="en-US" dirty="0"/>
              <a:t>What would have happened if Elle started her line of questioning by accusing the witness of the crime?</a:t>
            </a:r>
          </a:p>
          <a:p>
            <a:r>
              <a:rPr lang="en-US" dirty="0"/>
              <a:t>Should a statement be included in an argument if it is not backed by a reason? Why or why not?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902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409593-6E9B-FD1F-CD5E-05C5FA821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579154-16C8-2DA9-9680-1764EF869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3"/>
                  </a:ext>
                </a:extLst>
              </a:rPr>
              <a:t>Witness Testimony—</a:t>
            </a:r>
            <a:r>
              <a:rPr lang="en-US" dirty="0"/>
              <a:t>Whole Class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8E91E6-F5EE-CE86-8229-DF8799B6D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were the reasons for Elle’s questions?</a:t>
            </a:r>
          </a:p>
          <a:p>
            <a:r>
              <a:rPr lang="en-US" dirty="0"/>
              <a:t>What would have happened if Elle started her line of questioning by accusing the witness of the crime?</a:t>
            </a:r>
          </a:p>
          <a:p>
            <a:r>
              <a:rPr lang="en-US" dirty="0"/>
              <a:t>Should a statement be included in an argument if it is not backed by a reason? Why or why not?</a:t>
            </a:r>
          </a:p>
          <a:p>
            <a:r>
              <a:rPr lang="en-US" dirty="0"/>
              <a:t>What must be present for an argument to be effective?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603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i="1" dirty="0"/>
              <a:t>Uno</a:t>
            </a:r>
            <a:r>
              <a:rPr lang="en-US" dirty="0"/>
              <a:t> Proofs</a:t>
            </a:r>
            <a:endParaRPr dirty="0"/>
          </a:p>
        </p:txBody>
      </p:sp>
      <p:sp>
        <p:nvSpPr>
          <p:cNvPr id="217" name="Google Shape;217;p9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320040" algn="l" rtl="0">
              <a:lnSpc>
                <a:spcPct val="100000"/>
              </a:lnSpc>
              <a:spcAft>
                <a:spcPts val="0"/>
              </a:spcAft>
              <a:buSzPts val="2600"/>
              <a:buFont typeface="System Font Regular"/>
              <a:buChar char="●"/>
            </a:pPr>
            <a:r>
              <a:rPr lang="en-US" dirty="0"/>
              <a:t>Play a card if it is…</a:t>
            </a:r>
            <a:endParaRPr dirty="0"/>
          </a:p>
          <a:p>
            <a:pPr lvl="1" algn="l" rtl="0">
              <a:lnSpc>
                <a:spcPct val="100000"/>
              </a:lnSpc>
              <a:spcAft>
                <a:spcPts val="0"/>
              </a:spcAft>
              <a:buSzPts val="2000"/>
              <a:buFont typeface="Courier New" panose="02070309020205020404" pitchFamily="49" charset="0"/>
              <a:buChar char="o"/>
            </a:pPr>
            <a:r>
              <a:rPr lang="en-US" dirty="0"/>
              <a:t>The same color</a:t>
            </a:r>
            <a:endParaRPr dirty="0"/>
          </a:p>
          <a:p>
            <a:pPr lvl="1" algn="l" rtl="0">
              <a:lnSpc>
                <a:spcPct val="100000"/>
              </a:lnSpc>
              <a:spcAft>
                <a:spcPts val="0"/>
              </a:spcAft>
              <a:buSzPts val="2000"/>
              <a:buFont typeface="Courier New" panose="02070309020205020404" pitchFamily="49" charset="0"/>
              <a:buChar char="o"/>
            </a:pPr>
            <a:r>
              <a:rPr lang="en-US" dirty="0"/>
              <a:t>The same number</a:t>
            </a:r>
            <a:endParaRPr dirty="0"/>
          </a:p>
          <a:p>
            <a:pPr lvl="1" algn="l" rtl="0">
              <a:lnSpc>
                <a:spcPct val="100000"/>
              </a:lnSpc>
              <a:spcAft>
                <a:spcPts val="0"/>
              </a:spcAft>
              <a:buSzPts val="2000"/>
              <a:buFont typeface="Courier New" panose="02070309020205020404" pitchFamily="49" charset="0"/>
              <a:buChar char="o"/>
            </a:pPr>
            <a:r>
              <a:rPr lang="en-US" dirty="0"/>
              <a:t>Wild</a:t>
            </a:r>
            <a:endParaRPr dirty="0"/>
          </a:p>
          <a:p>
            <a:pPr marL="1645836" lvl="7" indent="-609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dirty="0"/>
          </a:p>
        </p:txBody>
      </p:sp>
      <p:pic>
        <p:nvPicPr>
          <p:cNvPr id="219" name="Google Shape;219;p9"/>
          <p:cNvPicPr preferRelativeResize="0"/>
          <p:nvPr/>
        </p:nvPicPr>
        <p:blipFill rotWithShape="1">
          <a:blip r:embed="rId3">
            <a:alphaModFix/>
          </a:blip>
          <a:srcRect t="3731"/>
          <a:stretch/>
        </p:blipFill>
        <p:spPr>
          <a:xfrm>
            <a:off x="3694771" y="1099626"/>
            <a:ext cx="5197960" cy="3736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4" name="Google Shape;224;p10"/>
          <p:cNvGraphicFramePr/>
          <p:nvPr>
            <p:extLst>
              <p:ext uri="{D42A27DB-BD31-4B8C-83A1-F6EECF244321}">
                <p14:modId xmlns:p14="http://schemas.microsoft.com/office/powerpoint/2010/main" val="1184087224"/>
              </p:ext>
            </p:extLst>
          </p:nvPr>
        </p:nvGraphicFramePr>
        <p:xfrm>
          <a:off x="4425950" y="1164496"/>
          <a:ext cx="3600450" cy="376431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00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1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Card Played</a:t>
                      </a:r>
                      <a:endParaRPr sz="1400" b="1" u="none" strike="noStrike" cap="none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Reason</a:t>
                      </a:r>
                      <a:endParaRPr sz="1400" b="1" u="none" strike="noStrike" cap="none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0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4.  </a:t>
                      </a:r>
                      <a:endParaRPr/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4.     Same color</a:t>
                      </a:r>
                      <a:endParaRPr dirty="0"/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0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5.</a:t>
                      </a:r>
                      <a:endParaRPr/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5.     Same color</a:t>
                      </a:r>
                      <a:endParaRPr sz="1400" u="none" strike="noStrike" cap="none" dirty="0"/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0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6. </a:t>
                      </a:r>
                      <a:endParaRPr sz="1400" u="none" strike="noStrike" cap="none"/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6.     Same number</a:t>
                      </a:r>
                      <a:endParaRPr sz="1400" u="none" strike="noStrike" cap="none" dirty="0"/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5" name="Google Shape;225;p10"/>
          <p:cNvSpPr txBox="1">
            <a:spLocks noGrp="1"/>
          </p:cNvSpPr>
          <p:nvPr>
            <p:ph type="title"/>
          </p:nvPr>
        </p:nvSpPr>
        <p:spPr>
          <a:xfrm>
            <a:off x="628648" y="6226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i="1" dirty="0"/>
              <a:t>Uno</a:t>
            </a:r>
            <a:r>
              <a:rPr lang="en-US" dirty="0"/>
              <a:t> Proofs (Sample Response)</a:t>
            </a:r>
            <a:endParaRPr dirty="0"/>
          </a:p>
        </p:txBody>
      </p:sp>
      <p:graphicFrame>
        <p:nvGraphicFramePr>
          <p:cNvPr id="226" name="Google Shape;226;p10"/>
          <p:cNvGraphicFramePr/>
          <p:nvPr>
            <p:extLst>
              <p:ext uri="{D42A27DB-BD31-4B8C-83A1-F6EECF244321}">
                <p14:modId xmlns:p14="http://schemas.microsoft.com/office/powerpoint/2010/main" val="1164393829"/>
              </p:ext>
            </p:extLst>
          </p:nvPr>
        </p:nvGraphicFramePr>
        <p:xfrm>
          <a:off x="457200" y="1164497"/>
          <a:ext cx="3600450" cy="376431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00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1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Card Played</a:t>
                      </a:r>
                      <a:endParaRPr sz="1400" b="1" u="none" strike="noStrike" cap="none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Reason</a:t>
                      </a:r>
                      <a:endParaRPr sz="1400" b="1" u="none" strike="noStrike" cap="none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0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1.  </a:t>
                      </a:r>
                      <a:endParaRPr dirty="0"/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AutoNum type="arabicPeriod"/>
                      </a:pPr>
                      <a:r>
                        <a:rPr lang="en-US" sz="1400" u="none" strike="noStrike" cap="none"/>
                        <a:t>Given</a:t>
                      </a:r>
                      <a:endParaRPr sz="1400" u="none" strike="noStrike" cap="none"/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0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2.</a:t>
                      </a:r>
                      <a:endParaRPr/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2.     Same number</a:t>
                      </a:r>
                      <a:endParaRPr sz="1400" u="none" strike="noStrike" cap="none" dirty="0"/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0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3. </a:t>
                      </a:r>
                      <a:endParaRPr sz="1400" u="none" strike="noStrike" cap="none" dirty="0"/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3.     Wild: Red</a:t>
                      </a:r>
                      <a:endParaRPr dirty="0"/>
                    </a:p>
                    <a:p>
                      <a:pPr marL="457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27" name="Google Shape;227;p10"/>
          <p:cNvPicPr preferRelativeResize="0"/>
          <p:nvPr/>
        </p:nvPicPr>
        <p:blipFill rotWithShape="1">
          <a:blip r:embed="rId3">
            <a:alphaModFix/>
          </a:blip>
          <a:srcRect l="35916" t="4500" r="50646" b="68833"/>
          <a:stretch/>
        </p:blipFill>
        <p:spPr>
          <a:xfrm>
            <a:off x="1048297" y="1657350"/>
            <a:ext cx="617079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0"/>
          <p:cNvPicPr preferRelativeResize="0"/>
          <p:nvPr/>
        </p:nvPicPr>
        <p:blipFill rotWithShape="1">
          <a:blip r:embed="rId3">
            <a:alphaModFix/>
          </a:blip>
          <a:srcRect l="19056" t="42783" r="68116" b="33168"/>
          <a:stretch/>
        </p:blipFill>
        <p:spPr>
          <a:xfrm>
            <a:off x="5011474" y="1675053"/>
            <a:ext cx="653143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0"/>
          <p:cNvPicPr preferRelativeResize="0"/>
          <p:nvPr/>
        </p:nvPicPr>
        <p:blipFill rotWithShape="1">
          <a:blip r:embed="rId3">
            <a:alphaModFix/>
          </a:blip>
          <a:srcRect l="37503" t="42946" r="49293" b="32514"/>
          <a:stretch/>
        </p:blipFill>
        <p:spPr>
          <a:xfrm>
            <a:off x="1048297" y="3921853"/>
            <a:ext cx="658833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0"/>
          <p:cNvPicPr preferRelativeResize="0"/>
          <p:nvPr/>
        </p:nvPicPr>
        <p:blipFill rotWithShape="1">
          <a:blip r:embed="rId3">
            <a:alphaModFix/>
          </a:blip>
          <a:srcRect l="57539" t="42619" r="29389" b="31410"/>
          <a:stretch/>
        </p:blipFill>
        <p:spPr>
          <a:xfrm>
            <a:off x="1049036" y="2742538"/>
            <a:ext cx="61634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0"/>
          <p:cNvPicPr preferRelativeResize="0"/>
          <p:nvPr/>
        </p:nvPicPr>
        <p:blipFill rotWithShape="1">
          <a:blip r:embed="rId3">
            <a:alphaModFix/>
          </a:blip>
          <a:srcRect l="76998" t="42888" r="10297" b="31141"/>
          <a:stretch/>
        </p:blipFill>
        <p:spPr>
          <a:xfrm>
            <a:off x="5035066" y="2793944"/>
            <a:ext cx="59906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0"/>
          <p:cNvPicPr preferRelativeResize="0"/>
          <p:nvPr/>
        </p:nvPicPr>
        <p:blipFill rotWithShape="1">
          <a:blip r:embed="rId3">
            <a:alphaModFix/>
          </a:blip>
          <a:srcRect l="30734" t="73375" r="55777"/>
          <a:stretch/>
        </p:blipFill>
        <p:spPr>
          <a:xfrm>
            <a:off x="5044191" y="3921853"/>
            <a:ext cx="620426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874" y="1164497"/>
            <a:ext cx="4807644" cy="341771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39" name="Google Shape;239;p38"/>
          <p:cNvGraphicFramePr/>
          <p:nvPr>
            <p:extLst>
              <p:ext uri="{D42A27DB-BD31-4B8C-83A1-F6EECF244321}">
                <p14:modId xmlns:p14="http://schemas.microsoft.com/office/powerpoint/2010/main" val="816989254"/>
              </p:ext>
            </p:extLst>
          </p:nvPr>
        </p:nvGraphicFramePr>
        <p:xfrm>
          <a:off x="5505450" y="1164497"/>
          <a:ext cx="3181350" cy="29413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9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            </a:ext>
                          </a:extLst>
                        </a:rPr>
                        <a:t>Card Played</a:t>
                      </a:r>
                      <a:endParaRPr sz="1400" b="1" u="none" strike="noStrike" cap="none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Reason</a:t>
                      </a:r>
                      <a:endParaRPr sz="1400" b="1" u="none" strike="noStrike" cap="none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4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  <a:b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  <a:b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b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 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Google Shape;225;p10">
            <a:extLst>
              <a:ext uri="{FF2B5EF4-FFF2-40B4-BE49-F238E27FC236}">
                <a16:creationId xmlns:a16="http://schemas.microsoft.com/office/drawing/2014/main" id="{9BB6760A-08D4-CFC8-377E-7EB974186DE9}"/>
              </a:ext>
            </a:extLst>
          </p:cNvPr>
          <p:cNvSpPr txBox="1">
            <a:spLocks/>
          </p:cNvSpPr>
          <p:nvPr/>
        </p:nvSpPr>
        <p:spPr>
          <a:xfrm>
            <a:off x="628648" y="6226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4570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SzPts val="3600"/>
              <a:buFont typeface="Calibri"/>
              <a:buNone/>
            </a:pPr>
            <a:r>
              <a:rPr lang="en-US" i="1" dirty="0"/>
              <a:t>Uno</a:t>
            </a:r>
            <a:r>
              <a:rPr lang="en-US" dirty="0"/>
              <a:t> Proofs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4" name="Google Shape;244;p12"/>
          <p:cNvGraphicFramePr/>
          <p:nvPr>
            <p:extLst>
              <p:ext uri="{D42A27DB-BD31-4B8C-83A1-F6EECF244321}">
                <p14:modId xmlns:p14="http://schemas.microsoft.com/office/powerpoint/2010/main" val="4135569639"/>
              </p:ext>
            </p:extLst>
          </p:nvPr>
        </p:nvGraphicFramePr>
        <p:xfrm>
          <a:off x="4425950" y="1164496"/>
          <a:ext cx="3600450" cy="376431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00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1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Card Played</a:t>
                      </a:r>
                      <a:endParaRPr sz="1400" b="1" u="none" strike="noStrike" cap="none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Reason</a:t>
                      </a:r>
                      <a:endParaRPr sz="1400" b="1" u="none" strike="noStrike" cap="none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0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 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    Same number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0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</a:t>
                      </a:r>
                      <a:endParaRPr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    Wild: Red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0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 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     Same color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46" name="Google Shape;246;p12"/>
          <p:cNvGraphicFramePr/>
          <p:nvPr>
            <p:extLst>
              <p:ext uri="{D42A27DB-BD31-4B8C-83A1-F6EECF244321}">
                <p14:modId xmlns:p14="http://schemas.microsoft.com/office/powerpoint/2010/main" val="1897210543"/>
              </p:ext>
            </p:extLst>
          </p:nvPr>
        </p:nvGraphicFramePr>
        <p:xfrm>
          <a:off x="457200" y="1164497"/>
          <a:ext cx="3600450" cy="376431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00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1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Card Played</a:t>
                      </a:r>
                      <a:endParaRPr sz="1400" b="1" u="none" strike="noStrike" cap="none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Reason</a:t>
                      </a:r>
                      <a:endParaRPr sz="1400" b="1" u="none" strike="noStrike" cap="none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0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 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    Given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0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  <a:endParaRPr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    Same color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0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    Same color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57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47" name="Google Shape;247;p12"/>
          <p:cNvPicPr preferRelativeResize="0"/>
          <p:nvPr/>
        </p:nvPicPr>
        <p:blipFill rotWithShape="1">
          <a:blip r:embed="rId3">
            <a:alphaModFix/>
          </a:blip>
          <a:srcRect l="24566" t="2392" r="54432" b="53016"/>
          <a:stretch/>
        </p:blipFill>
        <p:spPr>
          <a:xfrm>
            <a:off x="1073150" y="1657350"/>
            <a:ext cx="6057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2"/>
          <p:cNvPicPr preferRelativeResize="0"/>
          <p:nvPr/>
        </p:nvPicPr>
        <p:blipFill rotWithShape="1">
          <a:blip r:embed="rId3">
            <a:alphaModFix/>
          </a:blip>
          <a:srcRect l="23113" t="58424" r="59665" b="5901"/>
          <a:stretch/>
        </p:blipFill>
        <p:spPr>
          <a:xfrm>
            <a:off x="5058187" y="2826126"/>
            <a:ext cx="620947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2"/>
          <p:cNvPicPr preferRelativeResize="0"/>
          <p:nvPr/>
        </p:nvPicPr>
        <p:blipFill rotWithShape="1">
          <a:blip r:embed="rId3">
            <a:alphaModFix/>
          </a:blip>
          <a:srcRect l="43058" t="59176" r="40588" b="6763"/>
          <a:stretch/>
        </p:blipFill>
        <p:spPr>
          <a:xfrm>
            <a:off x="1073150" y="2817779"/>
            <a:ext cx="617559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2"/>
          <p:cNvPicPr preferRelativeResize="0"/>
          <p:nvPr/>
        </p:nvPicPr>
        <p:blipFill rotWithShape="1">
          <a:blip r:embed="rId3">
            <a:alphaModFix/>
          </a:blip>
          <a:srcRect l="62368" t="59064" r="20999" b="4645"/>
          <a:stretch/>
        </p:blipFill>
        <p:spPr>
          <a:xfrm>
            <a:off x="5058187" y="1637843"/>
            <a:ext cx="589503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2"/>
          <p:cNvPicPr preferRelativeResize="0"/>
          <p:nvPr/>
        </p:nvPicPr>
        <p:blipFill rotWithShape="1">
          <a:blip r:embed="rId3">
            <a:alphaModFix/>
          </a:blip>
          <a:srcRect l="81229" t="59863" r="2853" b="6646"/>
          <a:stretch/>
        </p:blipFill>
        <p:spPr>
          <a:xfrm>
            <a:off x="1079383" y="3874105"/>
            <a:ext cx="611326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2"/>
          <p:cNvPicPr preferRelativeResize="0"/>
          <p:nvPr/>
        </p:nvPicPr>
        <p:blipFill rotWithShape="1">
          <a:blip r:embed="rId3">
            <a:alphaModFix/>
          </a:blip>
          <a:srcRect l="68946" t="2787" r="10064" b="53530"/>
          <a:stretch/>
        </p:blipFill>
        <p:spPr>
          <a:xfrm>
            <a:off x="5058187" y="3874105"/>
            <a:ext cx="618075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25;p10">
            <a:extLst>
              <a:ext uri="{FF2B5EF4-FFF2-40B4-BE49-F238E27FC236}">
                <a16:creationId xmlns:a16="http://schemas.microsoft.com/office/drawing/2014/main" id="{2E9C11FE-F28F-13A3-9FEA-B06E847A3973}"/>
              </a:ext>
            </a:extLst>
          </p:cNvPr>
          <p:cNvSpPr txBox="1">
            <a:spLocks/>
          </p:cNvSpPr>
          <p:nvPr/>
        </p:nvSpPr>
        <p:spPr>
          <a:xfrm>
            <a:off x="628648" y="6226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4570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SzPts val="3600"/>
              <a:buFont typeface="Calibri"/>
              <a:buNone/>
            </a:pPr>
            <a:r>
              <a:rPr lang="en-US" i="1"/>
              <a:t>Uno</a:t>
            </a:r>
            <a:r>
              <a:rPr lang="en-US"/>
              <a:t> Proofs (Sample Response)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i="1" dirty="0"/>
              <a:t>Uno</a:t>
            </a:r>
            <a:r>
              <a:rPr lang="en-US" dirty="0"/>
              <a:t> Proofs</a:t>
            </a:r>
            <a:endParaRPr dirty="0"/>
          </a:p>
        </p:txBody>
      </p:sp>
      <p:pic>
        <p:nvPicPr>
          <p:cNvPr id="258" name="Google Shape;258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3576" y="1360702"/>
            <a:ext cx="4888343" cy="327795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59" name="Google Shape;259;p39"/>
          <p:cNvGraphicFramePr/>
          <p:nvPr>
            <p:extLst>
              <p:ext uri="{D42A27DB-BD31-4B8C-83A1-F6EECF244321}">
                <p14:modId xmlns:p14="http://schemas.microsoft.com/office/powerpoint/2010/main" val="3966702881"/>
              </p:ext>
            </p:extLst>
          </p:nvPr>
        </p:nvGraphicFramePr>
        <p:xfrm>
          <a:off x="5449074" y="1268413"/>
          <a:ext cx="3181350" cy="29413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9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Card Played</a:t>
                      </a:r>
                      <a:endParaRPr sz="1400" b="1" u="none" strike="noStrike" cap="none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Reason</a:t>
                      </a:r>
                      <a:endParaRPr sz="1400" b="1" u="none" strike="noStrike" cap="none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4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  <a:b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  <a:b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b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 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4" name="Google Shape;264;p13"/>
          <p:cNvGraphicFramePr/>
          <p:nvPr>
            <p:extLst>
              <p:ext uri="{D42A27DB-BD31-4B8C-83A1-F6EECF244321}">
                <p14:modId xmlns:p14="http://schemas.microsoft.com/office/powerpoint/2010/main" val="2388411734"/>
              </p:ext>
            </p:extLst>
          </p:nvPr>
        </p:nvGraphicFramePr>
        <p:xfrm>
          <a:off x="4425950" y="1164496"/>
          <a:ext cx="3600450" cy="376431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00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1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Card Played</a:t>
                      </a:r>
                      <a:endParaRPr sz="1400" b="1" u="none" strike="noStrike" cap="none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Reason</a:t>
                      </a:r>
                      <a:endParaRPr sz="1400" b="1" u="none" strike="noStrike" cap="none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0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 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    Same number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0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    Same number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0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 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     Same color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66" name="Google Shape;266;p13"/>
          <p:cNvGraphicFramePr/>
          <p:nvPr>
            <p:extLst>
              <p:ext uri="{D42A27DB-BD31-4B8C-83A1-F6EECF244321}">
                <p14:modId xmlns:p14="http://schemas.microsoft.com/office/powerpoint/2010/main" val="1712363069"/>
              </p:ext>
            </p:extLst>
          </p:nvPr>
        </p:nvGraphicFramePr>
        <p:xfrm>
          <a:off x="457200" y="1164497"/>
          <a:ext cx="3600450" cy="376431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00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1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Card Played</a:t>
                      </a:r>
                      <a:endParaRPr sz="1400" b="1" u="none" strike="noStrike" cap="none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Reason</a:t>
                      </a:r>
                      <a:endParaRPr sz="1400" b="1" u="none" strike="noStrike" cap="none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0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 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    Given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0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  <a:endParaRPr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    Same color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0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    Same number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57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67" name="Google Shape;267;p13"/>
          <p:cNvPicPr preferRelativeResize="0"/>
          <p:nvPr/>
        </p:nvPicPr>
        <p:blipFill rotWithShape="1">
          <a:blip r:embed="rId3">
            <a:alphaModFix/>
          </a:blip>
          <a:srcRect l="19981" t="1300" r="59754" b="53950"/>
          <a:stretch/>
        </p:blipFill>
        <p:spPr>
          <a:xfrm>
            <a:off x="990600" y="1675053"/>
            <a:ext cx="617517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3"/>
          <p:cNvPicPr preferRelativeResize="0"/>
          <p:nvPr/>
        </p:nvPicPr>
        <p:blipFill rotWithShape="1">
          <a:blip r:embed="rId3">
            <a:alphaModFix/>
          </a:blip>
          <a:srcRect l="64796" t="914" r="14809" b="54144"/>
          <a:stretch/>
        </p:blipFill>
        <p:spPr>
          <a:xfrm>
            <a:off x="4981954" y="3921789"/>
            <a:ext cx="618797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3"/>
          <p:cNvPicPr preferRelativeResize="0"/>
          <p:nvPr/>
        </p:nvPicPr>
        <p:blipFill rotWithShape="1">
          <a:blip r:embed="rId3">
            <a:alphaModFix/>
          </a:blip>
          <a:srcRect l="21800" t="58836" r="61833" b="4648"/>
          <a:stretch/>
        </p:blipFill>
        <p:spPr>
          <a:xfrm>
            <a:off x="979018" y="3921853"/>
            <a:ext cx="611227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3"/>
          <p:cNvPicPr preferRelativeResize="0"/>
          <p:nvPr/>
        </p:nvPicPr>
        <p:blipFill rotWithShape="1">
          <a:blip r:embed="rId3">
            <a:alphaModFix/>
          </a:blip>
          <a:srcRect l="40766" t="58448" r="42867" b="4649"/>
          <a:stretch/>
        </p:blipFill>
        <p:spPr>
          <a:xfrm>
            <a:off x="4987925" y="1675053"/>
            <a:ext cx="60481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3"/>
          <p:cNvPicPr preferRelativeResize="0"/>
          <p:nvPr/>
        </p:nvPicPr>
        <p:blipFill rotWithShape="1">
          <a:blip r:embed="rId3">
            <a:alphaModFix/>
          </a:blip>
          <a:srcRect l="59211" t="58448" r="24291" b="4669"/>
          <a:stretch/>
        </p:blipFill>
        <p:spPr>
          <a:xfrm>
            <a:off x="4987925" y="2798421"/>
            <a:ext cx="609936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3"/>
          <p:cNvPicPr preferRelativeResize="0"/>
          <p:nvPr/>
        </p:nvPicPr>
        <p:blipFill rotWithShape="1">
          <a:blip r:embed="rId3">
            <a:alphaModFix/>
          </a:blip>
          <a:srcRect l="76618" t="58836" r="6234" b="4668"/>
          <a:stretch/>
        </p:blipFill>
        <p:spPr>
          <a:xfrm>
            <a:off x="979018" y="2767345"/>
            <a:ext cx="640679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25;p10">
            <a:extLst>
              <a:ext uri="{FF2B5EF4-FFF2-40B4-BE49-F238E27FC236}">
                <a16:creationId xmlns:a16="http://schemas.microsoft.com/office/drawing/2014/main" id="{82EA12C0-9267-D792-D220-E7E135F56036}"/>
              </a:ext>
            </a:extLst>
          </p:cNvPr>
          <p:cNvSpPr txBox="1">
            <a:spLocks/>
          </p:cNvSpPr>
          <p:nvPr/>
        </p:nvSpPr>
        <p:spPr>
          <a:xfrm>
            <a:off x="628648" y="6226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4570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SzPts val="3600"/>
              <a:buFont typeface="Calibri"/>
              <a:buNone/>
            </a:pPr>
            <a:r>
              <a:rPr lang="en-US" i="1"/>
              <a:t>Uno</a:t>
            </a:r>
            <a:r>
              <a:rPr lang="en-US"/>
              <a:t> Proofs (Sample Response)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60CF8E-A812-B725-3E6E-9D803FF0C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Prove Me Wrong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7C0643-E94A-39F6-F803-E89A6E3B8A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Two-Column and Paragraph Proofs</a:t>
            </a:r>
          </a:p>
        </p:txBody>
      </p:sp>
    </p:spTree>
    <p:extLst>
      <p:ext uri="{BB962C8B-B14F-4D97-AF65-F5344CB8AC3E}">
        <p14:creationId xmlns:p14="http://schemas.microsoft.com/office/powerpoint/2010/main" val="298976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2A67E-1BE9-8B18-6449-43FA865C4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Evidence—Vocabulary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2FDFE-9D24-7F6A-A983-102E928E8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Proof: </a:t>
            </a:r>
            <a:r>
              <a:rPr lang="en-US" dirty="0"/>
              <a:t>A logical argument that shows a statement is true</a:t>
            </a:r>
          </a:p>
          <a:p>
            <a:pPr lvl="1"/>
            <a:r>
              <a:rPr lang="en-US" dirty="0"/>
              <a:t>Geometric proofs</a:t>
            </a:r>
          </a:p>
          <a:p>
            <a:pPr lvl="1"/>
            <a:r>
              <a:rPr lang="en-US" dirty="0"/>
              <a:t>Algebraic proofs</a:t>
            </a:r>
          </a:p>
          <a:p>
            <a:pPr lvl="1"/>
            <a:r>
              <a:rPr lang="en-US" dirty="0"/>
              <a:t>Etc.</a:t>
            </a:r>
          </a:p>
          <a:p>
            <a:r>
              <a:rPr lang="en-US" i="1" dirty="0"/>
              <a:t>Justify:</a:t>
            </a:r>
            <a:r>
              <a:rPr lang="en-US" dirty="0"/>
              <a:t> To lay out your mathematical thought process step-by-step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42062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Algebraic Proof</a:t>
            </a:r>
            <a:endParaRPr dirty="0"/>
          </a:p>
        </p:txBody>
      </p:sp>
      <p:sp>
        <p:nvSpPr>
          <p:cNvPr id="284" name="Google Shape;284;p40"/>
          <p:cNvSpPr txBox="1">
            <a:spLocks noGrp="1"/>
          </p:cNvSpPr>
          <p:nvPr>
            <p:ph idx="1"/>
          </p:nvPr>
        </p:nvSpPr>
        <p:spPr>
          <a:xfrm>
            <a:off x="628650" y="1370013"/>
            <a:ext cx="4634466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l" rtl="0">
              <a:lnSpc>
                <a:spcPct val="100000"/>
              </a:lnSpc>
              <a:spcAft>
                <a:spcPts val="0"/>
              </a:spcAft>
              <a:buSzPts val="2600"/>
            </a:pPr>
            <a:r>
              <a:rPr lang="en-US" dirty="0"/>
              <a:t>Given: 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i="1" dirty="0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+ 5 = 20 – 3</a:t>
            </a:r>
            <a:r>
              <a:rPr lang="en-US" i="1" dirty="0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 i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rtl="0">
              <a:lnSpc>
                <a:spcPct val="100000"/>
              </a:lnSpc>
              <a:spcAft>
                <a:spcPts val="0"/>
              </a:spcAft>
              <a:buSzPts val="2600"/>
            </a:pPr>
            <a:r>
              <a:rPr lang="en-US" dirty="0"/>
              <a:t>Prove: </a:t>
            </a:r>
            <a:r>
              <a:rPr lang="en-US" i="1" dirty="0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= 3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rtl="0">
              <a:lnSpc>
                <a:spcPct val="100000"/>
              </a:lnSpc>
              <a:spcAft>
                <a:spcPts val="0"/>
              </a:spcAft>
              <a:buSzPts val="2600"/>
            </a:pPr>
            <a:r>
              <a:rPr lang="en-US" dirty="0"/>
              <a:t>Using the: </a:t>
            </a:r>
          </a:p>
          <a:p>
            <a:pPr lvl="1">
              <a:buSzPts val="2600"/>
            </a:pPr>
            <a:r>
              <a:rPr lang="en-US" sz="2200" dirty="0"/>
              <a:t>Subtractions Property of Equality</a:t>
            </a:r>
          </a:p>
          <a:p>
            <a:pPr lvl="1">
              <a:buSzPts val="2600"/>
            </a:pPr>
            <a:r>
              <a:rPr lang="en-US" sz="2200" dirty="0"/>
              <a:t>Addition Property of Equality</a:t>
            </a:r>
          </a:p>
          <a:p>
            <a:pPr lvl="1">
              <a:buSzPts val="2600"/>
            </a:pPr>
            <a:r>
              <a:rPr lang="en-US" sz="2200" dirty="0"/>
              <a:t>Division Property of Equality</a:t>
            </a:r>
            <a:endParaRPr sz="2200" dirty="0"/>
          </a:p>
        </p:txBody>
      </p:sp>
      <p:graphicFrame>
        <p:nvGraphicFramePr>
          <p:cNvPr id="285" name="Google Shape;285;p40"/>
          <p:cNvGraphicFramePr/>
          <p:nvPr>
            <p:extLst>
              <p:ext uri="{D42A27DB-BD31-4B8C-83A1-F6EECF244321}">
                <p14:modId xmlns:p14="http://schemas.microsoft.com/office/powerpoint/2010/main" val="646848825"/>
              </p:ext>
            </p:extLst>
          </p:nvPr>
        </p:nvGraphicFramePr>
        <p:xfrm>
          <a:off x="5343439" y="814640"/>
          <a:ext cx="3564450" cy="35142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782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2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4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Statement</a:t>
                      </a:r>
                      <a:endParaRPr sz="1800" b="1" u="none" strike="noStrike" cap="none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Reason</a:t>
                      </a:r>
                      <a:endParaRPr sz="1800" b="1" u="none" strike="noStrike" cap="none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 </a:t>
                      </a:r>
                      <a:endParaRPr sz="18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8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  </a:t>
                      </a:r>
                      <a:endParaRPr sz="18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8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endParaRPr sz="18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8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  </a:t>
                      </a:r>
                      <a:endParaRPr sz="18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8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3744A-2313-ACA3-7F63-7153E865A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Evidence—Vocabulary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D7AE6-BE53-8EB2-382E-299EA895B06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buSzPts val="2600"/>
            </a:pPr>
            <a:r>
              <a:rPr lang="en-US" sz="2400" i="1" dirty="0"/>
              <a:t>Two-column proof</a:t>
            </a:r>
          </a:p>
          <a:p>
            <a:pPr lvl="1">
              <a:buSzPts val="2600"/>
            </a:pPr>
            <a:r>
              <a:rPr lang="en-US" sz="2400" dirty="0"/>
              <a:t>Commonly used in Geometry</a:t>
            </a:r>
          </a:p>
          <a:p>
            <a:pPr lvl="1">
              <a:buSzPts val="2600"/>
            </a:pPr>
            <a:r>
              <a:rPr lang="en-US" sz="2400" dirty="0"/>
              <a:t>Left side holds all statements and conclusions</a:t>
            </a:r>
          </a:p>
          <a:p>
            <a:pPr lvl="1">
              <a:buSzPts val="2600"/>
            </a:pPr>
            <a:r>
              <a:rPr lang="en-US" sz="2400" dirty="0"/>
              <a:t>Right side explains why we know what we know</a:t>
            </a:r>
          </a:p>
          <a:p>
            <a:endParaRPr lang="en-US" sz="2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0A4091D-0B37-F4F9-E146-B4D9735B70E0}"/>
              </a:ext>
            </a:extLst>
          </p:cNvPr>
          <p:cNvSpPr txBox="1">
            <a:spLocks/>
          </p:cNvSpPr>
          <p:nvPr/>
        </p:nvSpPr>
        <p:spPr>
          <a:xfrm>
            <a:off x="4495800" y="1370013"/>
            <a:ext cx="3867150" cy="3262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013" indent="-227013">
              <a:spcBef>
                <a:spcPts val="0"/>
              </a:spcBef>
              <a:buSzPts val="2600"/>
            </a:pPr>
            <a:r>
              <a:rPr lang="en-US" sz="2400" i="1" dirty="0"/>
              <a:t>Paragraph proof</a:t>
            </a:r>
          </a:p>
          <a:p>
            <a:pPr lvl="1" indent="-320040"/>
            <a:r>
              <a:rPr lang="en-US" sz="2400" dirty="0"/>
              <a:t>Contains the same information as a two-column proof.</a:t>
            </a:r>
          </a:p>
          <a:p>
            <a:pPr lvl="1" indent="-320040"/>
            <a:r>
              <a:rPr lang="en-US" sz="2400" dirty="0"/>
              <a:t>Written in complete sentences.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55295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>
                <a:solidFill>
                  <a:schemeClr val="accent3"/>
                </a:solidFill>
              </a:rPr>
              <a:t>Comparing Types of Proofs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298" name="Google Shape;298;p42"/>
          <p:cNvSpPr txBox="1">
            <a:spLocks noGrp="1"/>
          </p:cNvSpPr>
          <p:nvPr>
            <p:ph type="body" idx="4294967295"/>
          </p:nvPr>
        </p:nvSpPr>
        <p:spPr>
          <a:xfrm>
            <a:off x="0" y="1390650"/>
            <a:ext cx="4040188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457200" lvl="0" indent="-2286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b="1" dirty="0">
                <a:solidFill>
                  <a:schemeClr val="accent1"/>
                </a:solidFill>
              </a:rPr>
              <a:t>Two-Column Proof</a:t>
            </a:r>
            <a:endParaRPr b="1" dirty="0">
              <a:solidFill>
                <a:schemeClr val="accent1"/>
              </a:solidFill>
            </a:endParaRPr>
          </a:p>
        </p:txBody>
      </p:sp>
      <p:sp>
        <p:nvSpPr>
          <p:cNvPr id="299" name="Google Shape;299;p42"/>
          <p:cNvSpPr txBox="1">
            <a:spLocks noGrp="1"/>
          </p:cNvSpPr>
          <p:nvPr>
            <p:ph type="body" idx="4294967295"/>
          </p:nvPr>
        </p:nvSpPr>
        <p:spPr>
          <a:xfrm>
            <a:off x="4726392" y="1395413"/>
            <a:ext cx="4041775" cy="49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/>
          <a:p>
            <a:pPr marL="457200" lvl="0" indent="-2286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b="1" dirty="0">
                <a:solidFill>
                  <a:schemeClr val="accent1"/>
                </a:solidFill>
              </a:rPr>
              <a:t>Paragraph Proof</a:t>
            </a:r>
            <a:endParaRPr b="1" dirty="0">
              <a:solidFill>
                <a:schemeClr val="accent1"/>
              </a:solidFill>
            </a:endParaRPr>
          </a:p>
        </p:txBody>
      </p:sp>
      <p:sp>
        <p:nvSpPr>
          <p:cNvPr id="300" name="Google Shape;300;p42"/>
          <p:cNvSpPr txBox="1">
            <a:spLocks noGrp="1"/>
          </p:cNvSpPr>
          <p:nvPr>
            <p:ph type="body" idx="4294967295"/>
          </p:nvPr>
        </p:nvSpPr>
        <p:spPr>
          <a:xfrm>
            <a:off x="4727980" y="1974850"/>
            <a:ext cx="4040187" cy="2795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9031"/>
              <a:buNone/>
            </a:pPr>
            <a:r>
              <a:rPr lang="en-US" sz="1600" b="1" i="0" u="none" strike="noStrike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Given</a:t>
            </a:r>
            <a:r>
              <a:rPr lang="en-US" sz="1600" b="0" i="0" u="none" strike="noStrike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that </a:t>
            </a:r>
            <a:r>
              <a:rPr lang="en-US" sz="1600" b="0" i="1" u="none" strike="noStrike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∠A and ∠C and ∠B and ∠C are complementary</a:t>
            </a:r>
            <a:r>
              <a:rPr lang="en-US" sz="1600" b="0" i="0" u="none" strike="noStrike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, then </a:t>
            </a:r>
            <a:r>
              <a:rPr lang="en-US" sz="1600" b="0" i="1" u="none" strike="noStrike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∠A + ∠C = 90° and ∠B +∠C = 90° </a:t>
            </a:r>
            <a:r>
              <a:rPr lang="en-US" sz="1600" b="0" i="0" u="none" strike="noStrike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because of the </a:t>
            </a:r>
            <a:r>
              <a:rPr lang="en-US" sz="1600" b="1" i="0" u="none" strike="noStrike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definition of complementary angles</a:t>
            </a:r>
            <a:r>
              <a:rPr lang="en-US" sz="1600" b="0" i="0" u="none" strike="noStrike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. Both statements in line 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2</a:t>
            </a:r>
            <a:r>
              <a:rPr lang="en-US" sz="1600" b="0" i="0" u="none" strike="noStrike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equal 90°, so </a:t>
            </a:r>
            <a:r>
              <a:rPr lang="en-US" sz="1600" b="0" i="1" u="none" strike="noStrike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∠A + ∠C = ∠B + ∠C</a:t>
            </a:r>
            <a:r>
              <a:rPr lang="en-US" sz="1600" b="0" i="0" u="none" strike="noStrike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because of the </a:t>
            </a:r>
            <a:r>
              <a:rPr lang="en-US" sz="1600" b="1" i="0" u="none" strike="noStrike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transitive property</a:t>
            </a:r>
            <a:r>
              <a:rPr lang="en-US" sz="1600" b="0" i="0" u="none" strike="noStrike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. I see that ∠C is in both sides of the equation so I can use the </a:t>
            </a:r>
            <a:r>
              <a:rPr lang="en-US" sz="1600" b="1" i="0" u="none" strike="noStrike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subtraction property</a:t>
            </a:r>
            <a:r>
              <a:rPr lang="en-US" sz="1600" b="0" i="0" u="none" strike="noStrike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to eliminate the repeated information. Because of the </a:t>
            </a:r>
            <a:r>
              <a:rPr lang="en-US" sz="1600" b="1" i="0" u="none" strike="noStrike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definition of congruent angles,</a:t>
            </a:r>
            <a:r>
              <a:rPr lang="en-US" sz="1600" b="0" i="0" u="none" strike="noStrike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I know that any angle that is equal must also be congruent and vice versa.</a:t>
            </a:r>
            <a:endParaRPr sz="16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129031"/>
              <a:buNone/>
            </a:pPr>
            <a:br>
              <a:rPr lang="en-US" dirty="0"/>
            </a:br>
            <a:endParaRPr dirty="0"/>
          </a:p>
        </p:txBody>
      </p:sp>
      <p:pic>
        <p:nvPicPr>
          <p:cNvPr id="301" name="Google Shape;301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576" y="1912207"/>
            <a:ext cx="4332034" cy="27954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89549-9BB2-D7BF-A95C-0FB268C4F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Reasons—Check Your Knowledge</a:t>
            </a:r>
          </a:p>
        </p:txBody>
      </p:sp>
      <p:graphicFrame>
        <p:nvGraphicFramePr>
          <p:cNvPr id="3" name="Google Shape;321;p25">
            <a:extLst>
              <a:ext uri="{FF2B5EF4-FFF2-40B4-BE49-F238E27FC236}">
                <a16:creationId xmlns:a16="http://schemas.microsoft.com/office/drawing/2014/main" id="{80A85C95-4553-3107-2E1A-DF67631D90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9497331"/>
              </p:ext>
            </p:extLst>
          </p:nvPr>
        </p:nvGraphicFramePr>
        <p:xfrm>
          <a:off x="766873" y="1275017"/>
          <a:ext cx="7340600" cy="359384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670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0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0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Definitions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Properties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9575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i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Definition of angle bisector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i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Definition of complementary angles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i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Definition of congruent angles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i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Definition of congruent segments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i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Definition of midpoint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i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Definition of right angles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i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Definition of segment bisector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i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Definition of supplementary angles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i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Definition of vertical angles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i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Addition property of equality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i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Distributive property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i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Division property of equality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i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Multiplication property of equality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i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Reflexive property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i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Substitution property of equality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i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Subtraction property of equality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i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Symmetric property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i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Transitive property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55251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6DC6EE-39C9-E082-0A08-1231CE8826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F80C1-8E91-5969-CF31-6122F0193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Reasons—Check Your Knowledge</a:t>
            </a:r>
          </a:p>
        </p:txBody>
      </p:sp>
      <p:graphicFrame>
        <p:nvGraphicFramePr>
          <p:cNvPr id="4" name="Google Shape;327;p26">
            <a:extLst>
              <a:ext uri="{FF2B5EF4-FFF2-40B4-BE49-F238E27FC236}">
                <a16:creationId xmlns:a16="http://schemas.microsoft.com/office/drawing/2014/main" id="{76BBA9BE-718C-4476-2691-C44E0DCAF3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3976834"/>
              </p:ext>
            </p:extLst>
          </p:nvPr>
        </p:nvGraphicFramePr>
        <p:xfrm>
          <a:off x="798820" y="1268413"/>
          <a:ext cx="7340600" cy="34498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670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0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0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Postulates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Theorems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9575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i="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Angle addition postulate</a:t>
                      </a:r>
                      <a:endParaRPr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i="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Linear pair postulate</a:t>
                      </a:r>
                      <a:endParaRPr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i="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Segment addition postulate</a:t>
                      </a:r>
                      <a:endParaRPr dirty="0"/>
                    </a:p>
                    <a:p>
                      <a:pPr marL="2857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i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i="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Alternate Exterior Angles Theorem</a:t>
                      </a:r>
                      <a:endParaRPr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i="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Alternate Interior Angles Theorem</a:t>
                      </a:r>
                      <a:endParaRPr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i="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Angle Bisector Theorem</a:t>
                      </a:r>
                      <a:endParaRPr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i="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Consecutive Interior Angles Theorem</a:t>
                      </a:r>
                      <a:endParaRPr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i="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Corresponding Angles Theorem</a:t>
                      </a:r>
                      <a:endParaRPr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i="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Midpoint Theorem</a:t>
                      </a:r>
                      <a:endParaRPr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i="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Vertical Angles Theorem</a:t>
                      </a:r>
                      <a:endParaRPr dirty="0"/>
                    </a:p>
                    <a:p>
                      <a:pPr marL="2857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i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20942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867EC6-6E73-F9DC-31AA-B68574045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70F6F-2CE1-9358-C03E-2D03FB296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Evidence—Information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2E91D-8BE6-358F-8344-A476DA537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SzPts val="2600"/>
            </a:pPr>
            <a:r>
              <a:rPr lang="en-US" dirty="0">
                <a:solidFill>
                  <a:srgbClr val="000000"/>
                </a:solidFill>
              </a:rPr>
              <a:t>There are more reasons you can use for proofs than those listed in the table. </a:t>
            </a:r>
          </a:p>
          <a:p>
            <a:pPr lvl="0">
              <a:buSzPts val="2600"/>
            </a:pPr>
            <a:r>
              <a:rPr lang="en-US" dirty="0">
                <a:solidFill>
                  <a:srgbClr val="000000"/>
                </a:solidFill>
              </a:rPr>
              <a:t>Every time you learn a new definition, postulate, property, or theorem, it becomes a possible reason.</a:t>
            </a:r>
          </a:p>
          <a:p>
            <a:pPr lvl="0">
              <a:buSzPts val="2600"/>
            </a:pPr>
            <a:r>
              <a:rPr lang="en-US" dirty="0">
                <a:solidFill>
                  <a:srgbClr val="000000"/>
                </a:solidFill>
              </a:rPr>
              <a:t>The most important part of a proof is a correct line of thinking.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0071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80B9BC-CF53-0B98-4757-08659B07A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51BAE-4C44-3726-95ED-B4F372EEC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Evidence—Information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C8B90-EA8E-87BC-4DBC-73F3ED086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ts val="2600"/>
            </a:pPr>
            <a:r>
              <a:rPr lang="en-US" dirty="0">
                <a:solidFill>
                  <a:srgbClr val="000000"/>
                </a:solidFill>
              </a:rPr>
              <a:t>The There is more than one way to answer a proof. </a:t>
            </a:r>
          </a:p>
          <a:p>
            <a:pPr>
              <a:buSzPts val="2600"/>
            </a:pPr>
            <a:r>
              <a:rPr lang="en-US" dirty="0">
                <a:solidFill>
                  <a:srgbClr val="000000"/>
                </a:solidFill>
              </a:rPr>
              <a:t>If your proof is different from someone else’s proof, it doesn’t mean that yours is wrong.</a:t>
            </a:r>
          </a:p>
          <a:p>
            <a:pPr>
              <a:buSzPts val="2600"/>
            </a:pPr>
            <a:r>
              <a:rPr lang="en-US" dirty="0">
                <a:solidFill>
                  <a:srgbClr val="000000"/>
                </a:solidFill>
              </a:rPr>
              <a:t>Because there are many ways to write a proof, you will often see examples in which you are asked to complete a proof. This makes your proofs easier to compare and discuss. </a:t>
            </a:r>
          </a:p>
          <a:p>
            <a:pPr>
              <a:buSzPts val="260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1133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5" name="Google Shape;345;p46"/>
          <p:cNvGraphicFramePr/>
          <p:nvPr>
            <p:extLst>
              <p:ext uri="{D42A27DB-BD31-4B8C-83A1-F6EECF244321}">
                <p14:modId xmlns:p14="http://schemas.microsoft.com/office/powerpoint/2010/main" val="1717233709"/>
              </p:ext>
            </p:extLst>
          </p:nvPr>
        </p:nvGraphicFramePr>
        <p:xfrm>
          <a:off x="2289949" y="2685320"/>
          <a:ext cx="5508450" cy="21018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6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7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7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Statement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Reason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</a:t>
                      </a:r>
                      <a:endParaRPr/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</a:t>
                      </a:r>
                      <a:endParaRPr/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46" name="Google Shape;346;p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Creating the </a:t>
            </a: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"/>
                  </a:ext>
                </a:extLst>
              </a:rPr>
              <a:t>Proof</a:t>
            </a:r>
            <a:endParaRPr dirty="0"/>
          </a:p>
        </p:txBody>
      </p:sp>
      <p:sp>
        <p:nvSpPr>
          <p:cNvPr id="347" name="Google Shape;347;p46"/>
          <p:cNvSpPr txBox="1"/>
          <p:nvPr/>
        </p:nvSpPr>
        <p:spPr>
          <a:xfrm>
            <a:off x="1496557" y="1265229"/>
            <a:ext cx="3372898" cy="129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Given: AC = AB + AB</a:t>
            </a:r>
            <a:endParaRPr sz="26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6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Prove: AB = BC</a:t>
            </a:r>
            <a:endParaRPr sz="26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48" name="Google Shape;348;p46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98678" y="1590350"/>
            <a:ext cx="2921144" cy="3479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9" name="Google Shape;349;p46"/>
          <p:cNvGrpSpPr/>
          <p:nvPr/>
        </p:nvGrpSpPr>
        <p:grpSpPr>
          <a:xfrm>
            <a:off x="210340" y="2938543"/>
            <a:ext cx="1950905" cy="1595404"/>
            <a:chOff x="233396" y="2768780"/>
            <a:chExt cx="1950905" cy="1595404"/>
          </a:xfrm>
        </p:grpSpPr>
        <p:sp>
          <p:nvSpPr>
            <p:cNvPr id="350" name="Google Shape;350;p46"/>
            <p:cNvSpPr/>
            <p:nvPr/>
          </p:nvSpPr>
          <p:spPr>
            <a:xfrm>
              <a:off x="233396" y="2768780"/>
              <a:ext cx="1950904" cy="159540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7D5D7"/>
            </a:solidFill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46"/>
            <p:cNvSpPr txBox="1"/>
            <p:nvPr/>
          </p:nvSpPr>
          <p:spPr>
            <a:xfrm>
              <a:off x="233397" y="3201192"/>
              <a:ext cx="1950904" cy="738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As you go, always number all statements and reasons</a:t>
              </a:r>
              <a:endParaRPr sz="1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1526bbd697f_0_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Creating the </a:t>
            </a:r>
            <a:r>
              <a:rPr lang="en-US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"/>
                  </a:ext>
                </a:extLst>
              </a:rPr>
              <a:t>Proof</a:t>
            </a:r>
            <a:endParaRPr/>
          </a:p>
        </p:txBody>
      </p:sp>
      <p:sp>
        <p:nvSpPr>
          <p:cNvPr id="358" name="Google Shape;358;g1526bbd697f_0_52"/>
          <p:cNvSpPr/>
          <p:nvPr/>
        </p:nvSpPr>
        <p:spPr>
          <a:xfrm>
            <a:off x="144371" y="1333850"/>
            <a:ext cx="1365500" cy="513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7D5D7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First statement</a:t>
            </a:r>
            <a:endParaRPr sz="14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59" name="Google Shape;359;g1526bbd697f_0_52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98678" y="1590350"/>
            <a:ext cx="2921142" cy="34792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60" name="Google Shape;360;g1526bbd697f_0_52"/>
          <p:cNvGraphicFramePr/>
          <p:nvPr>
            <p:extLst>
              <p:ext uri="{D42A27DB-BD31-4B8C-83A1-F6EECF244321}">
                <p14:modId xmlns:p14="http://schemas.microsoft.com/office/powerpoint/2010/main" val="3419891998"/>
              </p:ext>
            </p:extLst>
          </p:nvPr>
        </p:nvGraphicFramePr>
        <p:xfrm>
          <a:off x="2289949" y="2685320"/>
          <a:ext cx="5508450" cy="21018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6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7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7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Statement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Reason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  AC = AB + AB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</a:t>
                      </a:r>
                      <a:endParaRPr/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</a:t>
                      </a:r>
                      <a:endParaRPr/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Google Shape;347;p46">
            <a:extLst>
              <a:ext uri="{FF2B5EF4-FFF2-40B4-BE49-F238E27FC236}">
                <a16:creationId xmlns:a16="http://schemas.microsoft.com/office/drawing/2014/main" id="{5C7FBDF5-E042-28FF-478F-A10A15E69B2F}"/>
              </a:ext>
            </a:extLst>
          </p:cNvPr>
          <p:cNvSpPr txBox="1"/>
          <p:nvPr/>
        </p:nvSpPr>
        <p:spPr>
          <a:xfrm>
            <a:off x="1611471" y="1342525"/>
            <a:ext cx="28287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Given: AC = AB + AB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Prove: AB = BC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2FD647-D09A-4529-FAE0-B781E7F56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833CBA-CA29-468E-3CBD-29BA893176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5563" lvl="0" indent="0">
              <a:spcBef>
                <a:spcPts val="0"/>
              </a:spcBef>
              <a:buSzPts val="2600"/>
              <a:buNone/>
            </a:pPr>
            <a:r>
              <a:rPr lang="en-US" dirty="0"/>
              <a:t>How can we use our knowledge of definitions, theorems, and postulates to justify our reasoning? </a:t>
            </a:r>
          </a:p>
        </p:txBody>
      </p:sp>
    </p:spTree>
    <p:extLst>
      <p:ext uri="{BB962C8B-B14F-4D97-AF65-F5344CB8AC3E}">
        <p14:creationId xmlns:p14="http://schemas.microsoft.com/office/powerpoint/2010/main" val="14595031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Creating the Proof</a:t>
            </a:r>
            <a:endParaRPr/>
          </a:p>
        </p:txBody>
      </p:sp>
      <p:sp>
        <p:nvSpPr>
          <p:cNvPr id="367" name="Google Shape;367;p44"/>
          <p:cNvSpPr/>
          <p:nvPr/>
        </p:nvSpPr>
        <p:spPr>
          <a:xfrm>
            <a:off x="201129" y="1343370"/>
            <a:ext cx="1365500" cy="513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2F2F2"/>
          </a:solidFill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First statement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68" name="Google Shape;368;p44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98678" y="1590350"/>
            <a:ext cx="2921142" cy="34792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69" name="Google Shape;369;p44"/>
          <p:cNvGraphicFramePr/>
          <p:nvPr>
            <p:extLst>
              <p:ext uri="{D42A27DB-BD31-4B8C-83A1-F6EECF244321}">
                <p14:modId xmlns:p14="http://schemas.microsoft.com/office/powerpoint/2010/main" val="3724404141"/>
              </p:ext>
            </p:extLst>
          </p:nvPr>
        </p:nvGraphicFramePr>
        <p:xfrm>
          <a:off x="2289949" y="2685320"/>
          <a:ext cx="5508450" cy="21018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6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7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7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Statement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Reason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  AC = AB + AB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</a:t>
                      </a:r>
                      <a:endParaRPr/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  AB = BC</a:t>
                      </a:r>
                      <a:endParaRPr/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70" name="Google Shape;370;p44"/>
          <p:cNvSpPr/>
          <p:nvPr/>
        </p:nvSpPr>
        <p:spPr>
          <a:xfrm>
            <a:off x="4275178" y="2055766"/>
            <a:ext cx="1423500" cy="512064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7D5D7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Last statement</a:t>
            </a:r>
            <a:endParaRPr sz="14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Google Shape;347;p46">
            <a:extLst>
              <a:ext uri="{FF2B5EF4-FFF2-40B4-BE49-F238E27FC236}">
                <a16:creationId xmlns:a16="http://schemas.microsoft.com/office/drawing/2014/main" id="{96284A10-53F2-F852-F97C-11923F667091}"/>
              </a:ext>
            </a:extLst>
          </p:cNvPr>
          <p:cNvSpPr txBox="1"/>
          <p:nvPr/>
        </p:nvSpPr>
        <p:spPr>
          <a:xfrm>
            <a:off x="1612850" y="1343370"/>
            <a:ext cx="28287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Given: AC = AB + AB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Prove: AB = BC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Creating the Proof</a:t>
            </a:r>
            <a:endParaRPr/>
          </a:p>
        </p:txBody>
      </p:sp>
      <p:sp>
        <p:nvSpPr>
          <p:cNvPr id="377" name="Google Shape;377;p45"/>
          <p:cNvSpPr/>
          <p:nvPr/>
        </p:nvSpPr>
        <p:spPr>
          <a:xfrm>
            <a:off x="247350" y="1333850"/>
            <a:ext cx="1365500" cy="513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2F2F2"/>
          </a:solidFill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First statement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78" name="Google Shape;378;p45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98678" y="1590350"/>
            <a:ext cx="2921142" cy="34792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79" name="Google Shape;379;p45"/>
          <p:cNvGraphicFramePr/>
          <p:nvPr>
            <p:extLst>
              <p:ext uri="{D42A27DB-BD31-4B8C-83A1-F6EECF244321}">
                <p14:modId xmlns:p14="http://schemas.microsoft.com/office/powerpoint/2010/main" val="1809928187"/>
              </p:ext>
            </p:extLst>
          </p:nvPr>
        </p:nvGraphicFramePr>
        <p:xfrm>
          <a:off x="2289949" y="2685320"/>
          <a:ext cx="5508450" cy="21018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6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7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7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Statement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Reason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  AC = AB + AB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  Given</a:t>
                      </a:r>
                      <a:endParaRPr/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</a:t>
                      </a:r>
                      <a:endParaRPr/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  AB = BC</a:t>
                      </a:r>
                      <a:endParaRPr/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80" name="Google Shape;380;p45"/>
          <p:cNvSpPr/>
          <p:nvPr/>
        </p:nvSpPr>
        <p:spPr>
          <a:xfrm>
            <a:off x="4251814" y="2031743"/>
            <a:ext cx="1423500" cy="512064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2F2F2"/>
          </a:solidFill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Last statement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81" name="Google Shape;381;p45"/>
          <p:cNvSpPr/>
          <p:nvPr/>
        </p:nvSpPr>
        <p:spPr>
          <a:xfrm rot="-698136">
            <a:off x="5713005" y="2934032"/>
            <a:ext cx="1446550" cy="521139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7D5D7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First reason</a:t>
            </a:r>
            <a:endParaRPr sz="14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Google Shape;347;p46">
            <a:extLst>
              <a:ext uri="{FF2B5EF4-FFF2-40B4-BE49-F238E27FC236}">
                <a16:creationId xmlns:a16="http://schemas.microsoft.com/office/drawing/2014/main" id="{380F5DC5-E27F-ECA5-93E8-A2CFD3BE80CF}"/>
              </a:ext>
            </a:extLst>
          </p:cNvPr>
          <p:cNvSpPr txBox="1"/>
          <p:nvPr/>
        </p:nvSpPr>
        <p:spPr>
          <a:xfrm>
            <a:off x="1612850" y="1343370"/>
            <a:ext cx="28287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Given: AC = AB + AB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Prove: AB = BC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Creating the Proof</a:t>
            </a:r>
            <a:endParaRPr/>
          </a:p>
        </p:txBody>
      </p:sp>
      <p:pic>
        <p:nvPicPr>
          <p:cNvPr id="388" name="Google Shape;388;p52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98678" y="1590350"/>
            <a:ext cx="2921142" cy="34792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89" name="Google Shape;389;p52"/>
          <p:cNvGraphicFramePr/>
          <p:nvPr>
            <p:extLst>
              <p:ext uri="{D42A27DB-BD31-4B8C-83A1-F6EECF244321}">
                <p14:modId xmlns:p14="http://schemas.microsoft.com/office/powerpoint/2010/main" val="3582392912"/>
              </p:ext>
            </p:extLst>
          </p:nvPr>
        </p:nvGraphicFramePr>
        <p:xfrm>
          <a:off x="2289949" y="2685320"/>
          <a:ext cx="5508450" cy="21018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6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7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7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Statement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Reason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  AC = AB + AB</a:t>
                      </a:r>
                      <a:endParaRPr/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  Given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  AC = AB + BC</a:t>
                      </a:r>
                      <a:endParaRPr/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  Segment Addition Postulate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</a:t>
                      </a:r>
                      <a:endParaRPr/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  AB = BC</a:t>
                      </a:r>
                      <a:endParaRPr/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90" name="Google Shape;390;p52"/>
          <p:cNvSpPr/>
          <p:nvPr/>
        </p:nvSpPr>
        <p:spPr>
          <a:xfrm>
            <a:off x="286221" y="2768779"/>
            <a:ext cx="1894271" cy="1991855"/>
          </a:xfrm>
          <a:prstGeom prst="homePlate">
            <a:avLst>
              <a:gd name="adj" fmla="val 17425"/>
            </a:avLst>
          </a:prstGeom>
          <a:solidFill>
            <a:srgbClr val="F7D5D7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Write a logical sequence of steps from the first to last statement.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Don’t forget to write a reason for each statement.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Google Shape;347;p46">
            <a:extLst>
              <a:ext uri="{FF2B5EF4-FFF2-40B4-BE49-F238E27FC236}">
                <a16:creationId xmlns:a16="http://schemas.microsoft.com/office/drawing/2014/main" id="{3F76ADF5-D2E1-303F-1D31-D6D29117CCEC}"/>
              </a:ext>
            </a:extLst>
          </p:cNvPr>
          <p:cNvSpPr txBox="1"/>
          <p:nvPr/>
        </p:nvSpPr>
        <p:spPr>
          <a:xfrm>
            <a:off x="1612850" y="1343370"/>
            <a:ext cx="28287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Given: AC = AB + AB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Prove: AB = BC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Creating the Proof</a:t>
            </a:r>
            <a:endParaRPr/>
          </a:p>
        </p:txBody>
      </p:sp>
      <p:pic>
        <p:nvPicPr>
          <p:cNvPr id="397" name="Google Shape;397;p53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98678" y="1590350"/>
            <a:ext cx="2921142" cy="34792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98" name="Google Shape;398;p53"/>
          <p:cNvGraphicFramePr/>
          <p:nvPr>
            <p:extLst>
              <p:ext uri="{D42A27DB-BD31-4B8C-83A1-F6EECF244321}">
                <p14:modId xmlns:p14="http://schemas.microsoft.com/office/powerpoint/2010/main" val="3386103121"/>
              </p:ext>
            </p:extLst>
          </p:nvPr>
        </p:nvGraphicFramePr>
        <p:xfrm>
          <a:off x="2289949" y="2685320"/>
          <a:ext cx="5508450" cy="21018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6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7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7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Statement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Reason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  AC = AB + AB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  Given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  AC = AB + BC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  Segment Addition Postulate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 AB + AB = AB + BC</a:t>
                      </a:r>
                      <a:endParaRPr/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  Transitive Property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  AB = BC</a:t>
                      </a:r>
                      <a:endParaRPr/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99" name="Google Shape;399;p53"/>
          <p:cNvSpPr/>
          <p:nvPr/>
        </p:nvSpPr>
        <p:spPr>
          <a:xfrm>
            <a:off x="286221" y="2768779"/>
            <a:ext cx="1894271" cy="1991855"/>
          </a:xfrm>
          <a:prstGeom prst="homePlate">
            <a:avLst>
              <a:gd name="adj" fmla="val 17425"/>
            </a:avLst>
          </a:prstGeom>
          <a:solidFill>
            <a:srgbClr val="F7D5D7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Write a logical sequence of steps from the first to last statement.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Don’t forget to write a reason for each statement.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Google Shape;347;p46">
            <a:extLst>
              <a:ext uri="{FF2B5EF4-FFF2-40B4-BE49-F238E27FC236}">
                <a16:creationId xmlns:a16="http://schemas.microsoft.com/office/drawing/2014/main" id="{116148EF-4CC5-C021-A5FF-F6A64FDF18F5}"/>
              </a:ext>
            </a:extLst>
          </p:cNvPr>
          <p:cNvSpPr txBox="1"/>
          <p:nvPr/>
        </p:nvSpPr>
        <p:spPr>
          <a:xfrm>
            <a:off x="1612850" y="1343370"/>
            <a:ext cx="28287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Given: AC = AB + AB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Prove: AB = BC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Creating the Proof</a:t>
            </a:r>
            <a:endParaRPr/>
          </a:p>
        </p:txBody>
      </p:sp>
      <p:pic>
        <p:nvPicPr>
          <p:cNvPr id="406" name="Google Shape;406;p54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98678" y="1590350"/>
            <a:ext cx="2921142" cy="34792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07" name="Google Shape;407;p54"/>
          <p:cNvGraphicFramePr/>
          <p:nvPr>
            <p:extLst>
              <p:ext uri="{D42A27DB-BD31-4B8C-83A1-F6EECF244321}">
                <p14:modId xmlns:p14="http://schemas.microsoft.com/office/powerpoint/2010/main" val="3977801557"/>
              </p:ext>
            </p:extLst>
          </p:nvPr>
        </p:nvGraphicFramePr>
        <p:xfrm>
          <a:off x="2289949" y="2685320"/>
          <a:ext cx="5508450" cy="21018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6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7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7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Statement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Reason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  AC = AB + AB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  Given</a:t>
                      </a:r>
                      <a:endParaRPr/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  AB + BC = AC</a:t>
                      </a:r>
                      <a:endParaRPr/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  Segment Addition Postulate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  AB + BC = AB + AB</a:t>
                      </a:r>
                      <a:endParaRPr/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  Transitive Property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  BC = AB</a:t>
                      </a:r>
                      <a:endParaRPr/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  Subtraction Property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08" name="Google Shape;408;p54"/>
          <p:cNvSpPr/>
          <p:nvPr/>
        </p:nvSpPr>
        <p:spPr>
          <a:xfrm>
            <a:off x="286221" y="2768779"/>
            <a:ext cx="1894271" cy="1991855"/>
          </a:xfrm>
          <a:prstGeom prst="homePlate">
            <a:avLst>
              <a:gd name="adj" fmla="val 17425"/>
            </a:avLst>
          </a:prstGeom>
          <a:solidFill>
            <a:srgbClr val="F7D5D7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Write a logical sequence of steps from the first to last statement.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Don’t forget to write a reason for each statement.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Google Shape;347;p46">
            <a:extLst>
              <a:ext uri="{FF2B5EF4-FFF2-40B4-BE49-F238E27FC236}">
                <a16:creationId xmlns:a16="http://schemas.microsoft.com/office/drawing/2014/main" id="{3737DCBF-B459-C7D6-5BE8-3C734074DA07}"/>
              </a:ext>
            </a:extLst>
          </p:cNvPr>
          <p:cNvSpPr txBox="1"/>
          <p:nvPr/>
        </p:nvSpPr>
        <p:spPr>
          <a:xfrm>
            <a:off x="1612850" y="1343370"/>
            <a:ext cx="28287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Given: AC = AB + AB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Prove: AB = BC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Completing the Proof</a:t>
            </a:r>
            <a:endParaRPr/>
          </a:p>
        </p:txBody>
      </p:sp>
      <p:sp>
        <p:nvSpPr>
          <p:cNvPr id="414" name="Google Shape;414;p47"/>
          <p:cNvSpPr txBox="1"/>
          <p:nvPr/>
        </p:nvSpPr>
        <p:spPr>
          <a:xfrm>
            <a:off x="594732" y="1323278"/>
            <a:ext cx="239379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Given: ∠KMN = 28°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Prove: ∠JMN = 90°</a:t>
            </a:r>
            <a:endParaRPr sz="1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15" name="Google Shape;415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8351" y="1023574"/>
            <a:ext cx="2901074" cy="290107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16" name="Google Shape;416;p47"/>
          <p:cNvGraphicFramePr/>
          <p:nvPr>
            <p:extLst>
              <p:ext uri="{D42A27DB-BD31-4B8C-83A1-F6EECF244321}">
                <p14:modId xmlns:p14="http://schemas.microsoft.com/office/powerpoint/2010/main" val="2631608766"/>
              </p:ext>
            </p:extLst>
          </p:nvPr>
        </p:nvGraphicFramePr>
        <p:xfrm>
          <a:off x="594732" y="2140902"/>
          <a:ext cx="5508450" cy="27279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754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2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"/>
                            </a:ext>
                          </a:extLst>
                        </a:rPr>
                        <a:t>Statement</a:t>
                      </a:r>
                      <a:endParaRPr sz="1400" b="1" u="none" strike="noStrike" cap="none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Reason</a:t>
                      </a:r>
                      <a:endParaRPr sz="1400" b="1" u="none" strike="noStrike" cap="none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5150">
                <a:tc>
                  <a:txBody>
                    <a:bodyPr/>
                    <a:lstStyle/>
                    <a:p>
                      <a:pPr marL="1397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397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b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∠JMK and ∠KMN are complementary angles</a:t>
                      </a:r>
                      <a:b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b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∠JMK + ∠KMN = ∠JMN</a:t>
                      </a:r>
                      <a:b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b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∠JMK + ∠KMN = 90°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397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397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26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AutoNum type="arabicPeriod"/>
                      </a:pPr>
                      <a:b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endParaRPr sz="140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826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AutoNum type="arabicPeriod"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Given</a:t>
                      </a:r>
                      <a:b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AutoNum type="arabicPeriod"/>
                      </a:pPr>
                      <a:b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AutoNum type="arabicPeriod"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Definition of complementary angles</a:t>
                      </a:r>
                      <a:b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AutoNum type="arabicPeriod"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Completing the Proof</a:t>
            </a:r>
            <a:endParaRPr/>
          </a:p>
        </p:txBody>
      </p:sp>
      <p:sp>
        <p:nvSpPr>
          <p:cNvPr id="422" name="Google Shape;422;p55"/>
          <p:cNvSpPr txBox="1"/>
          <p:nvPr/>
        </p:nvSpPr>
        <p:spPr>
          <a:xfrm>
            <a:off x="594732" y="1323278"/>
            <a:ext cx="239379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Given: ∠KMN = 28°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Prove: ∠JMN = 90°</a:t>
            </a:r>
            <a:endParaRPr sz="1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23" name="Google Shape;423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8351" y="1023574"/>
            <a:ext cx="2901074" cy="290107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24" name="Google Shape;424;p55"/>
          <p:cNvGraphicFramePr/>
          <p:nvPr>
            <p:extLst>
              <p:ext uri="{D42A27DB-BD31-4B8C-83A1-F6EECF244321}">
                <p14:modId xmlns:p14="http://schemas.microsoft.com/office/powerpoint/2010/main" val="2378156695"/>
              </p:ext>
            </p:extLst>
          </p:nvPr>
        </p:nvGraphicFramePr>
        <p:xfrm>
          <a:off x="628650" y="2140902"/>
          <a:ext cx="5508450" cy="27279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754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2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Statement</a:t>
                      </a:r>
                      <a:endParaRPr sz="1400" b="1" u="none" strike="noStrike" cap="none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Reason</a:t>
                      </a:r>
                      <a:endParaRPr sz="1400" b="1" u="none" strike="noStrike" cap="none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5150">
                <a:tc>
                  <a:txBody>
                    <a:bodyPr/>
                    <a:lstStyle/>
                    <a:p>
                      <a:pPr marL="1397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∠KMN = 28°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397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b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∠JMK and ∠KMN are complementary angles</a:t>
                      </a:r>
                      <a:b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b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∠JMK + ∠KMN = ∠JMN</a:t>
                      </a:r>
                      <a:b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b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∠JMK + ∠KMN = 90°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397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397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26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AutoNum type="arabicPeriod"/>
                      </a:pPr>
                      <a:b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endParaRPr sz="140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826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AutoNum type="arabicPeriod"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Given</a:t>
                      </a:r>
                      <a:b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AutoNum type="arabicPeriod"/>
                      </a:pPr>
                      <a:b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AutoNum type="arabicPeriod"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Definition of complementary angles</a:t>
                      </a:r>
                      <a:b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AutoNum type="arabicPeriod"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Completing the Proof</a:t>
            </a:r>
            <a:endParaRPr/>
          </a:p>
        </p:txBody>
      </p:sp>
      <p:sp>
        <p:nvSpPr>
          <p:cNvPr id="430" name="Google Shape;430;p56"/>
          <p:cNvSpPr txBox="1"/>
          <p:nvPr/>
        </p:nvSpPr>
        <p:spPr>
          <a:xfrm>
            <a:off x="594732" y="1323278"/>
            <a:ext cx="239379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Given: ∠KMN = 28°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Prove: ∠JMN = 90°</a:t>
            </a:r>
            <a:endParaRPr sz="1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31" name="Google Shape;431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8351" y="1023574"/>
            <a:ext cx="2901074" cy="290107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32" name="Google Shape;432;p56"/>
          <p:cNvGraphicFramePr/>
          <p:nvPr>
            <p:extLst>
              <p:ext uri="{D42A27DB-BD31-4B8C-83A1-F6EECF244321}">
                <p14:modId xmlns:p14="http://schemas.microsoft.com/office/powerpoint/2010/main" val="1459275933"/>
              </p:ext>
            </p:extLst>
          </p:nvPr>
        </p:nvGraphicFramePr>
        <p:xfrm>
          <a:off x="628650" y="2024474"/>
          <a:ext cx="5508450" cy="27279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754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2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Statement</a:t>
                      </a:r>
                      <a:endParaRPr sz="1400" b="1" u="none" strike="noStrike" cap="none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Reason</a:t>
                      </a:r>
                      <a:endParaRPr sz="1400" b="1" u="none" strike="noStrike" cap="none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5150">
                <a:tc>
                  <a:txBody>
                    <a:bodyPr/>
                    <a:lstStyle/>
                    <a:p>
                      <a:pPr marL="1397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∠KMN = 28°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397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b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∠JMK and ∠KMN are complementary angles</a:t>
                      </a:r>
                      <a:b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b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∠JMK + ∠KMN = ∠JMN</a:t>
                      </a:r>
                      <a:b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b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∠JMK + ∠KMN = 90°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397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397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∠JMN = 90°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26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AutoNum type="arabicPeriod"/>
                      </a:pPr>
                      <a:b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endParaRPr sz="140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826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AutoNum type="arabicPeriod"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Given</a:t>
                      </a:r>
                      <a:b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AutoNum type="arabicPeriod"/>
                      </a:pPr>
                      <a:b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AutoNum type="arabicPeriod"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Definition of complementary angles</a:t>
                      </a:r>
                      <a:b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AutoNum type="arabicPeriod"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Completing the Proof</a:t>
            </a:r>
            <a:endParaRPr/>
          </a:p>
        </p:txBody>
      </p:sp>
      <p:sp>
        <p:nvSpPr>
          <p:cNvPr id="438" name="Google Shape;438;p57"/>
          <p:cNvSpPr txBox="1"/>
          <p:nvPr/>
        </p:nvSpPr>
        <p:spPr>
          <a:xfrm>
            <a:off x="594732" y="1323278"/>
            <a:ext cx="239379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Given: ∠KMN = 28°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Prove: ∠JMN = 90°</a:t>
            </a:r>
            <a:endParaRPr sz="1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39" name="Google Shape;439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8351" y="1023574"/>
            <a:ext cx="2901074" cy="290107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40" name="Google Shape;440;p57"/>
          <p:cNvGraphicFramePr/>
          <p:nvPr>
            <p:extLst>
              <p:ext uri="{D42A27DB-BD31-4B8C-83A1-F6EECF244321}">
                <p14:modId xmlns:p14="http://schemas.microsoft.com/office/powerpoint/2010/main" val="2945016216"/>
              </p:ext>
            </p:extLst>
          </p:nvPr>
        </p:nvGraphicFramePr>
        <p:xfrm>
          <a:off x="628650" y="2024474"/>
          <a:ext cx="5508450" cy="27279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754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2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Statement</a:t>
                      </a:r>
                      <a:endParaRPr sz="1400" b="1" u="none" strike="noStrike" cap="none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Reason</a:t>
                      </a:r>
                      <a:endParaRPr sz="1400" b="1" u="none" strike="noStrike" cap="none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5150">
                <a:tc>
                  <a:txBody>
                    <a:bodyPr/>
                    <a:lstStyle/>
                    <a:p>
                      <a:pPr marL="1397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∠KMN = 28°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397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b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∠JMK and ∠KMN are complementary angles</a:t>
                      </a:r>
                      <a:b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b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∠JMK + ∠KMN = ∠JMN</a:t>
                      </a:r>
                      <a:b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b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∠JMK + ∠KMN = 90°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397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397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∠JMN = 90°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26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AutoNum type="arabicPeriod"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Given</a:t>
                      </a:r>
                      <a:b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endParaRPr sz="140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826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AutoNum type="arabicPeriod"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Given</a:t>
                      </a:r>
                      <a:b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AutoNum type="arabicPeriod"/>
                      </a:pPr>
                      <a:b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AutoNum type="arabicPeriod"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Definition of complementary angles</a:t>
                      </a:r>
                      <a:b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AutoNum type="arabicPeriod"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5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Completing the Proof</a:t>
            </a:r>
            <a:endParaRPr/>
          </a:p>
        </p:txBody>
      </p:sp>
      <p:sp>
        <p:nvSpPr>
          <p:cNvPr id="446" name="Google Shape;446;p58"/>
          <p:cNvSpPr txBox="1"/>
          <p:nvPr/>
        </p:nvSpPr>
        <p:spPr>
          <a:xfrm>
            <a:off x="594732" y="1323278"/>
            <a:ext cx="239379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Given: ∠KMN = 28°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Prove: ∠JMN = 90°</a:t>
            </a:r>
            <a:endParaRPr sz="1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47" name="Google Shape;447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8351" y="1023574"/>
            <a:ext cx="2901074" cy="290107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48" name="Google Shape;448;p58"/>
          <p:cNvGraphicFramePr/>
          <p:nvPr>
            <p:extLst>
              <p:ext uri="{D42A27DB-BD31-4B8C-83A1-F6EECF244321}">
                <p14:modId xmlns:p14="http://schemas.microsoft.com/office/powerpoint/2010/main" val="1286446900"/>
              </p:ext>
            </p:extLst>
          </p:nvPr>
        </p:nvGraphicFramePr>
        <p:xfrm>
          <a:off x="628650" y="2024474"/>
          <a:ext cx="5508450" cy="27279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754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2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Statement</a:t>
                      </a:r>
                      <a:endParaRPr sz="1400" b="1" u="none" strike="noStrike" cap="none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Reason</a:t>
                      </a:r>
                      <a:endParaRPr sz="1400" b="1" u="none" strike="noStrike" cap="none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5150">
                <a:tc>
                  <a:txBody>
                    <a:bodyPr/>
                    <a:lstStyle/>
                    <a:p>
                      <a:pPr marL="1397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∠KMN = 28°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397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b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∠JMK and ∠KMN are complementary angles</a:t>
                      </a:r>
                      <a:b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b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∠JMK + ∠KMN = ∠JMN</a:t>
                      </a:r>
                      <a:b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b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∠JMK + ∠KMN = 90°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397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397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∠JMN = 90°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26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AutoNum type="arabicPeriod"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Given</a:t>
                      </a:r>
                      <a:b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endParaRPr sz="140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826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AutoNum type="arabicPeriod"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Given</a:t>
                      </a:r>
                      <a:b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AutoNum type="arabicPeriod"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Angle Addition Postulate</a:t>
                      </a:r>
                      <a:b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AutoNum type="arabicPeriod"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Definition of complementary angles</a:t>
                      </a:r>
                      <a:b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AutoNum type="arabicPeriod"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C5D74-041C-902C-8528-4D357AF2F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29DDA6-6215-1483-15E2-027636996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A76A1A-82BE-7C98-A1CE-F4F8EDA76B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  <a:buSzPts val="2811"/>
              <a:buChar char="•"/>
            </a:pPr>
            <a:r>
              <a:rPr lang="en-US" dirty="0"/>
              <a:t>Construct and complete two-column and paragraph proofs.</a:t>
            </a:r>
          </a:p>
          <a:p>
            <a:pPr lvl="0">
              <a:spcBef>
                <a:spcPts val="0"/>
              </a:spcBef>
              <a:buSzPts val="2811"/>
              <a:buChar char="•"/>
            </a:pPr>
            <a:r>
              <a:rPr lang="en-US" dirty="0"/>
              <a:t>Use mathematical definitions, postulates, theorems, and properties as reasons to solve problems.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0208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Completing the Proof</a:t>
            </a:r>
            <a:endParaRPr/>
          </a:p>
        </p:txBody>
      </p:sp>
      <p:sp>
        <p:nvSpPr>
          <p:cNvPr id="454" name="Google Shape;454;p59"/>
          <p:cNvSpPr txBox="1"/>
          <p:nvPr/>
        </p:nvSpPr>
        <p:spPr>
          <a:xfrm>
            <a:off x="594732" y="1323278"/>
            <a:ext cx="239379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Given: ∠KMN = 28°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Prove: ∠JMN = 90°</a:t>
            </a:r>
            <a:endParaRPr sz="1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55" name="Google Shape;455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8351" y="1023574"/>
            <a:ext cx="2901074" cy="290107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56" name="Google Shape;456;p59"/>
          <p:cNvGraphicFramePr/>
          <p:nvPr>
            <p:extLst>
              <p:ext uri="{D42A27DB-BD31-4B8C-83A1-F6EECF244321}">
                <p14:modId xmlns:p14="http://schemas.microsoft.com/office/powerpoint/2010/main" val="3883571638"/>
              </p:ext>
            </p:extLst>
          </p:nvPr>
        </p:nvGraphicFramePr>
        <p:xfrm>
          <a:off x="628650" y="2024474"/>
          <a:ext cx="5508450" cy="27279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754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2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Statement</a:t>
                      </a:r>
                      <a:endParaRPr sz="1400" b="1" u="none" strike="noStrike" cap="none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Reason</a:t>
                      </a:r>
                      <a:endParaRPr sz="1400" b="1" u="none" strike="noStrike" cap="none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5150">
                <a:tc>
                  <a:txBody>
                    <a:bodyPr/>
                    <a:lstStyle/>
                    <a:p>
                      <a:pPr marL="1397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∠KMN = 28°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397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b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∠JMK and ∠KMN are complementary angles</a:t>
                      </a:r>
                      <a:b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b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∠JMK + ∠KMN = ∠JMN</a:t>
                      </a:r>
                      <a:b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b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∠JMK + ∠KMN = 90°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397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397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∠JMN = 90°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26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AutoNum type="arabicPeriod"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Given</a:t>
                      </a:r>
                      <a:b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endParaRPr sz="140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826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AutoNum type="arabicPeriod"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Given</a:t>
                      </a:r>
                      <a:b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AutoNum type="arabicPeriod"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Angle Addition Postulate</a:t>
                      </a:r>
                      <a:b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AutoNum type="arabicPeriod"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Definition of complementary angles</a:t>
                      </a:r>
                      <a:b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AutoNum type="arabicPeriod"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Transitive Property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FA537-0DE3-39E4-EA24-1D1305FAB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Cross-Examination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5C52A-8D2C-15B1-3306-B16CA5C91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In groups, complete the given proofs using the provided statement and reason cards.</a:t>
            </a:r>
          </a:p>
          <a:p>
            <a:pPr lvl="0"/>
            <a:r>
              <a:rPr lang="en-US" dirty="0"/>
              <a:t>There is one card for each missing statement and missing reason.</a:t>
            </a:r>
          </a:p>
          <a:p>
            <a:pPr lvl="0"/>
            <a:r>
              <a:rPr lang="en-US" dirty="0"/>
              <a:t>Each card can only be used once.</a:t>
            </a:r>
          </a:p>
          <a:p>
            <a:pPr lvl="0"/>
            <a:r>
              <a:rPr lang="en-US" dirty="0"/>
              <a:t>When you are finished, raise your hand and your work will be checked. </a:t>
            </a:r>
          </a:p>
          <a:p>
            <a:pPr lvl="0"/>
            <a:endParaRPr lang="en-US" dirty="0"/>
          </a:p>
        </p:txBody>
      </p:sp>
      <p:pic>
        <p:nvPicPr>
          <p:cNvPr id="4" name="Google Shape;463;p60">
            <a:extLst>
              <a:ext uri="{FF2B5EF4-FFF2-40B4-BE49-F238E27FC236}">
                <a16:creationId xmlns:a16="http://schemas.microsoft.com/office/drawing/2014/main" id="{C9C0B433-8536-480C-A028-DF87424D989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21145488">
            <a:off x="6826092" y="142095"/>
            <a:ext cx="2239151" cy="12595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25178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5EFE781-5FFB-487E-21A4-694BC8235131}"/>
              </a:ext>
            </a:extLst>
          </p:cNvPr>
          <p:cNvSpPr txBox="1">
            <a:spLocks/>
          </p:cNvSpPr>
          <p:nvPr/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 kern="12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sz="3600" dirty="0">
                <a:solidFill>
                  <a:schemeClr val="accent3"/>
                </a:solidFill>
              </a:rPr>
              <a:t>Interview with an Attorney</a:t>
            </a:r>
          </a:p>
        </p:txBody>
      </p:sp>
      <p:pic>
        <p:nvPicPr>
          <p:cNvPr id="4" name="Online Media 3" descr="K20 ICAP - Defense Attorney (Math) - Prove Me Wrong">
            <a:hlinkClick r:id="" action="ppaction://media"/>
            <a:extLst>
              <a:ext uri="{FF2B5EF4-FFF2-40B4-BE49-F238E27FC236}">
                <a16:creationId xmlns:a16="http://schemas.microsoft.com/office/drawing/2014/main" id="{850D687E-E133-1972-F0EF-BE658401DC3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85762" y="1151455"/>
            <a:ext cx="6372476" cy="360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97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7961B-64B3-7BE8-E5C1-F164A8A0B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Arguments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2F1BB-9809-365F-AE16-AFACE8F68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Individually, write either a two-column or paragraph proof on your task card.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2506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F5F5CB-381A-8765-997A-F8483EECE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D41C5-C262-7855-3856-B7853F23E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Verdict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10C06-BB7B-E70D-71D7-2EFD589068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your name on the back of your task card.</a:t>
            </a:r>
          </a:p>
          <a:p>
            <a:r>
              <a:rPr lang="en-US" dirty="0"/>
              <a:t>Under the proof you created, write </a:t>
            </a:r>
            <a:br>
              <a:rPr lang="en-US" dirty="0"/>
            </a:br>
            <a:r>
              <a:rPr lang="en-US" dirty="0"/>
              <a:t>the letter that best represents </a:t>
            </a:r>
            <a:br>
              <a:rPr lang="en-US" dirty="0"/>
            </a:br>
            <a:r>
              <a:rPr lang="en-US" dirty="0"/>
              <a:t>your feelings toward your answer.</a:t>
            </a:r>
          </a:p>
          <a:p>
            <a:pPr lvl="1"/>
            <a:r>
              <a:rPr lang="en-US" dirty="0"/>
              <a:t>G – Guessed</a:t>
            </a:r>
          </a:p>
          <a:p>
            <a:pPr lvl="1"/>
            <a:r>
              <a:rPr lang="en-US" dirty="0"/>
              <a:t>U – Unsure</a:t>
            </a:r>
          </a:p>
          <a:p>
            <a:pPr lvl="1"/>
            <a:r>
              <a:rPr lang="en-US" dirty="0"/>
              <a:t>S – Sure</a:t>
            </a:r>
          </a:p>
          <a:p>
            <a:endParaRPr lang="en-US" dirty="0"/>
          </a:p>
        </p:txBody>
      </p:sp>
      <p:pic>
        <p:nvPicPr>
          <p:cNvPr id="4" name="Google Shape;482;p63">
            <a:extLst>
              <a:ext uri="{FF2B5EF4-FFF2-40B4-BE49-F238E27FC236}">
                <a16:creationId xmlns:a16="http://schemas.microsoft.com/office/drawing/2014/main" id="{9692FCC1-11D2-7542-0A5C-0499FDEEFDE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2749" b="34351"/>
          <a:stretch/>
        </p:blipFill>
        <p:spPr>
          <a:xfrm>
            <a:off x="6951642" y="162392"/>
            <a:ext cx="2062665" cy="6786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2631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64F8F-2500-C5F9-381C-FB1F6B439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 Statements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7A5DA4-D648-79DC-5A22-B1DA44F54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your group, visit each station and read and discuss each question.</a:t>
            </a:r>
          </a:p>
          <a:p>
            <a:r>
              <a:rPr lang="en-US" dirty="0"/>
              <a:t>Individually answer the question on a sticky note and place it on the wall next to the poster.</a:t>
            </a:r>
          </a:p>
          <a:p>
            <a:r>
              <a:rPr lang="en-US" dirty="0"/>
              <a:t>Repeat steps one and two at each station.</a:t>
            </a:r>
          </a:p>
        </p:txBody>
      </p:sp>
    </p:spTree>
    <p:extLst>
      <p:ext uri="{BB962C8B-B14F-4D97-AF65-F5344CB8AC3E}">
        <p14:creationId xmlns:p14="http://schemas.microsoft.com/office/powerpoint/2010/main" val="348598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6EEDCC-683D-B45D-ACAD-1E86CA433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C76C2-6A8D-15B0-F5E6-780E0164E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 Statements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DB8AD6B-D53C-814B-861D-068BFF602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Return to the poster you started at.</a:t>
            </a:r>
          </a:p>
          <a:p>
            <a:r>
              <a:rPr lang="en-US" dirty="0"/>
              <a:t>Read the sticky notes on your poster and organize the notes into common themes and ideas.</a:t>
            </a:r>
          </a:p>
          <a:p>
            <a:r>
              <a:rPr lang="en-US" dirty="0"/>
              <a:t>Prepare to share common themes your group identified.</a:t>
            </a:r>
          </a:p>
        </p:txBody>
      </p:sp>
    </p:spTree>
    <p:extLst>
      <p:ext uri="{BB962C8B-B14F-4D97-AF65-F5344CB8AC3E}">
        <p14:creationId xmlns:p14="http://schemas.microsoft.com/office/powerpoint/2010/main" val="1828828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2AD10-DEE9-A712-076D-F141D675B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4"/>
              </a:rPr>
              <a:t>Legally Blonde</a:t>
            </a:r>
            <a:endParaRPr lang="en-US" dirty="0"/>
          </a:p>
        </p:txBody>
      </p:sp>
      <p:pic>
        <p:nvPicPr>
          <p:cNvPr id="3" name="Online Media 2" descr="Legally Blonde (2001) - Elle Wins! Scene  (11/11) | Movieclips">
            <a:hlinkClick r:id="" action="ppaction://media"/>
            <a:extLst>
              <a:ext uri="{FF2B5EF4-FFF2-40B4-BE49-F238E27FC236}">
                <a16:creationId xmlns:a16="http://schemas.microsoft.com/office/drawing/2014/main" id="{4AAA4812-BB77-E567-D583-A2920E1B616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087394" y="391971"/>
            <a:ext cx="6969211" cy="393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62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42C943-7D9D-C480-14B1-A1C63FE61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Witness Testimony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96598AE-D19F-AAC0-671F-446278AA1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 Elle’s line of questioning from the video.</a:t>
            </a:r>
          </a:p>
          <a:p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your partner, recreate Elle’s line of questioning by writing as much as you can remember on the Witness Testimony handout. </a:t>
            </a:r>
          </a:p>
          <a:p>
            <a:r>
              <a:rPr lang="en-US" dirty="0"/>
              <a:t>Work together to determine the reasoning behind each of Elle’s questions.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77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92A62-D369-AF11-8E3F-ADEF67945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5852BE-C784-A91F-E41C-FA5ED46FA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Witness Testimony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0287FC8-ADE5-6988-0B6E-20CD87081C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7787357"/>
              </p:ext>
            </p:extLst>
          </p:nvPr>
        </p:nvGraphicFramePr>
        <p:xfrm>
          <a:off x="628650" y="1370013"/>
          <a:ext cx="7886700" cy="3031865"/>
        </p:xfrm>
        <a:graphic>
          <a:graphicData uri="http://schemas.openxmlformats.org/drawingml/2006/table">
            <a:tbl>
              <a:tblPr firstRow="1" bandRow="1">
                <a:tableStyleId>{BEDF182F-1DE7-4F13-8AA3-002D9E3B458A}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21502655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83486949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978850741"/>
                    </a:ext>
                  </a:extLst>
                </a:gridCol>
              </a:tblGrid>
              <a:tr h="606373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Argument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 of Questioning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Reason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293078"/>
                  </a:ext>
                </a:extLst>
              </a:tr>
              <a:tr h="606373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Building the argument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4818854"/>
                  </a:ext>
                </a:extLst>
              </a:tr>
              <a:tr h="606373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Tracy and the perm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06638"/>
                  </a:ext>
                </a:extLst>
              </a:tr>
              <a:tr h="606373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Objection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3264828"/>
                  </a:ext>
                </a:extLst>
              </a:tr>
              <a:tr h="606373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Conclusion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7339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779629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3096</TotalTime>
  <Words>2283</Words>
  <Application>Microsoft Macintosh PowerPoint</Application>
  <PresentationFormat>On-screen Show (16:9)</PresentationFormat>
  <Paragraphs>419</Paragraphs>
  <Slides>44</Slides>
  <Notes>25</Notes>
  <HiddenSlides>6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Arial</vt:lpstr>
      <vt:lpstr>Calibri</vt:lpstr>
      <vt:lpstr>Courier New</vt:lpstr>
      <vt:lpstr>Open Sans</vt:lpstr>
      <vt:lpstr>System Font Regular</vt:lpstr>
      <vt:lpstr>Times New Roman</vt:lpstr>
      <vt:lpstr>Wingdings</vt:lpstr>
      <vt:lpstr>Custom Design</vt:lpstr>
      <vt:lpstr>1_Custom Design</vt:lpstr>
      <vt:lpstr>PowerPoint Presentation</vt:lpstr>
      <vt:lpstr>Prove Me Wrong</vt:lpstr>
      <vt:lpstr>Essential Question </vt:lpstr>
      <vt:lpstr>Learning Objectives</vt:lpstr>
      <vt:lpstr>Opening Statements</vt:lpstr>
      <vt:lpstr>Opening Statements</vt:lpstr>
      <vt:lpstr>Legally Blonde</vt:lpstr>
      <vt:lpstr>Witness Testimony</vt:lpstr>
      <vt:lpstr>Witness Testimony</vt:lpstr>
      <vt:lpstr>Witness Testimony—Whole Class</vt:lpstr>
      <vt:lpstr>Witness Testimony—Whole Class</vt:lpstr>
      <vt:lpstr>Witness Testimony—Whole Class</vt:lpstr>
      <vt:lpstr>Witness Testimony—Whole Class</vt:lpstr>
      <vt:lpstr>Uno Proofs</vt:lpstr>
      <vt:lpstr>Uno Proofs (Sample Response)</vt:lpstr>
      <vt:lpstr>PowerPoint Presentation</vt:lpstr>
      <vt:lpstr>PowerPoint Presentation</vt:lpstr>
      <vt:lpstr>Uno Proofs</vt:lpstr>
      <vt:lpstr>PowerPoint Presentation</vt:lpstr>
      <vt:lpstr>Evidence—Vocabulary</vt:lpstr>
      <vt:lpstr>Algebraic Proof</vt:lpstr>
      <vt:lpstr>Evidence—Vocabulary</vt:lpstr>
      <vt:lpstr>Comparing Types of Proofs</vt:lpstr>
      <vt:lpstr>Reasons—Check Your Knowledge</vt:lpstr>
      <vt:lpstr>Reasons—Check Your Knowledge</vt:lpstr>
      <vt:lpstr>Evidence—Information</vt:lpstr>
      <vt:lpstr>Evidence—Information</vt:lpstr>
      <vt:lpstr>Creating the Proof</vt:lpstr>
      <vt:lpstr>Creating the Proof</vt:lpstr>
      <vt:lpstr>Creating the Proof</vt:lpstr>
      <vt:lpstr>Creating the Proof</vt:lpstr>
      <vt:lpstr>Creating the Proof</vt:lpstr>
      <vt:lpstr>Creating the Proof</vt:lpstr>
      <vt:lpstr>Creating the Proof</vt:lpstr>
      <vt:lpstr>Completing the Proof</vt:lpstr>
      <vt:lpstr>Completing the Proof</vt:lpstr>
      <vt:lpstr>Completing the Proof</vt:lpstr>
      <vt:lpstr>Completing the Proof</vt:lpstr>
      <vt:lpstr>Completing the Proof</vt:lpstr>
      <vt:lpstr>Completing the Proof</vt:lpstr>
      <vt:lpstr>Cross-Examination</vt:lpstr>
      <vt:lpstr>PowerPoint Presentation</vt:lpstr>
      <vt:lpstr>Closing Arguments</vt:lpstr>
      <vt:lpstr>Verdict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Prove Me Wrong</dc:title>
  <dc:subject/>
  <dc:creator>K20 Center</dc:creator>
  <cp:keywords/>
  <dc:description/>
  <cp:lastModifiedBy>Gracia, Ann M.</cp:lastModifiedBy>
  <cp:revision>50</cp:revision>
  <dcterms:modified xsi:type="dcterms:W3CDTF">2025-07-17T17:09:10Z</dcterms:modified>
  <cp:category/>
</cp:coreProperties>
</file>