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66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9" r:id="rId12"/>
    <p:sldId id="265" r:id="rId13"/>
    <p:sldId id="266" r:id="rId14"/>
    <p:sldId id="267" r:id="rId15"/>
    <p:sldId id="268" r:id="rId16"/>
    <p:sldId id="269" r:id="rId17"/>
    <p:sldId id="320" r:id="rId18"/>
    <p:sldId id="270" r:id="rId19"/>
    <p:sldId id="318" r:id="rId20"/>
    <p:sldId id="271" r:id="rId21"/>
    <p:sldId id="319" r:id="rId22"/>
    <p:sldId id="300" r:id="rId23"/>
    <p:sldId id="274" r:id="rId24"/>
    <p:sldId id="275" r:id="rId25"/>
    <p:sldId id="304" r:id="rId26"/>
    <p:sldId id="331" r:id="rId27"/>
    <p:sldId id="273" r:id="rId28"/>
    <p:sldId id="306" r:id="rId29"/>
    <p:sldId id="272" r:id="rId30"/>
    <p:sldId id="326" r:id="rId31"/>
    <p:sldId id="327" r:id="rId32"/>
    <p:sldId id="328" r:id="rId33"/>
    <p:sldId id="329" r:id="rId34"/>
    <p:sldId id="281" r:id="rId35"/>
    <p:sldId id="332" r:id="rId36"/>
    <p:sldId id="333" r:id="rId37"/>
    <p:sldId id="334" r:id="rId38"/>
    <p:sldId id="335" r:id="rId39"/>
    <p:sldId id="336" r:id="rId40"/>
    <p:sldId id="337" r:id="rId41"/>
    <p:sldId id="330" r:id="rId42"/>
    <p:sldId id="288" r:id="rId43"/>
    <p:sldId id="321" r:id="rId44"/>
    <p:sldId id="322" r:id="rId45"/>
    <p:sldId id="323" r:id="rId46"/>
    <p:sldId id="324" r:id="rId47"/>
    <p:sldId id="325" r:id="rId48"/>
    <p:sldId id="311" r:id="rId49"/>
    <p:sldId id="312" r:id="rId50"/>
    <p:sldId id="313" r:id="rId51"/>
    <p:sldId id="314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4" roundtripDataSignature="AMtx7mhZtfdPl9mGCkdSkN93qm1Eg9Ot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BF1F1-521D-424E-B458-45D645155FA7}">
  <a:tblStyle styleId="{D52BF1F1-521D-424E-B458-45D645155F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402EEF-A3DA-47CA-8DC5-ED142081E3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FCC99A-D4CD-462F-AFED-83BF56D8C15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39" d="100"/>
          <a:sy n="139" d="100"/>
        </p:scale>
        <p:origin x="176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Su7BGbyJq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ecff6c07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fecff6c07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ecff6c07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fecff6c07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ecff6c07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fecff6c07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Uno®</a:t>
            </a:r>
            <a:r>
              <a:rPr lang="en-US" dirty="0"/>
              <a:t>. Mattel Shop. (n.d.). Retrieved August 25, 2022, from https://</a:t>
            </a:r>
            <a:r>
              <a:rPr lang="en-US" dirty="0" err="1"/>
              <a:t>shop.mattel.com</a:t>
            </a:r>
            <a:r>
              <a:rPr lang="en-US" dirty="0"/>
              <a:t>/products/uno-gdj85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Uno®</a:t>
            </a:r>
            <a:r>
              <a:rPr lang="en-US"/>
              <a:t>. Mattel Shop. (n.d.). Retrieved August 25, 2022, from https://shop.mattel.com/products/uno-gdj85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258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Uno®</a:t>
            </a:r>
            <a:r>
              <a:rPr lang="en-US"/>
              <a:t>. Mattel Shop. (n.d.). Retrieved August 25, 2022, from https://shop.mattel.com/products/uno-gdj85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Uno®</a:t>
            </a:r>
            <a:r>
              <a:rPr lang="en-US"/>
              <a:t>. Mattel Shop. (n.d.). Retrieved August 25, 2022, from https://shop.mattel.com/products/uno-gdj85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069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Uno®</a:t>
            </a:r>
            <a:r>
              <a:rPr lang="en-US"/>
              <a:t>. Mattel Shop. (n.d.). Retrieved August 25, 2022, from https://shop.mattel.com/products/uno-gdj85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Uno®</a:t>
            </a:r>
            <a:r>
              <a:rPr lang="en-US"/>
              <a:t>. Mattel Shop. (n.d.). Retrieved August 25, 2022, from https://shop.mattel.com/products/uno-gdj85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7394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1" dirty="0"/>
              <a:t>Two column proof</a:t>
            </a:r>
            <a:r>
              <a:rPr lang="en-US" dirty="0"/>
              <a:t>. </a:t>
            </a:r>
            <a:r>
              <a:rPr lang="en-US" dirty="0" err="1"/>
              <a:t>Calcworkshop</a:t>
            </a:r>
            <a:r>
              <a:rPr lang="en-US" dirty="0"/>
              <a:t>. (2020, January 21). https://</a:t>
            </a:r>
            <a:r>
              <a:rPr lang="en-US" dirty="0" err="1"/>
              <a:t>calcworkshop.com</a:t>
            </a:r>
            <a:r>
              <a:rPr lang="en-US" dirty="0"/>
              <a:t>/reasoning-proof/two-column-proof/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7" name="Google Shape;1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138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1143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451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331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0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830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73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675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241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131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117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808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294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499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769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(2022, September 22). </a:t>
            </a:r>
            <a:r>
              <a:rPr lang="en-US" i="1" dirty="0"/>
              <a:t>K20 ICAP - Prove Me wrong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https://www.youtube.com/watch?v=RW4SVMW5pgg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ecff6c0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fecff6c0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/>
              <a:t>Movieclips</a:t>
            </a:r>
            <a:r>
              <a:rPr lang="en-US" dirty="0"/>
              <a:t>. (2015, November 30). </a:t>
            </a:r>
            <a:r>
              <a:rPr lang="en-US" i="1" dirty="0"/>
              <a:t>Legally blonde (2001) - Elle wins! Scene (11/11) | </a:t>
            </a:r>
            <a:r>
              <a:rPr lang="en-US" i="1" dirty="0" err="1"/>
              <a:t>Movieclips</a:t>
            </a:r>
            <a:r>
              <a:rPr lang="en-US" dirty="0"/>
              <a:t>. YouTube. 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https://youtu.be/GSu7BGbyJqc</a:t>
            </a:r>
            <a:endParaRPr dirty="0"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ecff6c07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fecff6c07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92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/>
              <a:t>Step</a:t>
            </a:r>
          </a:p>
          <a:p>
            <a:pPr lvl="1" eaLnBrk="1" latinLnBrk="0" hangingPunct="1"/>
            <a:r>
              <a:rPr lang="en-US" err="1"/>
              <a:t>Substep</a:t>
            </a:r>
            <a:endParaRPr lang="en-US"/>
          </a:p>
          <a:p>
            <a:pPr lvl="2" eaLnBrk="1" latinLnBrk="0" hangingPunct="1"/>
            <a:r>
              <a:rPr lang="en-US"/>
              <a:t>Sub-</a:t>
            </a:r>
            <a:r>
              <a:rPr lang="en-US" err="1"/>
              <a:t>substep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715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Item A</a:t>
            </a:r>
          </a:p>
          <a:p>
            <a:pPr lvl="0" eaLnBrk="1" latinLnBrk="0" hangingPunct="1"/>
            <a:r>
              <a:rPr kumimoji="0" lang="en-US"/>
              <a:t>Item B</a:t>
            </a:r>
          </a:p>
          <a:p>
            <a:pPr lvl="0" eaLnBrk="1" latinLnBrk="0" hangingPunct="1"/>
            <a:r>
              <a:rPr kumimoji="0" lang="en-US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/>
              <a:t>First level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/>
              <a:t>First level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4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/>
              <a:t>First level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/>
              <a:t>First level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37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/>
              <a:t>First level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959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92385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745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33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5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48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80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0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RW4SVMW5pgg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RW4SVMW5pg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Su7BGbyJqc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outu.be/GSu7BGbyJq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Witness Testimony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ecff6c07f_1_4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560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fecff6c07f_1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3"/>
                  </a:ext>
                </a:extLst>
              </a:rPr>
              <a:t>Witness Testimony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ecff6c07f_1_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560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Should a statement be included in an argument if there is not a reason? Why or why not?</a:t>
            </a:r>
            <a:endParaRPr dirty="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fecff6c07f_1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4"/>
                  </a:ext>
                </a:extLst>
              </a:rPr>
              <a:t>Witness Testimony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ecff6c07f_1_30"/>
          <p:cNvSpPr txBox="1">
            <a:spLocks noGrp="1"/>
          </p:cNvSpPr>
          <p:nvPr>
            <p:ph type="body" idx="1"/>
          </p:nvPr>
        </p:nvSpPr>
        <p:spPr>
          <a:xfrm>
            <a:off x="457200" y="1309349"/>
            <a:ext cx="7560300" cy="352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 for Elle’s questions?</a:t>
            </a:r>
            <a:endParaRPr dirty="0"/>
          </a:p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Should a statement be included in an argument if there is not a reason? Why or why not?</a:t>
            </a:r>
            <a:endParaRPr dirty="0"/>
          </a:p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must be present for an argument to be effective?</a:t>
            </a:r>
            <a:endParaRPr dirty="0"/>
          </a:p>
        </p:txBody>
      </p:sp>
      <p:sp>
        <p:nvSpPr>
          <p:cNvPr id="143" name="Google Shape;143;gfecff6c07f_1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Witness Testimony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600" dirty="0"/>
              <a:t>Play a card if it has…</a:t>
            </a:r>
            <a:endParaRPr sz="2600" dirty="0"/>
          </a:p>
          <a:p>
            <a:pPr marL="22835" indent="-185156">
              <a:spcBef>
                <a:spcPts val="400"/>
              </a:spcBef>
              <a:buSzPts val="2000"/>
            </a:pPr>
            <a:r>
              <a:rPr lang="en-US" sz="2600" dirty="0"/>
              <a:t>The same color</a:t>
            </a:r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en-US" sz="2600" dirty="0"/>
              <a:t>	</a:t>
            </a:r>
            <a:r>
              <a:rPr lang="en-US" sz="2600" b="1" dirty="0"/>
              <a:t>OR</a:t>
            </a:r>
            <a:r>
              <a:rPr lang="en-US" sz="2600" dirty="0"/>
              <a:t> </a:t>
            </a:r>
            <a:endParaRPr sz="2600" dirty="0"/>
          </a:p>
          <a:p>
            <a:pPr marL="22835" indent="-185156">
              <a:spcBef>
                <a:spcPts val="400"/>
              </a:spcBef>
              <a:buSzPts val="2000"/>
            </a:pPr>
            <a:r>
              <a:rPr lang="en-US" sz="2600" dirty="0"/>
              <a:t>The same number</a:t>
            </a:r>
            <a:endParaRPr sz="2600" dirty="0"/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en-US" sz="2600" dirty="0"/>
              <a:t>	</a:t>
            </a:r>
            <a:r>
              <a:rPr lang="en-US" sz="2600" b="1" dirty="0"/>
              <a:t>OR</a:t>
            </a:r>
            <a:r>
              <a:rPr lang="en-US" sz="2600" dirty="0"/>
              <a:t> </a:t>
            </a:r>
          </a:p>
          <a:p>
            <a:pPr marL="22835" indent="-185156">
              <a:spcBef>
                <a:spcPts val="400"/>
              </a:spcBef>
              <a:buSzPts val="2000"/>
            </a:pPr>
            <a:r>
              <a:rPr lang="en-US" sz="2600" dirty="0"/>
              <a:t>Is a Wild card</a:t>
            </a:r>
            <a:endParaRPr sz="2600"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C1450-60AE-8A44-2DA4-A8177EC4A17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064845"/>
            <a:ext cx="4038600" cy="3448256"/>
          </a:xfrm>
        </p:spPr>
        <p:txBody>
          <a:bodyPr/>
          <a:lstStyle/>
          <a:p>
            <a:r>
              <a:rPr lang="en-US" dirty="0"/>
              <a:t>Begin with </a:t>
            </a:r>
          </a:p>
          <a:p>
            <a:endParaRPr lang="en-US" dirty="0"/>
          </a:p>
          <a:p>
            <a:r>
              <a:rPr lang="en-US" dirty="0"/>
              <a:t>Use these cards to…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 this end result</a:t>
            </a:r>
          </a:p>
        </p:txBody>
      </p:sp>
      <p:pic>
        <p:nvPicPr>
          <p:cNvPr id="3" name="Google Shape;150;p9">
            <a:extLst>
              <a:ext uri="{FF2B5EF4-FFF2-40B4-BE49-F238E27FC236}">
                <a16:creationId xmlns:a16="http://schemas.microsoft.com/office/drawing/2014/main" id="{421B7E33-0A22-67D6-D8ED-F5141419808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5916" t="4500" r="50646" b="68833"/>
          <a:stretch/>
        </p:blipFill>
        <p:spPr>
          <a:xfrm>
            <a:off x="6738804" y="927063"/>
            <a:ext cx="61707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0;p9">
            <a:extLst>
              <a:ext uri="{FF2B5EF4-FFF2-40B4-BE49-F238E27FC236}">
                <a16:creationId xmlns:a16="http://schemas.microsoft.com/office/drawing/2014/main" id="{38B17A30-711E-7688-E9BE-F241AD99EE1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19057" t="42783" r="68116" b="33168"/>
          <a:stretch/>
        </p:blipFill>
        <p:spPr>
          <a:xfrm>
            <a:off x="5035967" y="2458825"/>
            <a:ext cx="6531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0;p9">
            <a:extLst>
              <a:ext uri="{FF2B5EF4-FFF2-40B4-BE49-F238E27FC236}">
                <a16:creationId xmlns:a16="http://schemas.microsoft.com/office/drawing/2014/main" id="{61343062-71A9-0896-353B-8ED685C0BC6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7504" t="42946" r="49293" b="32514"/>
          <a:stretch/>
        </p:blipFill>
        <p:spPr>
          <a:xfrm>
            <a:off x="5982964" y="2458825"/>
            <a:ext cx="6588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0;p9">
            <a:extLst>
              <a:ext uri="{FF2B5EF4-FFF2-40B4-BE49-F238E27FC236}">
                <a16:creationId xmlns:a16="http://schemas.microsoft.com/office/drawing/2014/main" id="{63279E8A-18AB-E282-4439-847CAFA0E65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57539" t="42619" r="29390" b="31411"/>
          <a:stretch/>
        </p:blipFill>
        <p:spPr>
          <a:xfrm>
            <a:off x="6862279" y="2458825"/>
            <a:ext cx="6163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0;p9">
            <a:extLst>
              <a:ext uri="{FF2B5EF4-FFF2-40B4-BE49-F238E27FC236}">
                <a16:creationId xmlns:a16="http://schemas.microsoft.com/office/drawing/2014/main" id="{A5C3907C-BA68-396C-C5FE-99BCB0C30C3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76998" t="42888" r="10297" b="31141"/>
          <a:stretch/>
        </p:blipFill>
        <p:spPr>
          <a:xfrm>
            <a:off x="7783179" y="2468364"/>
            <a:ext cx="5990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0;p9">
            <a:extLst>
              <a:ext uri="{FF2B5EF4-FFF2-40B4-BE49-F238E27FC236}">
                <a16:creationId xmlns:a16="http://schemas.microsoft.com/office/drawing/2014/main" id="{D4DDD3D3-4969-8867-F057-5D2C9D0FBC1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0734" t="73375" r="55777"/>
          <a:stretch/>
        </p:blipFill>
        <p:spPr>
          <a:xfrm>
            <a:off x="5068684" y="3701066"/>
            <a:ext cx="6204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57;p38">
            <a:extLst>
              <a:ext uri="{FF2B5EF4-FFF2-40B4-BE49-F238E27FC236}">
                <a16:creationId xmlns:a16="http://schemas.microsoft.com/office/drawing/2014/main" id="{6CE7213D-C614-F328-AF2F-C85686386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636087"/>
              </p:ext>
            </p:extLst>
          </p:nvPr>
        </p:nvGraphicFramePr>
        <p:xfrm>
          <a:off x="4425950" y="1164496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4.     Same color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5.     Same color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6.     Same number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1126508617"/>
              </p:ext>
            </p:extLst>
          </p:nvPr>
        </p:nvGraphicFramePr>
        <p:xfrm>
          <a:off x="457200" y="1164497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/>
                        <a:t>Given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2.     Same number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3.     Wild: Red</a:t>
                      </a: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pic>
        <p:nvPicPr>
          <p:cNvPr id="3" name="Google Shape;150;p9">
            <a:extLst>
              <a:ext uri="{FF2B5EF4-FFF2-40B4-BE49-F238E27FC236}">
                <a16:creationId xmlns:a16="http://schemas.microsoft.com/office/drawing/2014/main" id="{C9790395-46DF-8628-AFFB-B988A83E75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5916" t="4500" r="50646" b="68833"/>
          <a:stretch/>
        </p:blipFill>
        <p:spPr>
          <a:xfrm>
            <a:off x="1048297" y="1657350"/>
            <a:ext cx="61707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0;p9">
            <a:extLst>
              <a:ext uri="{FF2B5EF4-FFF2-40B4-BE49-F238E27FC236}">
                <a16:creationId xmlns:a16="http://schemas.microsoft.com/office/drawing/2014/main" id="{1816DBCF-7CFA-5F0B-B0C7-5651C098A9B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19057" t="42783" r="68116" b="33168"/>
          <a:stretch/>
        </p:blipFill>
        <p:spPr>
          <a:xfrm>
            <a:off x="5011474" y="1675053"/>
            <a:ext cx="6531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0;p9">
            <a:extLst>
              <a:ext uri="{FF2B5EF4-FFF2-40B4-BE49-F238E27FC236}">
                <a16:creationId xmlns:a16="http://schemas.microsoft.com/office/drawing/2014/main" id="{E7F26AD8-FB58-D3F0-AD95-8E4972B8B8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7504" t="42946" r="49293" b="32514"/>
          <a:stretch/>
        </p:blipFill>
        <p:spPr>
          <a:xfrm>
            <a:off x="1048297" y="3921853"/>
            <a:ext cx="6588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0;p9">
            <a:extLst>
              <a:ext uri="{FF2B5EF4-FFF2-40B4-BE49-F238E27FC236}">
                <a16:creationId xmlns:a16="http://schemas.microsoft.com/office/drawing/2014/main" id="{E9F82253-24B4-F101-8902-A1BACF90BC9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57539" t="42619" r="29390" b="31411"/>
          <a:stretch/>
        </p:blipFill>
        <p:spPr>
          <a:xfrm>
            <a:off x="1049036" y="2742538"/>
            <a:ext cx="6163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0;p9">
            <a:extLst>
              <a:ext uri="{FF2B5EF4-FFF2-40B4-BE49-F238E27FC236}">
                <a16:creationId xmlns:a16="http://schemas.microsoft.com/office/drawing/2014/main" id="{E0CF0637-81D8-DF96-E573-51C7F96354E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76998" t="42888" r="10297" b="31141"/>
          <a:stretch/>
        </p:blipFill>
        <p:spPr>
          <a:xfrm>
            <a:off x="5035066" y="2793944"/>
            <a:ext cx="5990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0;p9">
            <a:extLst>
              <a:ext uri="{FF2B5EF4-FFF2-40B4-BE49-F238E27FC236}">
                <a16:creationId xmlns:a16="http://schemas.microsoft.com/office/drawing/2014/main" id="{B46103FB-FCAE-1001-626F-73AB2D67C41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0734" t="73375" r="55777"/>
          <a:stretch/>
        </p:blipFill>
        <p:spPr>
          <a:xfrm>
            <a:off x="5044191" y="3921853"/>
            <a:ext cx="620426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pic>
        <p:nvPicPr>
          <p:cNvPr id="156" name="Google Shape;156;p38"/>
          <p:cNvPicPr preferRelativeResize="0"/>
          <p:nvPr/>
        </p:nvPicPr>
        <p:blipFill>
          <a:blip r:embed="rId3"/>
          <a:srcRect/>
          <a:stretch/>
        </p:blipFill>
        <p:spPr>
          <a:xfrm>
            <a:off x="457200" y="1165495"/>
            <a:ext cx="4807644" cy="3417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609147500"/>
              </p:ext>
            </p:extLst>
          </p:nvPr>
        </p:nvGraphicFramePr>
        <p:xfrm>
          <a:off x="5505450" y="1164497"/>
          <a:ext cx="3181350" cy="2941320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</a:t>
                      </a:r>
                      <a:endParaRPr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57;p38">
            <a:extLst>
              <a:ext uri="{FF2B5EF4-FFF2-40B4-BE49-F238E27FC236}">
                <a16:creationId xmlns:a16="http://schemas.microsoft.com/office/drawing/2014/main" id="{6CE7213D-C614-F328-AF2F-C85686386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017110"/>
              </p:ext>
            </p:extLst>
          </p:nvPr>
        </p:nvGraphicFramePr>
        <p:xfrm>
          <a:off x="4425950" y="1164496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4.     Same number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     Wild: Red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6.     Same color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4196668235"/>
              </p:ext>
            </p:extLst>
          </p:nvPr>
        </p:nvGraphicFramePr>
        <p:xfrm>
          <a:off x="457200" y="1164497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     Given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2.     Same color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3.     Same color</a:t>
                      </a: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pic>
        <p:nvPicPr>
          <p:cNvPr id="4" name="Google Shape;156;p38">
            <a:extLst>
              <a:ext uri="{FF2B5EF4-FFF2-40B4-BE49-F238E27FC236}">
                <a16:creationId xmlns:a16="http://schemas.microsoft.com/office/drawing/2014/main" id="{AF6683E5-6378-735C-FCE4-FA535DF8CFC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24567" t="2392" r="54432" b="53016"/>
          <a:stretch/>
        </p:blipFill>
        <p:spPr>
          <a:xfrm>
            <a:off x="1073150" y="1657350"/>
            <a:ext cx="6057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38">
            <a:extLst>
              <a:ext uri="{FF2B5EF4-FFF2-40B4-BE49-F238E27FC236}">
                <a16:creationId xmlns:a16="http://schemas.microsoft.com/office/drawing/2014/main" id="{AEC41892-7A24-2C50-61C8-F484FD24A71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23113" t="58425" r="59665" b="5901"/>
          <a:stretch/>
        </p:blipFill>
        <p:spPr>
          <a:xfrm>
            <a:off x="5058187" y="2826126"/>
            <a:ext cx="62094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6;p38">
            <a:extLst>
              <a:ext uri="{FF2B5EF4-FFF2-40B4-BE49-F238E27FC236}">
                <a16:creationId xmlns:a16="http://schemas.microsoft.com/office/drawing/2014/main" id="{1879CCC6-4895-7C51-3C6A-B70CF05A030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43059" t="59176" r="40588" b="6764"/>
          <a:stretch/>
        </p:blipFill>
        <p:spPr>
          <a:xfrm>
            <a:off x="1073150" y="2817779"/>
            <a:ext cx="61755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6;p38">
            <a:extLst>
              <a:ext uri="{FF2B5EF4-FFF2-40B4-BE49-F238E27FC236}">
                <a16:creationId xmlns:a16="http://schemas.microsoft.com/office/drawing/2014/main" id="{7ADAED4F-41C3-9590-064D-5A228B09F25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2368" t="59065" r="21000" b="4645"/>
          <a:stretch/>
        </p:blipFill>
        <p:spPr>
          <a:xfrm>
            <a:off x="5058187" y="1637843"/>
            <a:ext cx="58950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6;p38">
            <a:extLst>
              <a:ext uri="{FF2B5EF4-FFF2-40B4-BE49-F238E27FC236}">
                <a16:creationId xmlns:a16="http://schemas.microsoft.com/office/drawing/2014/main" id="{B3A8525F-9AE9-115A-2B06-8A74776ED9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81229" t="59863" r="2853" b="6647"/>
          <a:stretch/>
        </p:blipFill>
        <p:spPr>
          <a:xfrm>
            <a:off x="1079383" y="3874105"/>
            <a:ext cx="6113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6;p38">
            <a:extLst>
              <a:ext uri="{FF2B5EF4-FFF2-40B4-BE49-F238E27FC236}">
                <a16:creationId xmlns:a16="http://schemas.microsoft.com/office/drawing/2014/main" id="{7EE44EF6-D5AA-2323-0218-0796C924564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8946" t="2787" r="10064" b="53530"/>
          <a:stretch/>
        </p:blipFill>
        <p:spPr>
          <a:xfrm>
            <a:off x="5058187" y="3874105"/>
            <a:ext cx="61807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pic>
        <p:nvPicPr>
          <p:cNvPr id="163" name="Google Shape;163;p39"/>
          <p:cNvPicPr preferRelativeResize="0"/>
          <p:nvPr/>
        </p:nvPicPr>
        <p:blipFill>
          <a:blip r:embed="rId3"/>
          <a:srcRect/>
          <a:stretch/>
        </p:blipFill>
        <p:spPr>
          <a:xfrm>
            <a:off x="513576" y="1360702"/>
            <a:ext cx="4888343" cy="3277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4B1CF1D5-0A65-98FF-1D82-1CF958928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554374"/>
              </p:ext>
            </p:extLst>
          </p:nvPr>
        </p:nvGraphicFramePr>
        <p:xfrm>
          <a:off x="5505450" y="1164497"/>
          <a:ext cx="3181350" cy="2941320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</a:t>
                      </a:r>
                      <a:br>
                        <a:rPr lang="en-US"/>
                      </a:b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</a:t>
                      </a:r>
                      <a:endParaRPr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57;p38">
            <a:extLst>
              <a:ext uri="{FF2B5EF4-FFF2-40B4-BE49-F238E27FC236}">
                <a16:creationId xmlns:a16="http://schemas.microsoft.com/office/drawing/2014/main" id="{6CE7213D-C614-F328-AF2F-C85686386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95099"/>
              </p:ext>
            </p:extLst>
          </p:nvPr>
        </p:nvGraphicFramePr>
        <p:xfrm>
          <a:off x="4425950" y="1164496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/>
                        <a:t>4.     Same Number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     Same Number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     Same Color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UNO Proofs</a:t>
            </a:r>
            <a:endParaRPr dirty="0"/>
          </a:p>
        </p:txBody>
      </p:sp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1230706353"/>
              </p:ext>
            </p:extLst>
          </p:nvPr>
        </p:nvGraphicFramePr>
        <p:xfrm>
          <a:off x="457200" y="1164497"/>
          <a:ext cx="3600450" cy="3764313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  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     Given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     Same Color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158842"/>
                  </a:ext>
                </a:extLst>
              </a:tr>
              <a:tr h="112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/>
                        <a:t>3.     Same Number</a:t>
                      </a: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26840"/>
                  </a:ext>
                </a:extLst>
              </a:tr>
            </a:tbl>
          </a:graphicData>
        </a:graphic>
      </p:graphicFrame>
      <p:pic>
        <p:nvPicPr>
          <p:cNvPr id="3" name="Google Shape;163;p39">
            <a:extLst>
              <a:ext uri="{FF2B5EF4-FFF2-40B4-BE49-F238E27FC236}">
                <a16:creationId xmlns:a16="http://schemas.microsoft.com/office/drawing/2014/main" id="{BF017387-3B83-7BA9-8B20-015DABB809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19981" t="1301" r="59754" b="53950"/>
          <a:stretch/>
        </p:blipFill>
        <p:spPr>
          <a:xfrm>
            <a:off x="990600" y="1675053"/>
            <a:ext cx="61751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3;p39">
            <a:extLst>
              <a:ext uri="{FF2B5EF4-FFF2-40B4-BE49-F238E27FC236}">
                <a16:creationId xmlns:a16="http://schemas.microsoft.com/office/drawing/2014/main" id="{9255182E-2481-8C24-9E59-CEA111A6DFB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4797" t="914" r="14809" b="54144"/>
          <a:stretch/>
        </p:blipFill>
        <p:spPr>
          <a:xfrm>
            <a:off x="4981954" y="3921789"/>
            <a:ext cx="61879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3;p39">
            <a:extLst>
              <a:ext uri="{FF2B5EF4-FFF2-40B4-BE49-F238E27FC236}">
                <a16:creationId xmlns:a16="http://schemas.microsoft.com/office/drawing/2014/main" id="{C870D378-0A48-5AA6-013E-851466B67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21800" t="58836" r="61833" b="4649"/>
          <a:stretch/>
        </p:blipFill>
        <p:spPr>
          <a:xfrm>
            <a:off x="979018" y="3921853"/>
            <a:ext cx="61122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3;p39">
            <a:extLst>
              <a:ext uri="{FF2B5EF4-FFF2-40B4-BE49-F238E27FC236}">
                <a16:creationId xmlns:a16="http://schemas.microsoft.com/office/drawing/2014/main" id="{C5EC2F2D-F162-82B0-33B4-4B7ACAE10BB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40766" t="58448" r="42867" b="4649"/>
          <a:stretch/>
        </p:blipFill>
        <p:spPr>
          <a:xfrm>
            <a:off x="4987925" y="1675053"/>
            <a:ext cx="60481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3;p39">
            <a:extLst>
              <a:ext uri="{FF2B5EF4-FFF2-40B4-BE49-F238E27FC236}">
                <a16:creationId xmlns:a16="http://schemas.microsoft.com/office/drawing/2014/main" id="{FE743644-B7A8-8584-659C-513BC677AE1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59211" t="58448" r="24292" b="4669"/>
          <a:stretch/>
        </p:blipFill>
        <p:spPr>
          <a:xfrm>
            <a:off x="4987925" y="2798421"/>
            <a:ext cx="60993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3;p39">
            <a:extLst>
              <a:ext uri="{FF2B5EF4-FFF2-40B4-BE49-F238E27FC236}">
                <a16:creationId xmlns:a16="http://schemas.microsoft.com/office/drawing/2014/main" id="{5F7FB195-9BB4-27B6-DF0D-B86E209FFF4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76618" t="58836" r="6235" b="4669"/>
          <a:stretch/>
        </p:blipFill>
        <p:spPr>
          <a:xfrm>
            <a:off x="979018" y="2767345"/>
            <a:ext cx="640679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Prove Me Wrong</a:t>
            </a: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Two-Column and Paragraph Proofs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– logical argument that shows a statement is true</a:t>
            </a:r>
          </a:p>
          <a:p>
            <a:pPr lvl="1"/>
            <a:r>
              <a:rPr lang="en-US" dirty="0"/>
              <a:t>Geometric Proofs</a:t>
            </a:r>
          </a:p>
          <a:p>
            <a:pPr lvl="1"/>
            <a:r>
              <a:rPr lang="en-US" dirty="0"/>
              <a:t>Algebraic Proofs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Justify – to layout your mathematical thought process, step by step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– Vocabulary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Evidence – Vocabulary</a:t>
            </a:r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Two-Column Proof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Most used in geometry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Left side holds all statements and conclusions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Right side explains why we know what we know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" name="Google Shape;183;p41">
            <a:extLst>
              <a:ext uri="{FF2B5EF4-FFF2-40B4-BE49-F238E27FC236}">
                <a16:creationId xmlns:a16="http://schemas.microsoft.com/office/drawing/2014/main" id="{6DD003B8-0D66-8866-6A68-718DE7D20BB4}"/>
              </a:ext>
            </a:extLst>
          </p:cNvPr>
          <p:cNvSpPr txBox="1">
            <a:spLocks/>
          </p:cNvSpPr>
          <p:nvPr/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35" indent="-185156"/>
            <a:r>
              <a:rPr lang="en-US" dirty="0"/>
              <a:t>Paragraph Proof</a:t>
            </a:r>
          </a:p>
          <a:p>
            <a:pPr marL="480035" lvl="1" indent="-185156"/>
            <a:r>
              <a:rPr lang="en-US" dirty="0"/>
              <a:t>Holds all the same information as a two-column proof</a:t>
            </a:r>
          </a:p>
          <a:p>
            <a:pPr marL="480035" lvl="1" indent="-185156"/>
            <a:r>
              <a:rPr lang="en-US" dirty="0"/>
              <a:t>Written in complete sentences</a:t>
            </a:r>
          </a:p>
          <a:p>
            <a:pPr marL="480035" lvl="1" indent="-185156"/>
            <a:endParaRPr lang="en-US" dirty="0"/>
          </a:p>
          <a:p>
            <a:pPr marL="1645836" lvl="7" indent="-60951">
              <a:spcBef>
                <a:spcPts val="240"/>
              </a:spcBef>
              <a:buSzPts val="1200"/>
              <a:buFont typeface="Calibri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Two-Column Proof vs. Paragraph Proof</a:t>
            </a:r>
            <a:endParaRPr dirty="0"/>
          </a:p>
        </p:txBody>
      </p:sp>
      <p:sp>
        <p:nvSpPr>
          <p:cNvPr id="192" name="Google Shape;192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29032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D3C3-BDBB-AC66-96A7-8A5900A577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7620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Given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that </a:t>
            </a:r>
            <a:r>
              <a:rPr lang="en-US" sz="24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and ∠C and ∠B and ∠C are complementary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then </a:t>
            </a:r>
            <a:r>
              <a:rPr lang="en-US" sz="24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90° and ∠B +∠C = 90° 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because of the </a:t>
            </a:r>
            <a:r>
              <a:rPr lang="en-US" sz="24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complementary angles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Both statements in line two equal 90°, so </a:t>
            </a:r>
            <a:r>
              <a:rPr lang="en-US" sz="24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∠B + ∠C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because of the </a:t>
            </a:r>
            <a:r>
              <a:rPr lang="en-US" sz="24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transitive property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I see that ∠C is in both sides of the equation so I can use the </a:t>
            </a:r>
            <a:r>
              <a:rPr lang="en-US" sz="24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subtraction property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eliminate the repeated information. Because of the </a:t>
            </a:r>
            <a:r>
              <a:rPr lang="en-US" sz="24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congruent angles,</a:t>
            </a:r>
            <a:r>
              <a:rPr lang="en-US" sz="24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 know that any angle that is equal must also be congruent and vice versa.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93" name="Google Shape;1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966" y="1569829"/>
            <a:ext cx="4332034" cy="279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Reasons – </a:t>
            </a:r>
            <a:r>
              <a:rPr lang="en-US" sz="3200" b="1" dirty="0"/>
              <a:t>✓</a:t>
            </a:r>
            <a:r>
              <a:rPr lang="en-US" sz="3200" dirty="0"/>
              <a:t> what you know, ★ what you don’t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959174"/>
              </p:ext>
            </p:extLst>
          </p:nvPr>
        </p:nvGraphicFramePr>
        <p:xfrm>
          <a:off x="608019" y="1254932"/>
          <a:ext cx="7338117" cy="3850114"/>
        </p:xfrm>
        <a:graphic>
          <a:graphicData uri="http://schemas.openxmlformats.org/drawingml/2006/table">
            <a:tbl>
              <a:tblPr firstRow="1" firstCol="1" bandRow="1"/>
              <a:tblGrid>
                <a:gridCol w="375422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58388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579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Properties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321381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Angle Bisector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Complementary Angles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Congruent Angles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Congruent Segments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Linear Pair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Midpoint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Right Angles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Segment Bisector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Supplementary Angles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of Vertical Angles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Property of Equality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Distributive Property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 Property of Equality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Multiplication Property of Equality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Reflexive Property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Substitution Property of Equality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Subtraction Property of Equality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 Property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Transitive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Reasons – </a:t>
            </a:r>
            <a:r>
              <a:rPr lang="en-US" sz="3200" b="1" dirty="0"/>
              <a:t>✓</a:t>
            </a:r>
            <a:r>
              <a:rPr lang="en-US" sz="3200" dirty="0"/>
              <a:t> what you know, ★ What you don’t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29514"/>
              </p:ext>
            </p:extLst>
          </p:nvPr>
        </p:nvGraphicFramePr>
        <p:xfrm>
          <a:off x="608019" y="1254932"/>
          <a:ext cx="7319829" cy="3671757"/>
        </p:xfrm>
        <a:graphic>
          <a:graphicData uri="http://schemas.openxmlformats.org/drawingml/2006/table">
            <a:tbl>
              <a:tblPr firstRow="1" firstCol="1" bandRow="1"/>
              <a:tblGrid>
                <a:gridCol w="3873546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446283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579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5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Postulates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5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Theorems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3213813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Angle Addition Postulate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Pair Postulate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 Addition Postulate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Exterior Angles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Interior Angles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Angle Bisector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Interior Angles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Corresponding Angles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Midpoint Theorem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Angles Theorem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497"/>
            <a:ext cx="8229600" cy="3578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There are more reasons you can use for proofs than are listed in the table.</a:t>
            </a:r>
          </a:p>
          <a:p>
            <a:r>
              <a:rPr lang="en-US" dirty="0">
                <a:solidFill>
                  <a:srgbClr val="000000"/>
                </a:solidFill>
              </a:rPr>
              <a:t>Every time we learn a new definition, postulate, property, or theorem, it becomes a possible reason.</a:t>
            </a:r>
          </a:p>
          <a:p>
            <a:r>
              <a:rPr lang="en-US" dirty="0"/>
              <a:t>What matters in a proof is a correct line of thinking.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6407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497"/>
            <a:ext cx="8229600" cy="3578953"/>
          </a:xfrm>
        </p:spPr>
        <p:txBody>
          <a:bodyPr>
            <a:normAutofit/>
          </a:bodyPr>
          <a:lstStyle/>
          <a:p>
            <a:r>
              <a:rPr lang="en-US" dirty="0"/>
              <a:t>There is more than one way to answer a proof. </a:t>
            </a:r>
          </a:p>
          <a:p>
            <a:r>
              <a:rPr lang="en-US" dirty="0"/>
              <a:t>If you write a proof and it is different from someone else’s proof, that does not mean that you are wrong.</a:t>
            </a:r>
          </a:p>
          <a:p>
            <a:r>
              <a:rPr lang="en-US" dirty="0"/>
              <a:t>Because there is more than one way to write a proof, you will often see examples where people ask you to complete a proof. This makes your proofs easier to compare and discuss.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–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70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Algebraic Proof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= 20 –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Subtractions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Addition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Division Property of Equality</a:t>
            </a:r>
            <a:endParaRPr dirty="0"/>
          </a:p>
        </p:txBody>
      </p:sp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5FC42AAC-2C89-A985-7710-7156FA72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971231"/>
              </p:ext>
            </p:extLst>
          </p:nvPr>
        </p:nvGraphicFramePr>
        <p:xfrm>
          <a:off x="5122332" y="606713"/>
          <a:ext cx="3564468" cy="3348252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78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1.  2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 – 3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98039"/>
                  </a:ext>
                </a:extLst>
              </a:tr>
              <a:tr h="736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4130"/>
                  </a:ext>
                </a:extLst>
              </a:tr>
              <a:tr h="736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944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Algebraic Proof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= 20 –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Subtractions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Addition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Division Property of Equality</a:t>
            </a:r>
            <a:endParaRPr dirty="0"/>
          </a:p>
        </p:txBody>
      </p:sp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5FC42AAC-2C89-A985-7710-7156FA72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124366"/>
              </p:ext>
            </p:extLst>
          </p:nvPr>
        </p:nvGraphicFramePr>
        <p:xfrm>
          <a:off x="5122332" y="606713"/>
          <a:ext cx="3564468" cy="3291732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78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1.  2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 – 3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Given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98039"/>
                  </a:ext>
                </a:extLst>
              </a:tr>
              <a:tr h="7219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15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4130"/>
                  </a:ext>
                </a:extLst>
              </a:tr>
              <a:tr h="721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5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Algebraic Proof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= 20 –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Subtractions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Addition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Division Property of Equality</a:t>
            </a:r>
            <a:endParaRPr dirty="0"/>
          </a:p>
        </p:txBody>
      </p:sp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5FC42AAC-2C89-A985-7710-7156FA72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972467"/>
              </p:ext>
            </p:extLst>
          </p:nvPr>
        </p:nvGraphicFramePr>
        <p:xfrm>
          <a:off x="5122332" y="643289"/>
          <a:ext cx="3564468" cy="3275584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78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1.  2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 – 3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Given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Addition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98039"/>
                  </a:ext>
                </a:extLst>
              </a:tr>
              <a:tr h="717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15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4130"/>
                  </a:ext>
                </a:extLst>
              </a:tr>
              <a:tr h="71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1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we use our knowledge of definitions, theorems, and postulates to justify our reasoning?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Algebraic Proof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= 20 –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Subtractions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Addition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Division Property of Equality</a:t>
            </a:r>
            <a:endParaRPr dirty="0"/>
          </a:p>
        </p:txBody>
      </p:sp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5FC42AAC-2C89-A985-7710-7156FA72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24628"/>
              </p:ext>
            </p:extLst>
          </p:nvPr>
        </p:nvGraphicFramePr>
        <p:xfrm>
          <a:off x="5122332" y="643289"/>
          <a:ext cx="3564468" cy="3243284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78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1.  2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 – 3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Given</a:t>
                      </a: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 = 20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Addition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98039"/>
                  </a:ext>
                </a:extLst>
              </a:tr>
              <a:tr h="70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15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Subtraction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4130"/>
                  </a:ext>
                </a:extLst>
              </a:tr>
              <a:tr h="70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Algebraic Proof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= 20 –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Subtractions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Addition Property of Equality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Division Property of Equality</a:t>
            </a:r>
            <a:endParaRPr dirty="0"/>
          </a:p>
        </p:txBody>
      </p:sp>
      <p:graphicFrame>
        <p:nvGraphicFramePr>
          <p:cNvPr id="2" name="Google Shape;157;p38">
            <a:extLst>
              <a:ext uri="{FF2B5EF4-FFF2-40B4-BE49-F238E27FC236}">
                <a16:creationId xmlns:a16="http://schemas.microsoft.com/office/drawing/2014/main" id="{5FC42AAC-2C89-A985-7710-7156FA72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147769"/>
              </p:ext>
            </p:extLst>
          </p:nvPr>
        </p:nvGraphicFramePr>
        <p:xfrm>
          <a:off x="5122332" y="579281"/>
          <a:ext cx="3564468" cy="3332104"/>
        </p:xfrm>
        <a:graphic>
          <a:graphicData uri="http://schemas.openxmlformats.org/drawingml/2006/table">
            <a:tbl>
              <a:tblPr>
                <a:noFill/>
                <a:tableStyleId>{1D402EEF-A3DA-47CA-8DC5-ED142081E30B}</a:tableStyleId>
              </a:tblPr>
              <a:tblGrid>
                <a:gridCol w="178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Statement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1.  2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+ 5 = 20 – 3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Given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 = 20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Addition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98039"/>
                  </a:ext>
                </a:extLst>
              </a:tr>
              <a:tr h="7320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15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Subtraction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4130"/>
                  </a:ext>
                </a:extLst>
              </a:tr>
              <a:tr h="73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Division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246193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A7E68A-35C5-4BF4-ED57-949A52E90174}"/>
              </a:ext>
            </a:extLst>
          </p:cNvPr>
          <p:cNvGrpSpPr/>
          <p:nvPr/>
        </p:nvGrpSpPr>
        <p:grpSpPr>
          <a:xfrm>
            <a:off x="233396" y="2768780"/>
            <a:ext cx="1950905" cy="1595404"/>
            <a:chOff x="233396" y="2768780"/>
            <a:chExt cx="1950905" cy="1595404"/>
          </a:xfrm>
          <a:noFill/>
        </p:grpSpPr>
        <p:sp>
          <p:nvSpPr>
            <p:cNvPr id="232" name="Google Shape;232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3D15E7-30EE-15FD-0035-35AF2CF95665}"/>
                </a:ext>
              </a:extLst>
            </p:cNvPr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 you go, always number all statements and reasons.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4640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A7E68A-35C5-4BF4-ED57-949A52E90174}"/>
              </a:ext>
            </a:extLst>
          </p:cNvPr>
          <p:cNvGrpSpPr/>
          <p:nvPr/>
        </p:nvGrpSpPr>
        <p:grpSpPr>
          <a:xfrm>
            <a:off x="233396" y="2768780"/>
            <a:ext cx="1950905" cy="1595404"/>
            <a:chOff x="233396" y="2768780"/>
            <a:chExt cx="1950905" cy="1595404"/>
          </a:xfrm>
          <a:noFill/>
        </p:grpSpPr>
        <p:sp>
          <p:nvSpPr>
            <p:cNvPr id="232" name="Google Shape;232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3D15E7-30EE-15FD-0035-35AF2CF95665}"/>
                </a:ext>
              </a:extLst>
            </p:cNvPr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 you go, always number all statements and reasons.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949747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A7E68A-35C5-4BF4-ED57-949A52E90174}"/>
              </a:ext>
            </a:extLst>
          </p:cNvPr>
          <p:cNvGrpSpPr/>
          <p:nvPr/>
        </p:nvGrpSpPr>
        <p:grpSpPr>
          <a:xfrm>
            <a:off x="233396" y="2768780"/>
            <a:ext cx="1950905" cy="1595404"/>
            <a:chOff x="233396" y="2768780"/>
            <a:chExt cx="1950905" cy="1595404"/>
          </a:xfrm>
          <a:noFill/>
        </p:grpSpPr>
        <p:sp>
          <p:nvSpPr>
            <p:cNvPr id="232" name="Google Shape;232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3D15E7-30EE-15FD-0035-35AF2CF95665}"/>
                </a:ext>
              </a:extLst>
            </p:cNvPr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 you go, always number all statements and reasons.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Google Shape;250;g1526bbd697f_0_39">
            <a:extLst>
              <a:ext uri="{FF2B5EF4-FFF2-40B4-BE49-F238E27FC236}">
                <a16:creationId xmlns:a16="http://schemas.microsoft.com/office/drawing/2014/main" id="{BF845415-B8FF-A9CD-DAC0-947CF8066E47}"/>
              </a:ext>
            </a:extLst>
          </p:cNvPr>
          <p:cNvSpPr/>
          <p:nvPr/>
        </p:nvSpPr>
        <p:spPr>
          <a:xfrm>
            <a:off x="3034200" y="205968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Statement</a:t>
            </a:r>
            <a:endParaRPr dirty="0"/>
          </a:p>
        </p:txBody>
      </p:sp>
      <p:sp>
        <p:nvSpPr>
          <p:cNvPr id="7" name="Google Shape;250;g1526bbd697f_0_39">
            <a:extLst>
              <a:ext uri="{FF2B5EF4-FFF2-40B4-BE49-F238E27FC236}">
                <a16:creationId xmlns:a16="http://schemas.microsoft.com/office/drawing/2014/main" id="{94D6C0D2-B590-A91D-83E4-C5197E16DF54}"/>
              </a:ext>
            </a:extLst>
          </p:cNvPr>
          <p:cNvSpPr/>
          <p:nvPr/>
        </p:nvSpPr>
        <p:spPr>
          <a:xfrm>
            <a:off x="3673923" y="1288617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Statement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7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85373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Given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A7E68A-35C5-4BF4-ED57-949A52E90174}"/>
              </a:ext>
            </a:extLst>
          </p:cNvPr>
          <p:cNvGrpSpPr/>
          <p:nvPr/>
        </p:nvGrpSpPr>
        <p:grpSpPr>
          <a:xfrm>
            <a:off x="233396" y="2768780"/>
            <a:ext cx="1950905" cy="1595404"/>
            <a:chOff x="233396" y="2768780"/>
            <a:chExt cx="1950905" cy="1595404"/>
          </a:xfrm>
          <a:noFill/>
        </p:grpSpPr>
        <p:sp>
          <p:nvSpPr>
            <p:cNvPr id="232" name="Google Shape;232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3D15E7-30EE-15FD-0035-35AF2CF95665}"/>
                </a:ext>
              </a:extLst>
            </p:cNvPr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 you go, always number all statements and reasons.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Google Shape;250;g1526bbd697f_0_39">
            <a:extLst>
              <a:ext uri="{FF2B5EF4-FFF2-40B4-BE49-F238E27FC236}">
                <a16:creationId xmlns:a16="http://schemas.microsoft.com/office/drawing/2014/main" id="{BF845415-B8FF-A9CD-DAC0-947CF8066E47}"/>
              </a:ext>
            </a:extLst>
          </p:cNvPr>
          <p:cNvSpPr/>
          <p:nvPr/>
        </p:nvSpPr>
        <p:spPr>
          <a:xfrm>
            <a:off x="3034200" y="205968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Statement</a:t>
            </a:r>
            <a:endParaRPr dirty="0"/>
          </a:p>
        </p:txBody>
      </p:sp>
      <p:sp>
        <p:nvSpPr>
          <p:cNvPr id="7" name="Google Shape;250;g1526bbd697f_0_39">
            <a:extLst>
              <a:ext uri="{FF2B5EF4-FFF2-40B4-BE49-F238E27FC236}">
                <a16:creationId xmlns:a16="http://schemas.microsoft.com/office/drawing/2014/main" id="{94D6C0D2-B590-A91D-83E4-C5197E16DF54}"/>
              </a:ext>
            </a:extLst>
          </p:cNvPr>
          <p:cNvSpPr/>
          <p:nvPr/>
        </p:nvSpPr>
        <p:spPr>
          <a:xfrm>
            <a:off x="3673923" y="1288617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Statement</a:t>
            </a:r>
            <a:endParaRPr dirty="0"/>
          </a:p>
        </p:txBody>
      </p:sp>
      <p:sp>
        <p:nvSpPr>
          <p:cNvPr id="8" name="Google Shape;250;g1526bbd697f_0_39">
            <a:extLst>
              <a:ext uri="{FF2B5EF4-FFF2-40B4-BE49-F238E27FC236}">
                <a16:creationId xmlns:a16="http://schemas.microsoft.com/office/drawing/2014/main" id="{814330F7-2C3E-179A-C454-73E35EEFD4B6}"/>
              </a:ext>
            </a:extLst>
          </p:cNvPr>
          <p:cNvSpPr/>
          <p:nvPr/>
        </p:nvSpPr>
        <p:spPr>
          <a:xfrm>
            <a:off x="6930650" y="3054418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Reason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24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950105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Given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Segment Addition Postulate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0;g1526bbd697f_0_39">
            <a:extLst>
              <a:ext uri="{FF2B5EF4-FFF2-40B4-BE49-F238E27FC236}">
                <a16:creationId xmlns:a16="http://schemas.microsoft.com/office/drawing/2014/main" id="{BF845415-B8FF-A9CD-DAC0-947CF8066E47}"/>
              </a:ext>
            </a:extLst>
          </p:cNvPr>
          <p:cNvSpPr/>
          <p:nvPr/>
        </p:nvSpPr>
        <p:spPr>
          <a:xfrm>
            <a:off x="3034200" y="205968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Statement</a:t>
            </a:r>
            <a:endParaRPr dirty="0"/>
          </a:p>
        </p:txBody>
      </p:sp>
      <p:sp>
        <p:nvSpPr>
          <p:cNvPr id="7" name="Google Shape;250;g1526bbd697f_0_39">
            <a:extLst>
              <a:ext uri="{FF2B5EF4-FFF2-40B4-BE49-F238E27FC236}">
                <a16:creationId xmlns:a16="http://schemas.microsoft.com/office/drawing/2014/main" id="{94D6C0D2-B590-A91D-83E4-C5197E16DF54}"/>
              </a:ext>
            </a:extLst>
          </p:cNvPr>
          <p:cNvSpPr/>
          <p:nvPr/>
        </p:nvSpPr>
        <p:spPr>
          <a:xfrm>
            <a:off x="3673923" y="1288617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Statement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4DE8F-B961-701C-B451-D5C24E9EE61A}"/>
              </a:ext>
            </a:extLst>
          </p:cNvPr>
          <p:cNvSpPr txBox="1"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</a:lvl1pPr>
          </a:lstStyle>
          <a:p>
            <a:r>
              <a:rPr lang="en-US"/>
              <a:t>Write a logical sequence of steps from the first to last statement.</a:t>
            </a:r>
          </a:p>
          <a:p>
            <a:endParaRPr lang="en-US"/>
          </a:p>
          <a:p>
            <a:r>
              <a:rPr lang="en-US"/>
              <a:t>Don’t forget to write a reason for each statement.</a:t>
            </a:r>
          </a:p>
        </p:txBody>
      </p:sp>
    </p:spTree>
    <p:extLst>
      <p:ext uri="{BB962C8B-B14F-4D97-AF65-F5344CB8AC3E}">
        <p14:creationId xmlns:p14="http://schemas.microsoft.com/office/powerpoint/2010/main" val="4212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23850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Given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Segment Addition Postulate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+ AB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Transitive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0;g1526bbd697f_0_39">
            <a:extLst>
              <a:ext uri="{FF2B5EF4-FFF2-40B4-BE49-F238E27FC236}">
                <a16:creationId xmlns:a16="http://schemas.microsoft.com/office/drawing/2014/main" id="{BF845415-B8FF-A9CD-DAC0-947CF8066E47}"/>
              </a:ext>
            </a:extLst>
          </p:cNvPr>
          <p:cNvSpPr/>
          <p:nvPr/>
        </p:nvSpPr>
        <p:spPr>
          <a:xfrm>
            <a:off x="3034200" y="205968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Statement</a:t>
            </a:r>
            <a:endParaRPr dirty="0"/>
          </a:p>
        </p:txBody>
      </p:sp>
      <p:sp>
        <p:nvSpPr>
          <p:cNvPr id="7" name="Google Shape;250;g1526bbd697f_0_39">
            <a:extLst>
              <a:ext uri="{FF2B5EF4-FFF2-40B4-BE49-F238E27FC236}">
                <a16:creationId xmlns:a16="http://schemas.microsoft.com/office/drawing/2014/main" id="{94D6C0D2-B590-A91D-83E4-C5197E16DF54}"/>
              </a:ext>
            </a:extLst>
          </p:cNvPr>
          <p:cNvSpPr/>
          <p:nvPr/>
        </p:nvSpPr>
        <p:spPr>
          <a:xfrm>
            <a:off x="3673923" y="1288617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Statement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4DE8F-B961-701C-B451-D5C24E9EE61A}"/>
              </a:ext>
            </a:extLst>
          </p:cNvPr>
          <p:cNvSpPr txBox="1"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</a:lvl1pPr>
          </a:lstStyle>
          <a:p>
            <a:r>
              <a:rPr lang="en-US"/>
              <a:t>Write a logical sequence of steps from the first to last statement.</a:t>
            </a:r>
          </a:p>
          <a:p>
            <a:endParaRPr lang="en-US"/>
          </a:p>
          <a:p>
            <a:r>
              <a:rPr lang="en-US"/>
              <a:t>Don’t forget to write a reason for each statement.</a:t>
            </a:r>
          </a:p>
        </p:txBody>
      </p:sp>
    </p:spTree>
    <p:extLst>
      <p:ext uri="{BB962C8B-B14F-4D97-AF65-F5344CB8AC3E}">
        <p14:creationId xmlns:p14="http://schemas.microsoft.com/office/powerpoint/2010/main" val="5006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g1526bbd697f_0_52">
            <a:extLst>
              <a:ext uri="{FF2B5EF4-FFF2-40B4-BE49-F238E27FC236}">
                <a16:creationId xmlns:a16="http://schemas.microsoft.com/office/drawing/2014/main" id="{1D2673E7-4E56-CD86-8261-8EB37AB19CCE}"/>
              </a:ext>
            </a:extLst>
          </p:cNvPr>
          <p:cNvSpPr txBox="1"/>
          <p:nvPr/>
        </p:nvSpPr>
        <p:spPr>
          <a:xfrm>
            <a:off x="890578" y="1278598"/>
            <a:ext cx="321605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3A19EF6-128B-8E11-4FB8-F964B27F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11787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Given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4980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Segment Addition Postulate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88398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+ AB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Transitive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619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Subtraction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64430"/>
                  </a:ext>
                </a:extLst>
              </a:tr>
            </a:tbl>
          </a:graphicData>
        </a:graphic>
      </p:graphicFrame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0"/>
                  </a:ext>
                </a:extLst>
              </a:rPr>
              <a:t>Proof</a:t>
            </a:r>
            <a:endParaRPr lang="en-US"/>
          </a:p>
        </p:txBody>
      </p:sp>
      <p:pic>
        <p:nvPicPr>
          <p:cNvPr id="231" name="Google Shape;231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078" y="1370686"/>
            <a:ext cx="2921144" cy="347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0;g1526bbd697f_0_39">
            <a:extLst>
              <a:ext uri="{FF2B5EF4-FFF2-40B4-BE49-F238E27FC236}">
                <a16:creationId xmlns:a16="http://schemas.microsoft.com/office/drawing/2014/main" id="{BF845415-B8FF-A9CD-DAC0-947CF8066E47}"/>
              </a:ext>
            </a:extLst>
          </p:cNvPr>
          <p:cNvSpPr/>
          <p:nvPr/>
        </p:nvSpPr>
        <p:spPr>
          <a:xfrm>
            <a:off x="3034200" y="205968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Statement</a:t>
            </a:r>
            <a:endParaRPr dirty="0"/>
          </a:p>
        </p:txBody>
      </p:sp>
      <p:sp>
        <p:nvSpPr>
          <p:cNvPr id="7" name="Google Shape;250;g1526bbd697f_0_39">
            <a:extLst>
              <a:ext uri="{FF2B5EF4-FFF2-40B4-BE49-F238E27FC236}">
                <a16:creationId xmlns:a16="http://schemas.microsoft.com/office/drawing/2014/main" id="{94D6C0D2-B590-A91D-83E4-C5197E16DF54}"/>
              </a:ext>
            </a:extLst>
          </p:cNvPr>
          <p:cNvSpPr/>
          <p:nvPr/>
        </p:nvSpPr>
        <p:spPr>
          <a:xfrm>
            <a:off x="3673923" y="1288617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Statement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4DE8F-B961-701C-B451-D5C24E9EE61A}"/>
              </a:ext>
            </a:extLst>
          </p:cNvPr>
          <p:cNvSpPr txBox="1"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</a:lvl1pPr>
          </a:lstStyle>
          <a:p>
            <a:r>
              <a:rPr lang="en-US"/>
              <a:t>Write a logical sequence of steps from the first to last statement.</a:t>
            </a:r>
          </a:p>
          <a:p>
            <a:endParaRPr lang="en-US"/>
          </a:p>
          <a:p>
            <a:r>
              <a:rPr lang="en-US"/>
              <a:t>Don’t forget to write a reason for each statement.</a:t>
            </a:r>
          </a:p>
        </p:txBody>
      </p:sp>
    </p:spTree>
    <p:extLst>
      <p:ext uri="{BB962C8B-B14F-4D97-AF65-F5344CB8AC3E}">
        <p14:creationId xmlns:p14="http://schemas.microsoft.com/office/powerpoint/2010/main" val="12003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0B45F-18D8-CD0F-42BA-6D972ED43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Given the two-column proof, write the same proof in paragraph form on the lines provided.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6BBF0-FB3C-63E4-5835-5D52586C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Proof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B9F72-197D-350D-8319-5EAE12E9F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32496"/>
              </p:ext>
            </p:extLst>
          </p:nvPr>
        </p:nvGraphicFramePr>
        <p:xfrm>
          <a:off x="1817775" y="2786455"/>
          <a:ext cx="5508450" cy="2101850"/>
        </p:xfrm>
        <a:graphic>
          <a:graphicData uri="http://schemas.openxmlformats.org/drawingml/2006/table">
            <a:tbl>
              <a:tblPr firstRow="1" firstCol="1" bandRow="1"/>
              <a:tblGrid>
                <a:gridCol w="2461094">
                  <a:extLst>
                    <a:ext uri="{9D8B030D-6E8A-4147-A177-3AD203B41FA5}">
                      <a16:colId xmlns:a16="http://schemas.microsoft.com/office/drawing/2014/main" val="472225520"/>
                    </a:ext>
                  </a:extLst>
                </a:gridCol>
                <a:gridCol w="3047356">
                  <a:extLst>
                    <a:ext uri="{9D8B030D-6E8A-4147-A177-3AD203B41FA5}">
                      <a16:colId xmlns:a16="http://schemas.microsoft.com/office/drawing/2014/main" val="3376060972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6791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= AB + AB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Given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966482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Segment Addition Postulate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67874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+ AB = AB + BC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Transitive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483305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4.AB = BC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Subtraction Property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365986"/>
                  </a:ext>
                </a:extLst>
              </a:tr>
            </a:tbl>
          </a:graphicData>
        </a:graphic>
      </p:graphicFrame>
      <p:pic>
        <p:nvPicPr>
          <p:cNvPr id="5" name="Google Shape;231;p46" descr="Icon&#10;&#10;Description automatically generated">
            <a:extLst>
              <a:ext uri="{FF2B5EF4-FFF2-40B4-BE49-F238E27FC236}">
                <a16:creationId xmlns:a16="http://schemas.microsoft.com/office/drawing/2014/main" id="{85B58D73-B31B-0D0A-4803-59A9F47648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1428" y="2366100"/>
            <a:ext cx="2921144" cy="34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7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3" lvl="0" indent="-443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Construct and complete two-column and paragraph proofs.</a:t>
            </a:r>
            <a:endParaRPr/>
          </a:p>
          <a:p>
            <a:pPr marL="512763" lvl="0" indent="-443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Use mathematical definitions, postulates, theorems, and properties as reasons to solve problems.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3F2F4C-48EE-2C5D-4F7D-651CB37DA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60144"/>
              </p:ext>
            </p:extLst>
          </p:nvPr>
        </p:nvGraphicFramePr>
        <p:xfrm>
          <a:off x="3270881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2028167891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3709468863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1429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492307365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100645456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75413835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582466800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6816276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87D670-4A9A-07FC-7EEB-E26659F31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53404"/>
              </p:ext>
            </p:extLst>
          </p:nvPr>
        </p:nvGraphicFramePr>
        <p:xfrm>
          <a:off x="3270881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3257778793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2922296124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5018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∠KMN = 28°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498375075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5078445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469787322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949347548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192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0A7C11-E59A-FB68-426D-1B0866FE7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89261"/>
              </p:ext>
            </p:extLst>
          </p:nvPr>
        </p:nvGraphicFramePr>
        <p:xfrm>
          <a:off x="3270881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3140579378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2771408306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73980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∠KMN = 28°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759126931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040306642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436909474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208543868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∠JMN = 90° </a:t>
                      </a: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9215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D732D4-44DF-8CEE-C1FE-2FF0605C9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34088"/>
              </p:ext>
            </p:extLst>
          </p:nvPr>
        </p:nvGraphicFramePr>
        <p:xfrm>
          <a:off x="3270881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3424442857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1936802452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4496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∠KMN = 28°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687814353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963114442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024732873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748389914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∠JMN = 90° </a:t>
                      </a: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94810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D41CE0-AC0E-D7F6-B3E0-785A6A097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08505"/>
              </p:ext>
            </p:extLst>
          </p:nvPr>
        </p:nvGraphicFramePr>
        <p:xfrm>
          <a:off x="3270881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2481495922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1299429070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97974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∠KMN = 28°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810245309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655561737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Angle Addition Postulate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977504554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083863361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∠JMN = 90° </a:t>
                      </a: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421869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301" name="Google Shape;301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 ∠KMN = 28°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l="31933" t="21803" r="21838" b="14633"/>
          <a:stretch/>
        </p:blipFill>
        <p:spPr>
          <a:xfrm>
            <a:off x="594732" y="2267086"/>
            <a:ext cx="1617189" cy="2223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95701D-EBB8-286A-B7AD-6DFBD350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14475"/>
              </p:ext>
            </p:extLst>
          </p:nvPr>
        </p:nvGraphicFramePr>
        <p:xfrm>
          <a:off x="3254552" y="1323278"/>
          <a:ext cx="5415919" cy="3393441"/>
        </p:xfrm>
        <a:graphic>
          <a:graphicData uri="http://schemas.openxmlformats.org/drawingml/2006/table">
            <a:tbl>
              <a:tblPr firstRow="1" firstCol="1" bandRow="1">
                <a:tableStyleId>{D52BF1F1-521D-424E-B458-45D645155FA7}</a:tableStyleId>
              </a:tblPr>
              <a:tblGrid>
                <a:gridCol w="2053686">
                  <a:extLst>
                    <a:ext uri="{9D8B030D-6E8A-4147-A177-3AD203B41FA5}">
                      <a16:colId xmlns:a16="http://schemas.microsoft.com/office/drawing/2014/main" val="2679776446"/>
                    </a:ext>
                  </a:extLst>
                </a:gridCol>
                <a:gridCol w="3362233">
                  <a:extLst>
                    <a:ext uri="{9D8B030D-6E8A-4147-A177-3AD203B41FA5}">
                      <a16:colId xmlns:a16="http://schemas.microsoft.com/office/drawing/2014/main" val="3015997025"/>
                    </a:ext>
                  </a:extLst>
                </a:gridCol>
              </a:tblGrid>
              <a:tr h="390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97701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∠KMN = 28°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856339485"/>
                  </a:ext>
                </a:extLst>
              </a:tr>
              <a:tr h="933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∠JMK and ∠KMN are complementary angles.</a:t>
                      </a:r>
                      <a:endParaRPr lang="en-US" sz="10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Given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3362032996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∠JMK + ∠KMN = ∠JMN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Angle Addition Postulate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1316383066"/>
                  </a:ext>
                </a:extLst>
              </a:tr>
              <a:tr h="644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∠JMK + ∠KMN = 90°</a:t>
                      </a:r>
                      <a:endParaRPr lang="en-US" sz="10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Definition of Complementary Angles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159127654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∠JMN = 90° </a:t>
                      </a:r>
                    </a:p>
                  </a:txBody>
                  <a:tcPr marL="61747" marR="61747" marT="61747" marB="6174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Transitive Property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47" marR="61747" marT="61747" marB="61747"/>
                </a:tc>
                <a:extLst>
                  <a:ext uri="{0D108BD9-81ED-4DB2-BD59-A6C34878D82A}">
                    <a16:rowId xmlns:a16="http://schemas.microsoft.com/office/drawing/2014/main" val="222569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groups, complete the given proofs using </a:t>
            </a:r>
            <a:br>
              <a:rPr lang="en-US" dirty="0"/>
            </a:br>
            <a:r>
              <a:rPr lang="en-US" dirty="0"/>
              <a:t>the provided statement and reason cards.</a:t>
            </a:r>
          </a:p>
          <a:p>
            <a:r>
              <a:rPr lang="en-US" dirty="0"/>
              <a:t>There is one card for each missing </a:t>
            </a:r>
            <a:br>
              <a:rPr lang="en-US" dirty="0"/>
            </a:br>
            <a:r>
              <a:rPr lang="en-US" dirty="0"/>
              <a:t>statement and each missing reason.</a:t>
            </a:r>
          </a:p>
          <a:p>
            <a:r>
              <a:rPr lang="en-US" dirty="0"/>
              <a:t>No card can be used more than once.</a:t>
            </a:r>
          </a:p>
          <a:p>
            <a:r>
              <a:rPr lang="en-US" dirty="0"/>
              <a:t>When you are done, raise your hand so I can check your </a:t>
            </a:r>
            <a:r>
              <a:rPr lang="en-US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xmlns="" textRoundtripDataId="24"/>
                  </a:ext>
                </a:extLst>
              </a:rPr>
              <a:t>work.</a:t>
            </a:r>
            <a:endParaRPr lang="en-US" dirty="0"/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Cross-Examination</a:t>
            </a:r>
          </a:p>
        </p:txBody>
      </p:sp>
      <p:pic>
        <p:nvPicPr>
          <p:cNvPr id="2" name="Google Shape;350;p48">
            <a:extLst>
              <a:ext uri="{FF2B5EF4-FFF2-40B4-BE49-F238E27FC236}">
                <a16:creationId xmlns:a16="http://schemas.microsoft.com/office/drawing/2014/main" id="{5C3CA55E-5C3F-9D37-A68B-7997A51D89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77131">
            <a:off x="6361500" y="1707500"/>
            <a:ext cx="2694049" cy="151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Interview with Kate Loughlin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C2A7A-EE65-DDE5-DCC7-9C130060A4EC}"/>
              </a:ext>
            </a:extLst>
          </p:cNvPr>
          <p:cNvSpPr txBox="1"/>
          <p:nvPr/>
        </p:nvSpPr>
        <p:spPr>
          <a:xfrm>
            <a:off x="3620729" y="4827899"/>
            <a:ext cx="221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 Loughlin Interview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" name="Online Media 5" descr="K20 ICAP - Prove Me Wrong">
            <a:hlinkClick r:id="" action="ppaction://media"/>
            <a:extLst>
              <a:ext uri="{FF2B5EF4-FFF2-40B4-BE49-F238E27FC236}">
                <a16:creationId xmlns:a16="http://schemas.microsoft.com/office/drawing/2014/main" id="{1D96BE88-C82B-5F2C-0853-4CA4EEE359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3525" y="1309688"/>
            <a:ext cx="6076950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proof on your task card.</a:t>
            </a:r>
          </a:p>
          <a:p>
            <a:r>
              <a:rPr lang="en-US" dirty="0"/>
              <a:t>Use a separate sheet of paper if you need more room.</a:t>
            </a:r>
          </a:p>
          <a:p>
            <a:r>
              <a:rPr lang="en-US" dirty="0"/>
              <a:t>Be ready to share!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Arguments</a:t>
            </a:r>
          </a:p>
        </p:txBody>
      </p:sp>
    </p:spTree>
    <p:extLst>
      <p:ext uri="{BB962C8B-B14F-4D97-AF65-F5344CB8AC3E}">
        <p14:creationId xmlns:p14="http://schemas.microsoft.com/office/powerpoint/2010/main" val="11682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 on the back of your task card.</a:t>
            </a:r>
          </a:p>
          <a:p>
            <a:r>
              <a:rPr lang="en-US" dirty="0"/>
              <a:t>Under the proof you completed, write the letter that best represents your feelings towards your answer.</a:t>
            </a:r>
          </a:p>
          <a:p>
            <a:pPr lvl="1"/>
            <a:r>
              <a:rPr lang="en-US" b="1" dirty="0"/>
              <a:t>G:</a:t>
            </a:r>
            <a:r>
              <a:rPr lang="en-US" dirty="0"/>
              <a:t> Guessed</a:t>
            </a:r>
          </a:p>
          <a:p>
            <a:pPr lvl="1"/>
            <a:r>
              <a:rPr lang="en-US" b="1" dirty="0"/>
              <a:t>U:</a:t>
            </a:r>
            <a:r>
              <a:rPr lang="en-US" dirty="0"/>
              <a:t> Unsure</a:t>
            </a:r>
          </a:p>
          <a:p>
            <a:pPr lvl="1"/>
            <a:r>
              <a:rPr lang="en-US" b="1" dirty="0"/>
              <a:t>S:</a:t>
            </a:r>
            <a:r>
              <a:rPr lang="en-US" dirty="0"/>
              <a:t> Sure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Verdict</a:t>
            </a:r>
          </a:p>
        </p:txBody>
      </p:sp>
      <p:pic>
        <p:nvPicPr>
          <p:cNvPr id="2" name="Google Shape;369;p51">
            <a:extLst>
              <a:ext uri="{FF2B5EF4-FFF2-40B4-BE49-F238E27FC236}">
                <a16:creationId xmlns:a16="http://schemas.microsoft.com/office/drawing/2014/main" id="{60CBC20C-138B-68D9-C160-62E032F6F0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2749" b="34351"/>
          <a:stretch/>
        </p:blipFill>
        <p:spPr>
          <a:xfrm>
            <a:off x="4005486" y="2911460"/>
            <a:ext cx="2947666" cy="969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4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6695" indent="-226695">
              <a:spcBef>
                <a:spcPts val="0"/>
              </a:spcBef>
            </a:pPr>
            <a:r>
              <a:rPr lang="en-US" dirty="0"/>
              <a:t>With your group, visit each station to read and discuss each question.</a:t>
            </a:r>
          </a:p>
          <a:p>
            <a:pPr marL="226695" indent="-226695">
              <a:spcBef>
                <a:spcPts val="0"/>
              </a:spcBef>
            </a:pPr>
            <a:r>
              <a:rPr lang="en-US" dirty="0"/>
              <a:t>Individually, answer the question on one of your sticky notes and place it on the wall next to the poster.</a:t>
            </a:r>
          </a:p>
          <a:p>
            <a:pPr marL="226695" indent="-226695">
              <a:spcBef>
                <a:spcPts val="0"/>
              </a:spcBef>
            </a:pPr>
            <a:r>
              <a:rPr lang="en-US" dirty="0"/>
              <a:t>Repeat the process at each poster.</a:t>
            </a:r>
          </a:p>
        </p:txBody>
      </p:sp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Opening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Statements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ecff6c07f_1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Return to the poster you started at.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the sticky notes posted next to it and organize them based on common themes and ideas.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ready to share the common themes your group sees.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02" name="Google Shape;102;gfecff6c07f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Opening </a:t>
            </a: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Statements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8D370D-69A4-51A7-CFE0-E766B13D46C4}"/>
              </a:ext>
            </a:extLst>
          </p:cNvPr>
          <p:cNvSpPr txBox="1"/>
          <p:nvPr/>
        </p:nvSpPr>
        <p:spPr>
          <a:xfrm>
            <a:off x="2471058" y="4681582"/>
            <a:ext cx="420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 wins! Scene (11/11) | </a:t>
            </a:r>
            <a:r>
              <a:rPr lang="en-US" sz="1800" dirty="0" err="1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Movieclips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4" name="Google Shape;112;gfecff6c07f_1_15">
            <a:extLst>
              <a:ext uri="{FF2B5EF4-FFF2-40B4-BE49-F238E27FC236}">
                <a16:creationId xmlns:a16="http://schemas.microsoft.com/office/drawing/2014/main" id="{E3C909FC-97CE-69DE-88E6-30929CB5C96C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Legally Blonde</a:t>
            </a:r>
          </a:p>
        </p:txBody>
      </p:sp>
      <p:pic>
        <p:nvPicPr>
          <p:cNvPr id="9" name="Online Media 8" descr="Legally Blonde (2001) - Elle Wins! Scene  (11/11) | Movieclips">
            <a:hlinkClick r:id="" action="ppaction://media"/>
            <a:extLst>
              <a:ext uri="{FF2B5EF4-FFF2-40B4-BE49-F238E27FC236}">
                <a16:creationId xmlns:a16="http://schemas.microsoft.com/office/drawing/2014/main" id="{4E264CAC-7AC8-89E9-6CDD-FD49E6D47771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55750" y="1273219"/>
            <a:ext cx="6032500" cy="340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gfecff6c07f_1_0">
            <a:extLst>
              <a:ext uri="{FF2B5EF4-FFF2-40B4-BE49-F238E27FC236}">
                <a16:creationId xmlns:a16="http://schemas.microsoft.com/office/drawing/2014/main" id="{06DC1697-F4B1-C4E9-46FF-A796C468DC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Recall the line of questioning Elle used in the scene.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 your partner, remember as much as you can and recreate her line of questioning on the Witness Testimony handout.</a:t>
            </a: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 each question Elle asked, decide the reason Elle had for asking that question.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2" name="Google Shape;112;gfecff6c07f_1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Witness Testimony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Witness Testimony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44937"/>
              </p:ext>
            </p:extLst>
          </p:nvPr>
        </p:nvGraphicFramePr>
        <p:xfrm>
          <a:off x="457200" y="1309687"/>
          <a:ext cx="8229599" cy="3241622"/>
        </p:xfrm>
        <a:graphic>
          <a:graphicData uri="http://schemas.openxmlformats.org/drawingml/2006/table">
            <a:tbl>
              <a:tblPr firstRow="1" firstCol="1" bandRow="1"/>
              <a:tblGrid>
                <a:gridCol w="274378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74290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742905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81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 of Questioning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705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the Argument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705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Tracy and the Perm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705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705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1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1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2722</Words>
  <Application>Microsoft Macintosh PowerPoint</Application>
  <PresentationFormat>On-screen Show (16:9)</PresentationFormat>
  <Paragraphs>518</Paragraphs>
  <Slides>49</Slides>
  <Notes>39</Notes>
  <HiddenSlides>12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Noto Sans Symbols</vt:lpstr>
      <vt:lpstr>Times New Roman</vt:lpstr>
      <vt:lpstr>Wingdings 2</vt:lpstr>
      <vt:lpstr>YouTube Noto</vt:lpstr>
      <vt:lpstr>LEARN theme</vt:lpstr>
      <vt:lpstr>LEARN theme</vt:lpstr>
      <vt:lpstr>1_LEARN theme</vt:lpstr>
      <vt:lpstr>PowerPoint Presentation</vt:lpstr>
      <vt:lpstr>Prove Me Wrong</vt:lpstr>
      <vt:lpstr>Essential Question</vt:lpstr>
      <vt:lpstr>Lesson Objectives</vt:lpstr>
      <vt:lpstr>Opening Statements</vt:lpstr>
      <vt:lpstr>Opening Statements</vt:lpstr>
      <vt:lpstr>PowerPoint Presentation</vt:lpstr>
      <vt:lpstr>Witness Testimony</vt:lpstr>
      <vt:lpstr>Witness Testimony</vt:lpstr>
      <vt:lpstr>Witness Testimony</vt:lpstr>
      <vt:lpstr>Witness Testimony</vt:lpstr>
      <vt:lpstr>Witness Testimony</vt:lpstr>
      <vt:lpstr>Witness Testimony</vt:lpstr>
      <vt:lpstr>UNO Proofs</vt:lpstr>
      <vt:lpstr>UNO Proofs</vt:lpstr>
      <vt:lpstr>UNO Proofs</vt:lpstr>
      <vt:lpstr>UNO Proofs</vt:lpstr>
      <vt:lpstr>UNO Proofs</vt:lpstr>
      <vt:lpstr>UNO Proofs</vt:lpstr>
      <vt:lpstr>Evidence – Vocabulary</vt:lpstr>
      <vt:lpstr>Evidence – Vocabulary</vt:lpstr>
      <vt:lpstr>Two-Column Proof vs. Paragraph Proof</vt:lpstr>
      <vt:lpstr>Reasons – ✓ what you know, ★ what you don’t</vt:lpstr>
      <vt:lpstr>Reasons – ✓ what you know, ★ What you don’t</vt:lpstr>
      <vt:lpstr>Evidence</vt:lpstr>
      <vt:lpstr>Evidence – Information</vt:lpstr>
      <vt:lpstr>Algebraic Proof</vt:lpstr>
      <vt:lpstr>Algebraic Proof</vt:lpstr>
      <vt:lpstr>Algebraic Proof</vt:lpstr>
      <vt:lpstr>Algebraic Proof</vt:lpstr>
      <vt:lpstr>Algebraic Proof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Cross-Examination</vt:lpstr>
      <vt:lpstr>Interview with Kate Loughlin</vt:lpstr>
      <vt:lpstr>Closing Arguments</vt:lpstr>
      <vt:lpstr>Verdict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Me Wrong</dc:title>
  <dc:subject/>
  <dc:creator>K20 Center</dc:creator>
  <cp:keywords/>
  <dc:description/>
  <cp:lastModifiedBy>Shogren, Caitlin E.</cp:lastModifiedBy>
  <cp:revision>13</cp:revision>
  <dcterms:created xsi:type="dcterms:W3CDTF">2021-08-30T12:17:31Z</dcterms:created>
  <dcterms:modified xsi:type="dcterms:W3CDTF">2022-10-10T14:25:53Z</dcterms:modified>
  <cp:category/>
</cp:coreProperties>
</file>