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74" r:id="rId12"/>
    <p:sldId id="275" r:id="rId13"/>
    <p:sldId id="265" r:id="rId14"/>
    <p:sldId id="266" r:id="rId15"/>
    <p:sldId id="267" r:id="rId16"/>
    <p:sldId id="268" r:id="rId17"/>
    <p:sldId id="269" r:id="rId18"/>
    <p:sldId id="270" r:id="rId19"/>
    <p:sldId id="271" r:id="rId20"/>
    <p:sldId id="272" r:id="rId21"/>
    <p:sldId id="276" r:id="rId22"/>
    <p:sldId id="277"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62" d="100"/>
          <a:sy n="162" d="100"/>
        </p:scale>
        <p:origin x="138"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KUqHWMUljSw"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youtube.com/watch?v=KCF0-PBtHAA"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hHqmk_9XVR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FQd3h9tTMv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8" name="Google Shape;8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45b745375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5" name="Google Shape;185;g145b745375b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0"/>
              </a:spcAft>
              <a:buNone/>
            </a:pPr>
            <a:r>
              <a:rPr lang="en-US" u="sng">
                <a:solidFill>
                  <a:schemeClr val="hlink"/>
                </a:solidFill>
                <a:hlinkClick r:id="rId3"/>
              </a:rPr>
              <a:t>https://www.youtube.com/watch?v=KUqHWMUljSw</a:t>
            </a:r>
            <a:r>
              <a:rPr lang="en-US"/>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45b745375b_0_13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145b745375b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2a27f88af3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12a27f88af3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YouTube. (2021, June 6). </a:t>
            </a:r>
            <a:r>
              <a:rPr lang="en-US" i="1"/>
              <a:t>Iteration: An essential character design tool!</a:t>
            </a:r>
            <a:r>
              <a:rPr lang="en-US"/>
              <a:t> YouTube. Retrieved June 7, 2022, from</a:t>
            </a:r>
            <a:r>
              <a:rPr lang="en-US">
                <a:uFill>
                  <a:noFill/>
                </a:uFill>
                <a:hlinkClick r:id="rId3"/>
              </a:rPr>
              <a:t> </a:t>
            </a:r>
            <a:r>
              <a:rPr lang="en-US" u="sng">
                <a:solidFill>
                  <a:schemeClr val="hlink"/>
                </a:solidFill>
                <a:hlinkClick r:id="rId3"/>
              </a:rPr>
              <a:t>https://www.youtube.com/watch</a:t>
            </a:r>
            <a:r>
              <a:rPr lang="en-US" u="sng">
                <a:solidFill>
                  <a:schemeClr val="hlink"/>
                </a:solidFill>
                <a:hlinkClick r:id="rId4"/>
              </a:rPr>
              <a:t>?v=KCF0-PBtHAA</a:t>
            </a:r>
            <a:endParaRPr u="sng">
              <a:solidFill>
                <a:schemeClr val="hlink"/>
              </a:solidFill>
            </a:endParaRPr>
          </a:p>
          <a:p>
            <a:pPr marL="0" lvl="0" indent="0" algn="l" rtl="0">
              <a:lnSpc>
                <a:spcPct val="100000"/>
              </a:lnSpc>
              <a:spcBef>
                <a:spcPts val="120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31efa73b02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31efa73b0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2b471de79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12b471de79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2b471de79c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g12b471de79c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33682cba50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33682cba50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33682cba50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33682cba5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2b471de79c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g12b471de79c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3138116dc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13138116dc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45b745375b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3" name="Google Shape;233;g145b745375b_0_2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25000"/>
              </a:lnSpc>
              <a:spcBef>
                <a:spcPts val="0"/>
              </a:spcBef>
              <a:spcAft>
                <a:spcPts val="0"/>
              </a:spcAft>
              <a:buClr>
                <a:srgbClr val="000000"/>
              </a:buClr>
              <a:buSzPts val="1400"/>
              <a:buFont typeface="Arial"/>
              <a:buNone/>
              <a:tabLst/>
              <a:defRPr/>
            </a:pPr>
            <a:r>
              <a:rPr lang="en-US" u="sng" dirty="0">
                <a:solidFill>
                  <a:schemeClr val="hlink"/>
                </a:solidFill>
                <a:hlinkClick r:id="rId3"/>
              </a:rPr>
              <a:t>https://www.youtube.com/watch?v=hHqmk_9XVR0</a:t>
            </a:r>
            <a:r>
              <a:rPr lang="en-US" dirty="0"/>
              <a:t> </a:t>
            </a:r>
          </a:p>
          <a:p>
            <a:pPr marL="0" lvl="0" indent="0" algn="l" rtl="0">
              <a:lnSpc>
                <a:spcPct val="125000"/>
              </a:lnSpc>
              <a:spcBef>
                <a:spcPts val="0"/>
              </a:spcBef>
              <a:spcAft>
                <a:spcPts val="0"/>
              </a:spcAft>
              <a:buNone/>
            </a:pPr>
            <a:r>
              <a:rPr lang="en-US" dirty="0"/>
              <a:t> </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45b745375b_0_34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3" name="Google Shape;243;g145b745375b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2a27f88af3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8" name="Google Shape;98;g12a27f88af3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5" name="Google Shape;1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1" name="Google Shape;111;p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2a27f88af3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12a27f88af3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2aadd920e2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2aadd920e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2a27f88af3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12a27f88af3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r>
              <a:rPr lang="en-US" sz="1200">
                <a:latin typeface="Calibri"/>
                <a:ea typeface="Calibri"/>
                <a:cs typeface="Calibri"/>
                <a:sym typeface="Calibri"/>
              </a:rPr>
              <a:t>jaaaaaa. (2021, August 5). </a:t>
            </a:r>
            <a:r>
              <a:rPr lang="en-US" sz="1200" i="1">
                <a:latin typeface="Calibri"/>
                <a:ea typeface="Calibri"/>
                <a:cs typeface="Calibri"/>
                <a:sym typeface="Calibri"/>
              </a:rPr>
              <a:t>Drawing shapes into faces!</a:t>
            </a:r>
            <a:r>
              <a:rPr lang="en-US" sz="1200">
                <a:latin typeface="Calibri"/>
                <a:ea typeface="Calibri"/>
                <a:cs typeface="Calibri"/>
                <a:sym typeface="Calibri"/>
              </a:rPr>
              <a:t> YouTube. Retrieved June 7, 2022, from </a:t>
            </a:r>
            <a:r>
              <a:rPr lang="en-US" sz="1200" u="sng">
                <a:solidFill>
                  <a:schemeClr val="hlink"/>
                </a:solidFill>
                <a:latin typeface="Calibri"/>
                <a:ea typeface="Calibri"/>
                <a:cs typeface="Calibri"/>
                <a:sym typeface="Calibri"/>
                <a:hlinkClick r:id="rId3"/>
              </a:rPr>
              <a:t>https://www.youtube.com/watch?v=FQd3h9tTMvk</a:t>
            </a:r>
            <a:r>
              <a:rPr lang="en-US" sz="1200">
                <a:latin typeface="Calibri"/>
                <a:ea typeface="Calibri"/>
                <a:cs typeface="Calibri"/>
                <a:sym typeface="Calibri"/>
              </a:rPr>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2aadd920e2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2aadd920e2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8" name="Google Shape;18;p4"/>
          <p:cNvSpPr>
            <a:spLocks noGrp="1"/>
          </p:cNvSpPr>
          <p:nvPr>
            <p:ph type="pic" idx="2"/>
          </p:nvPr>
        </p:nvSpPr>
        <p:spPr>
          <a:xfrm>
            <a:off x="5911850" y="1663336"/>
            <a:ext cx="1828800" cy="182800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3" name="Google Shape;23;p5"/>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6"/>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9" name="Google Shape;29;p6"/>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0" name="Google Shape;30;p6"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hyperlink" Target="http://www.youtube.com/watch?v=KUqHWMUljSw"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bit.ly/day1-k20Lesson"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KCF0-PBtHAA"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hyperlink" Target="http://www.youtube.com/watch?v=hHqmk_9XVR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bit.ly/day2-k20lesson"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hyperlink" Target="http://drive.google.com/file/d/13DPCnu236yVul2G2Wkmeir5ZmcidNFuX/vie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drive.google.com/file/d/13DPCnu236yVul2G2Wkmeir5ZmcidNFuX/vie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FQd3h9tTMv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hyperlink" Target="http://drive.google.com/file/d/1NdwignWosx3TIf-1XKmvjOrwoLo0550w/view"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grpSp>
        <p:nvGrpSpPr>
          <p:cNvPr id="187" name="Google Shape;187;g145b745375b_0_6"/>
          <p:cNvGrpSpPr/>
          <p:nvPr/>
        </p:nvGrpSpPr>
        <p:grpSpPr>
          <a:xfrm>
            <a:off x="141570" y="95171"/>
            <a:ext cx="2209475" cy="2295946"/>
            <a:chOff x="-65764" y="-1541114"/>
            <a:chExt cx="6358200" cy="6358200"/>
          </a:xfrm>
        </p:grpSpPr>
        <p:sp>
          <p:nvSpPr>
            <p:cNvPr id="188" name="Google Shape;188;g145b745375b_0_6"/>
            <p:cNvSpPr/>
            <p:nvPr/>
          </p:nvSpPr>
          <p:spPr>
            <a:xfrm>
              <a:off x="150989" y="-1324362"/>
              <a:ext cx="5924700" cy="5924700"/>
            </a:xfrm>
            <a:prstGeom prst="ellipse">
              <a:avLst/>
            </a:prstGeom>
            <a:solidFill>
              <a:schemeClr val="accent4"/>
            </a:solidFill>
            <a:ln>
              <a:noFill/>
            </a:ln>
          </p:spPr>
          <p:txBody>
            <a:bodyPr spcFirstLastPara="1" wrap="square" lIns="91450" tIns="45725" rIns="91450" bIns="457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0" i="0" u="none" strike="noStrike" kern="0" cap="none" spc="0" normalizeH="0" baseline="0" noProof="0">
                <a:ln>
                  <a:noFill/>
                </a:ln>
                <a:solidFill>
                  <a:srgbClr val="FFFFFF"/>
                </a:solidFill>
                <a:effectLst/>
                <a:uLnTx/>
                <a:uFillTx/>
                <a:latin typeface="Constantia"/>
                <a:ea typeface="Constantia"/>
                <a:cs typeface="Constantia"/>
                <a:sym typeface="Constantia"/>
              </a:endParaRPr>
            </a:p>
          </p:txBody>
        </p:sp>
        <p:sp>
          <p:nvSpPr>
            <p:cNvPr id="189" name="Google Shape;189;g145b745375b_0_6"/>
            <p:cNvSpPr/>
            <p:nvPr/>
          </p:nvSpPr>
          <p:spPr>
            <a:xfrm>
              <a:off x="-65764" y="-1541114"/>
              <a:ext cx="6358200" cy="6358200"/>
            </a:xfrm>
            <a:prstGeom prst="ellipse">
              <a:avLst/>
            </a:prstGeom>
            <a:noFill/>
            <a:ln w="9525" cap="flat" cmpd="sng">
              <a:solidFill>
                <a:srgbClr val="659298"/>
              </a:solidFill>
              <a:prstDash val="solid"/>
              <a:round/>
              <a:headEnd type="none" w="sm" len="sm"/>
              <a:tailEnd type="none" w="sm" len="sm"/>
            </a:ln>
          </p:spPr>
          <p:txBody>
            <a:bodyPr spcFirstLastPara="1" wrap="square" lIns="91450" tIns="45725" rIns="91450" bIns="457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0" i="0" u="none" strike="noStrike" kern="0" cap="none" spc="0" normalizeH="0" baseline="0" noProof="0">
                <a:ln>
                  <a:noFill/>
                </a:ln>
                <a:solidFill>
                  <a:srgbClr val="FFFFFF"/>
                </a:solidFill>
                <a:effectLst/>
                <a:uLnTx/>
                <a:uFillTx/>
                <a:latin typeface="Constantia"/>
                <a:ea typeface="Constantia"/>
                <a:cs typeface="Constantia"/>
                <a:sym typeface="Constantia"/>
              </a:endParaRPr>
            </a:p>
          </p:txBody>
        </p:sp>
        <p:pic>
          <p:nvPicPr>
            <p:cNvPr id="190" name="Google Shape;190;g145b745375b_0_6"/>
            <p:cNvPicPr preferRelativeResize="0"/>
            <p:nvPr/>
          </p:nvPicPr>
          <p:blipFill rotWithShape="1">
            <a:blip r:embed="rId3">
              <a:alphaModFix/>
            </a:blip>
            <a:srcRect/>
            <a:stretch/>
          </p:blipFill>
          <p:spPr>
            <a:xfrm>
              <a:off x="248641" y="-1275536"/>
              <a:ext cx="5826938" cy="5826938"/>
            </a:xfrm>
            <a:prstGeom prst="rect">
              <a:avLst/>
            </a:prstGeom>
            <a:noFill/>
            <a:ln>
              <a:noFill/>
            </a:ln>
          </p:spPr>
        </p:pic>
      </p:grpSp>
      <p:sp>
        <p:nvSpPr>
          <p:cNvPr id="191" name="Google Shape;191;g145b745375b_0_6"/>
          <p:cNvSpPr/>
          <p:nvPr/>
        </p:nvSpPr>
        <p:spPr>
          <a:xfrm>
            <a:off x="2464118" y="245482"/>
            <a:ext cx="6338400" cy="5841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800" b="1" i="0" u="none" strike="noStrike" kern="0" cap="none" spc="0" normalizeH="0" baseline="0" noProof="0">
                <a:ln>
                  <a:noFill/>
                </a:ln>
                <a:solidFill>
                  <a:srgbClr val="991B1E"/>
                </a:solidFill>
                <a:effectLst/>
                <a:uLnTx/>
                <a:uFillTx/>
                <a:latin typeface="Calibri"/>
                <a:ea typeface="Calibri"/>
                <a:cs typeface="Calibri"/>
                <a:sym typeface="Calibri"/>
              </a:rPr>
              <a:t>Day 1 Student Survey</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pic>
        <p:nvPicPr>
          <p:cNvPr id="192" name="Google Shape;192;g145b745375b_0_6" title="Classroom Engagement Day 1">
            <a:hlinkClick r:id="rId4"/>
          </p:cNvPr>
          <p:cNvPicPr preferRelativeResize="0"/>
          <p:nvPr/>
        </p:nvPicPr>
        <p:blipFill>
          <a:blip r:embed="rId5">
            <a:alphaModFix/>
          </a:blip>
          <a:stretch>
            <a:fillRect/>
          </a:stretch>
        </p:blipFill>
        <p:spPr>
          <a:xfrm>
            <a:off x="2673575" y="829574"/>
            <a:ext cx="5634775" cy="4226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1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145b745375b_0_137"/>
          <p:cNvSpPr txBox="1">
            <a:spLocks noGrp="1"/>
          </p:cNvSpPr>
          <p:nvPr>
            <p:ph type="title"/>
          </p:nvPr>
        </p:nvSpPr>
        <p:spPr>
          <a:xfrm>
            <a:off x="457200" y="528066"/>
            <a:ext cx="8229600" cy="857400"/>
          </a:xfrm>
          <a:prstGeom prst="rect">
            <a:avLst/>
          </a:prstGeom>
          <a:noFill/>
          <a:ln>
            <a:noFill/>
          </a:ln>
        </p:spPr>
        <p:txBody>
          <a:bodyPr spcFirstLastPara="1" wrap="square" lIns="0" tIns="34275" rIns="0" bIns="0" anchor="b" anchorCtr="0">
            <a:normAutofit/>
          </a:bodyPr>
          <a:lstStyle/>
          <a:p>
            <a:pPr marL="0" lvl="0" indent="0" algn="l" rtl="0">
              <a:spcBef>
                <a:spcPts val="0"/>
              </a:spcBef>
              <a:spcAft>
                <a:spcPts val="0"/>
              </a:spcAft>
              <a:buClr>
                <a:schemeClr val="accent4"/>
              </a:buClr>
              <a:buSzPts val="5000"/>
              <a:buFont typeface="Calibri"/>
              <a:buNone/>
            </a:pPr>
            <a:r>
              <a:rPr lang="en-US"/>
              <a:t>Day 1 Student Survey</a:t>
            </a:r>
            <a:endParaRPr/>
          </a:p>
        </p:txBody>
      </p:sp>
      <p:sp>
        <p:nvSpPr>
          <p:cNvPr id="198" name="Google Shape;198;g145b745375b_0_137"/>
          <p:cNvSpPr txBox="1">
            <a:spLocks noGrp="1"/>
          </p:cNvSpPr>
          <p:nvPr>
            <p:ph type="body" idx="1"/>
          </p:nvPr>
        </p:nvSpPr>
        <p:spPr>
          <a:xfrm>
            <a:off x="457201" y="1440064"/>
            <a:ext cx="4770300" cy="3326100"/>
          </a:xfrm>
          <a:prstGeom prst="rect">
            <a:avLst/>
          </a:prstGeom>
          <a:noFill/>
          <a:ln>
            <a:noFill/>
          </a:ln>
        </p:spPr>
        <p:txBody>
          <a:bodyPr spcFirstLastPara="1" wrap="square" lIns="68575" tIns="34275" rIns="68575" bIns="34275" anchor="t" anchorCtr="0">
            <a:normAutofit/>
          </a:bodyPr>
          <a:lstStyle/>
          <a:p>
            <a:pPr marL="279400" lvl="0" indent="-285750" algn="l" rtl="0">
              <a:spcBef>
                <a:spcPts val="0"/>
              </a:spcBef>
              <a:spcAft>
                <a:spcPts val="0"/>
              </a:spcAft>
              <a:buSzPts val="2500"/>
              <a:buChar char="⚫"/>
            </a:pPr>
            <a:r>
              <a:rPr lang="en-US" u="sng">
                <a:solidFill>
                  <a:schemeClr val="hlink"/>
                </a:solidFill>
                <a:hlinkClick r:id="rId3"/>
              </a:rPr>
              <a:t>https://bit.ly/day1-k20Lesson</a:t>
            </a:r>
            <a:r>
              <a:rPr lang="en-US"/>
              <a:t> </a:t>
            </a:r>
            <a:endParaRPr/>
          </a:p>
        </p:txBody>
      </p:sp>
      <p:pic>
        <p:nvPicPr>
          <p:cNvPr id="199" name="Google Shape;199;g145b745375b_0_137"/>
          <p:cNvPicPr preferRelativeResize="0">
            <a:picLocks noGrp="1"/>
          </p:cNvPicPr>
          <p:nvPr>
            <p:ph type="body" idx="2"/>
          </p:nvPr>
        </p:nvPicPr>
        <p:blipFill rotWithShape="1">
          <a:blip r:embed="rId4">
            <a:alphaModFix/>
          </a:blip>
          <a:srcRect/>
          <a:stretch/>
        </p:blipFill>
        <p:spPr>
          <a:xfrm>
            <a:off x="5364350" y="2149012"/>
            <a:ext cx="3322500" cy="1907700"/>
          </a:xfrm>
          <a:prstGeom prst="rect">
            <a:avLst/>
          </a:prstGeom>
          <a:noFill/>
          <a:ln>
            <a:noFill/>
          </a:ln>
        </p:spPr>
      </p:pic>
      <p:pic>
        <p:nvPicPr>
          <p:cNvPr id="200" name="Google Shape;200;g145b745375b_0_137"/>
          <p:cNvPicPr preferRelativeResize="0"/>
          <p:nvPr/>
        </p:nvPicPr>
        <p:blipFill rotWithShape="1">
          <a:blip r:embed="rId5">
            <a:alphaModFix/>
          </a:blip>
          <a:srcRect/>
          <a:stretch/>
        </p:blipFill>
        <p:spPr>
          <a:xfrm>
            <a:off x="1276987" y="2217991"/>
            <a:ext cx="2215055" cy="236071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31" descr="Iteration, or… trying again, taking it from the top, faster more intense as George Lucas would say, is one of the most valuable tools you have as a character designer. The problem though is just how hard it can be to use. I actually have some practical tips for Iteration as a character I’ve struggled with on and off for a long time has finally come together. &#10;&#10;Biko's Backpack is available on: http://patreon.com/bageldenizen​​​​&#10;&#10;The Learn Character Design Course is a comprehensive Character Design Curriculum, available now: http://learncharacterdesign.com​​​​​​&#10;&#10;To get a critique of your own, select either the Novice Bard tier on Patreon, or the Expedited Critique at brookeseggleston.com/shop&#10;&#10;Brookes Eggleston On Social:&#10;http://twitter.com/bageldenizen​​​​​​&#10;http://instagram.com/bageldenizen​​​​​​&#10;http://twitch.tv/bageldenizen​​​​​​&#10;&#10;Character Design Forge has new videos every week." title="ITERATION: An Essential Character Design Tool!">
            <a:hlinkClick r:id="rId3"/>
          </p:cNvPr>
          <p:cNvPicPr preferRelativeResize="0"/>
          <p:nvPr/>
        </p:nvPicPr>
        <p:blipFill>
          <a:blip r:embed="rId4">
            <a:alphaModFix/>
          </a:blip>
          <a:stretch>
            <a:fillRect/>
          </a:stretch>
        </p:blipFill>
        <p:spPr>
          <a:xfrm>
            <a:off x="1129525" y="104800"/>
            <a:ext cx="6578525" cy="4933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10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Point of Most Significance</a:t>
            </a:r>
            <a:endParaRPr/>
          </a:p>
        </p:txBody>
      </p:sp>
      <p:sp>
        <p:nvSpPr>
          <p:cNvPr id="150" name="Google Shape;150;p32"/>
          <p:cNvSpPr txBox="1">
            <a:spLocks noGrp="1"/>
          </p:cNvSpPr>
          <p:nvPr>
            <p:ph type="body" idx="1"/>
          </p:nvPr>
        </p:nvSpPr>
        <p:spPr>
          <a:xfrm>
            <a:off x="457200" y="1309350"/>
            <a:ext cx="4231500" cy="3434100"/>
          </a:xfrm>
          <a:prstGeom prst="rect">
            <a:avLst/>
          </a:prstGeom>
        </p:spPr>
        <p:txBody>
          <a:bodyPr spcFirstLastPara="1" wrap="square" lIns="91425" tIns="45700" rIns="91425" bIns="45700" anchor="t" anchorCtr="0">
            <a:normAutofit/>
          </a:bodyPr>
          <a:lstStyle/>
          <a:p>
            <a:pPr marL="457200" lvl="0" indent="-381000" algn="l" rtl="0">
              <a:spcBef>
                <a:spcPts val="520"/>
              </a:spcBef>
              <a:spcAft>
                <a:spcPts val="0"/>
              </a:spcAft>
              <a:buSzPts val="2400"/>
              <a:buFont typeface="Arial"/>
              <a:buChar char="●"/>
            </a:pPr>
            <a:r>
              <a:rPr lang="en-US"/>
              <a:t>Think about the iteration process. </a:t>
            </a:r>
            <a:endParaRPr/>
          </a:p>
          <a:p>
            <a:pPr marL="457200" lvl="0" indent="-381000" algn="l" rtl="0">
              <a:spcBef>
                <a:spcPts val="0"/>
              </a:spcBef>
              <a:spcAft>
                <a:spcPts val="0"/>
              </a:spcAft>
              <a:buSzPts val="2400"/>
              <a:buFont typeface="Arial"/>
              <a:buChar char="●"/>
            </a:pPr>
            <a:r>
              <a:rPr lang="en-US"/>
              <a:t>What is the most important factor of using iteration to create characters? </a:t>
            </a:r>
            <a:endParaRPr/>
          </a:p>
        </p:txBody>
      </p:sp>
      <p:pic>
        <p:nvPicPr>
          <p:cNvPr id="151" name="Google Shape;151;p32"/>
          <p:cNvPicPr preferRelativeResize="0"/>
          <p:nvPr/>
        </p:nvPicPr>
        <p:blipFill>
          <a:blip r:embed="rId3">
            <a:alphaModFix/>
          </a:blip>
          <a:stretch>
            <a:fillRect/>
          </a:stretch>
        </p:blipFill>
        <p:spPr>
          <a:xfrm>
            <a:off x="5074050" y="1309350"/>
            <a:ext cx="3021100" cy="3021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33"/>
          <p:cNvPicPr preferRelativeResize="0"/>
          <p:nvPr/>
        </p:nvPicPr>
        <p:blipFill>
          <a:blip r:embed="rId3">
            <a:alphaModFix/>
          </a:blip>
          <a:stretch>
            <a:fillRect/>
          </a:stretch>
        </p:blipFill>
        <p:spPr>
          <a:xfrm rot="2401845">
            <a:off x="7045000" y="1492100"/>
            <a:ext cx="1607825" cy="1618625"/>
          </a:xfrm>
          <a:prstGeom prst="rect">
            <a:avLst/>
          </a:prstGeom>
          <a:noFill/>
          <a:ln>
            <a:noFill/>
          </a:ln>
        </p:spPr>
      </p:pic>
      <p:sp>
        <p:nvSpPr>
          <p:cNvPr id="157" name="Google Shape;157;p33"/>
          <p:cNvSpPr txBox="1">
            <a:spLocks noGrp="1"/>
          </p:cNvSpPr>
          <p:nvPr>
            <p:ph type="body" idx="1"/>
          </p:nvPr>
        </p:nvSpPr>
        <p:spPr>
          <a:xfrm>
            <a:off x="457200" y="1309350"/>
            <a:ext cx="6498000" cy="3434100"/>
          </a:xfrm>
          <a:prstGeom prst="rect">
            <a:avLst/>
          </a:prstGeom>
          <a:noFill/>
          <a:ln>
            <a:noFill/>
          </a:ln>
        </p:spPr>
        <p:txBody>
          <a:bodyPr spcFirstLastPara="1" wrap="square" lIns="91425" tIns="45700" rIns="91425" bIns="45700" anchor="t" anchorCtr="0">
            <a:normAutofit lnSpcReduction="10000"/>
          </a:bodyPr>
          <a:lstStyle/>
          <a:p>
            <a:pPr marL="457200" lvl="0" indent="-393700" algn="l" rtl="0">
              <a:lnSpc>
                <a:spcPct val="100000"/>
              </a:lnSpc>
              <a:spcBef>
                <a:spcPts val="520"/>
              </a:spcBef>
              <a:spcAft>
                <a:spcPts val="0"/>
              </a:spcAft>
              <a:buSzPts val="2600"/>
              <a:buChar char="•"/>
            </a:pPr>
            <a:r>
              <a:rPr lang="en-US"/>
              <a:t>Make a new iteration of one of your characters.</a:t>
            </a:r>
            <a:endParaRPr/>
          </a:p>
          <a:p>
            <a:pPr marL="457200" lvl="0" indent="-393700" algn="l" rtl="0">
              <a:lnSpc>
                <a:spcPct val="100000"/>
              </a:lnSpc>
              <a:spcBef>
                <a:spcPts val="0"/>
              </a:spcBef>
              <a:spcAft>
                <a:spcPts val="0"/>
              </a:spcAft>
              <a:buSzPts val="2600"/>
              <a:buChar char="•"/>
            </a:pPr>
            <a:r>
              <a:rPr lang="en-US"/>
              <a:t>Pass the drawing to a friend.</a:t>
            </a:r>
            <a:endParaRPr/>
          </a:p>
          <a:p>
            <a:pPr marL="914400" lvl="1" indent="-355600" algn="l" rtl="0">
              <a:lnSpc>
                <a:spcPct val="100000"/>
              </a:lnSpc>
              <a:spcBef>
                <a:spcPts val="0"/>
              </a:spcBef>
              <a:spcAft>
                <a:spcPts val="0"/>
              </a:spcAft>
              <a:buSzPts val="2000"/>
              <a:buChar char="•"/>
            </a:pPr>
            <a:r>
              <a:rPr lang="en-US"/>
              <a:t>Your friend will make a new version of your character and offer some design suggestions. They can change aspects of the character including the color to help you see a different perspective.</a:t>
            </a:r>
            <a:endParaRPr/>
          </a:p>
          <a:p>
            <a:pPr marL="457200" lvl="0" indent="-393700" algn="l" rtl="0">
              <a:lnSpc>
                <a:spcPct val="100000"/>
              </a:lnSpc>
              <a:spcBef>
                <a:spcPts val="0"/>
              </a:spcBef>
              <a:spcAft>
                <a:spcPts val="0"/>
              </a:spcAft>
              <a:buSzPts val="2600"/>
              <a:buChar char="•"/>
            </a:pPr>
            <a:r>
              <a:rPr lang="en-US"/>
              <a:t>Pass the paper back.</a:t>
            </a:r>
            <a:endParaRPr/>
          </a:p>
          <a:p>
            <a:pPr marL="914400" lvl="1" indent="-355600" algn="l" rtl="0">
              <a:lnSpc>
                <a:spcPct val="100000"/>
              </a:lnSpc>
              <a:spcBef>
                <a:spcPts val="0"/>
              </a:spcBef>
              <a:spcAft>
                <a:spcPts val="0"/>
              </a:spcAft>
              <a:buSzPts val="2000"/>
              <a:buChar char="•"/>
            </a:pPr>
            <a:r>
              <a:rPr lang="en-US"/>
              <a:t>Make another iteration of your character incorporating their design suggestions.</a:t>
            </a:r>
            <a:endParaRPr/>
          </a:p>
        </p:txBody>
      </p:sp>
      <p:sp>
        <p:nvSpPr>
          <p:cNvPr id="158" name="Google Shape;158;p3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“Pass the Problem”</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4"/>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SzPts val="2600"/>
              <a:buChar char="•"/>
            </a:pPr>
            <a:r>
              <a:rPr lang="en-US"/>
              <a:t>Using only 1 extra color per character, add an accessory that helps to better define who they are. At this point, you can also decide if you want to keep the original color or if you think another color better suits your characters and accessory.</a:t>
            </a:r>
            <a:endParaRPr/>
          </a:p>
          <a:p>
            <a:pPr marL="457200" lvl="0" indent="-393700" algn="l" rtl="0">
              <a:lnSpc>
                <a:spcPct val="100000"/>
              </a:lnSpc>
              <a:spcBef>
                <a:spcPts val="0"/>
              </a:spcBef>
              <a:spcAft>
                <a:spcPts val="0"/>
              </a:spcAft>
              <a:buSzPts val="2600"/>
              <a:buChar char="•"/>
            </a:pPr>
            <a:r>
              <a:rPr lang="en-US"/>
              <a:t>Check out the following slides for examples of what your paper might look like:</a:t>
            </a:r>
            <a:endParaRPr/>
          </a:p>
          <a:p>
            <a:pPr marL="0" lvl="0" indent="0" algn="l" rtl="0">
              <a:lnSpc>
                <a:spcPct val="100000"/>
              </a:lnSpc>
              <a:spcBef>
                <a:spcPts val="520"/>
              </a:spcBef>
              <a:spcAft>
                <a:spcPts val="0"/>
              </a:spcAft>
              <a:buSzPts val="2600"/>
              <a:buNone/>
            </a:pPr>
            <a:endParaRPr/>
          </a:p>
        </p:txBody>
      </p:sp>
      <p:sp>
        <p:nvSpPr>
          <p:cNvPr id="164" name="Google Shape;164;p3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Accessorize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35"/>
          <p:cNvPicPr preferRelativeResize="0"/>
          <p:nvPr/>
        </p:nvPicPr>
        <p:blipFill>
          <a:blip r:embed="rId3">
            <a:alphaModFix/>
          </a:blip>
          <a:stretch>
            <a:fillRect/>
          </a:stretch>
        </p:blipFill>
        <p:spPr>
          <a:xfrm>
            <a:off x="69025" y="-215650"/>
            <a:ext cx="9144000"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36"/>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7"/>
          <p:cNvSpPr txBox="1">
            <a:spLocks noGrp="1"/>
          </p:cNvSpPr>
          <p:nvPr>
            <p:ph type="body" idx="1"/>
          </p:nvPr>
        </p:nvSpPr>
        <p:spPr>
          <a:xfrm>
            <a:off x="457200" y="1309350"/>
            <a:ext cx="5923200" cy="3434100"/>
          </a:xfrm>
          <a:prstGeom prst="rect">
            <a:avLst/>
          </a:prstGeom>
          <a:noFill/>
          <a:ln>
            <a:noFill/>
          </a:ln>
        </p:spPr>
        <p:txBody>
          <a:bodyPr spcFirstLastPara="1" wrap="square" lIns="91425" tIns="45700" rIns="91425" bIns="45700" anchor="t" anchorCtr="0">
            <a:normAutofit/>
          </a:bodyPr>
          <a:lstStyle/>
          <a:p>
            <a:pPr marL="457200" lvl="0" indent="0" algn="l" rtl="0">
              <a:lnSpc>
                <a:spcPct val="100000"/>
              </a:lnSpc>
              <a:spcBef>
                <a:spcPts val="520"/>
              </a:spcBef>
              <a:spcAft>
                <a:spcPts val="0"/>
              </a:spcAft>
              <a:buNone/>
            </a:pPr>
            <a:endParaRPr/>
          </a:p>
          <a:p>
            <a:pPr marL="457200" lvl="0" indent="0" algn="l" rtl="0">
              <a:lnSpc>
                <a:spcPct val="100000"/>
              </a:lnSpc>
              <a:spcBef>
                <a:spcPts val="520"/>
              </a:spcBef>
              <a:spcAft>
                <a:spcPts val="0"/>
              </a:spcAft>
              <a:buNone/>
            </a:pPr>
            <a:endParaRPr/>
          </a:p>
          <a:p>
            <a:pPr marL="457200" lvl="0" indent="-393700" algn="l" rtl="0">
              <a:lnSpc>
                <a:spcPct val="100000"/>
              </a:lnSpc>
              <a:spcBef>
                <a:spcPts val="520"/>
              </a:spcBef>
              <a:spcAft>
                <a:spcPts val="0"/>
              </a:spcAft>
              <a:buSzPts val="2600"/>
              <a:buChar char="•"/>
            </a:pPr>
            <a:r>
              <a:rPr lang="en-US"/>
              <a:t>Answer the </a:t>
            </a:r>
            <a:r>
              <a:rPr lang="en-US" i="1"/>
              <a:t>essential question</a:t>
            </a:r>
            <a:r>
              <a:rPr lang="en-US"/>
              <a:t>:</a:t>
            </a:r>
            <a:endParaRPr/>
          </a:p>
          <a:p>
            <a:pPr marL="914400" lvl="1" indent="-355600" algn="l" rtl="0">
              <a:lnSpc>
                <a:spcPct val="100000"/>
              </a:lnSpc>
              <a:spcBef>
                <a:spcPts val="0"/>
              </a:spcBef>
              <a:spcAft>
                <a:spcPts val="0"/>
              </a:spcAft>
              <a:buSzPts val="2000"/>
              <a:buChar char="•"/>
            </a:pPr>
            <a:r>
              <a:rPr lang="en-US"/>
              <a:t>How does shape inform character design?</a:t>
            </a:r>
            <a:endParaRPr/>
          </a:p>
          <a:p>
            <a:pPr marL="0" lvl="0" indent="0" algn="l" rtl="0">
              <a:lnSpc>
                <a:spcPct val="100000"/>
              </a:lnSpc>
              <a:spcBef>
                <a:spcPts val="520"/>
              </a:spcBef>
              <a:spcAft>
                <a:spcPts val="0"/>
              </a:spcAft>
              <a:buSzPts val="2600"/>
              <a:buNone/>
            </a:pPr>
            <a:endParaRPr/>
          </a:p>
        </p:txBody>
      </p:sp>
      <p:sp>
        <p:nvSpPr>
          <p:cNvPr id="180" name="Google Shape;180;p3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Preflection</a:t>
            </a:r>
            <a:endParaRPr/>
          </a:p>
        </p:txBody>
      </p:sp>
      <p:pic>
        <p:nvPicPr>
          <p:cNvPr id="181" name="Google Shape;181;p37"/>
          <p:cNvPicPr preferRelativeResize="0"/>
          <p:nvPr/>
        </p:nvPicPr>
        <p:blipFill>
          <a:blip r:embed="rId3">
            <a:alphaModFix/>
          </a:blip>
          <a:stretch>
            <a:fillRect/>
          </a:stretch>
        </p:blipFill>
        <p:spPr>
          <a:xfrm>
            <a:off x="6769650" y="1364350"/>
            <a:ext cx="1728225" cy="1728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8"/>
          <p:cNvSpPr txBox="1">
            <a:spLocks noGrp="1"/>
          </p:cNvSpPr>
          <p:nvPr>
            <p:ph type="body" idx="1"/>
          </p:nvPr>
        </p:nvSpPr>
        <p:spPr>
          <a:xfrm>
            <a:off x="457200" y="1309350"/>
            <a:ext cx="56475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SzPts val="2600"/>
              <a:buChar char="•"/>
            </a:pPr>
            <a:r>
              <a:rPr lang="en-US"/>
              <a:t>Find your “Pass the Problem” partner and pair up with another pair to make groups of four. </a:t>
            </a:r>
            <a:endParaRPr/>
          </a:p>
          <a:p>
            <a:pPr marL="457200" lvl="0" indent="-393700" algn="l" rtl="0">
              <a:lnSpc>
                <a:spcPct val="100000"/>
              </a:lnSpc>
              <a:spcBef>
                <a:spcPts val="0"/>
              </a:spcBef>
              <a:spcAft>
                <a:spcPts val="0"/>
              </a:spcAft>
              <a:buSzPts val="2600"/>
              <a:buChar char="•"/>
            </a:pPr>
            <a:r>
              <a:rPr lang="en-US"/>
              <a:t>Move through the question posters and write one complete answer for each question.</a:t>
            </a:r>
            <a:endParaRPr/>
          </a:p>
          <a:p>
            <a:pPr marL="0" lvl="0" indent="0" algn="l" rtl="0">
              <a:lnSpc>
                <a:spcPct val="100000"/>
              </a:lnSpc>
              <a:spcBef>
                <a:spcPts val="520"/>
              </a:spcBef>
              <a:spcAft>
                <a:spcPts val="0"/>
              </a:spcAft>
              <a:buSzPts val="2600"/>
              <a:buNone/>
            </a:pPr>
            <a:endParaRPr/>
          </a:p>
        </p:txBody>
      </p:sp>
      <p:sp>
        <p:nvSpPr>
          <p:cNvPr id="187" name="Google Shape;187;p3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Chat Stations</a:t>
            </a:r>
            <a:endParaRPr/>
          </a:p>
        </p:txBody>
      </p:sp>
      <p:pic>
        <p:nvPicPr>
          <p:cNvPr id="188" name="Google Shape;188;p38"/>
          <p:cNvPicPr preferRelativeResize="0"/>
          <p:nvPr/>
        </p:nvPicPr>
        <p:blipFill>
          <a:blip r:embed="rId3">
            <a:alphaModFix/>
          </a:blip>
          <a:stretch>
            <a:fillRect/>
          </a:stretch>
        </p:blipFill>
        <p:spPr>
          <a:xfrm>
            <a:off x="6772175" y="1448225"/>
            <a:ext cx="2044726" cy="1499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3"/>
          <p:cNvSpPr txBox="1">
            <a:spLocks noGrp="1"/>
          </p:cNvSpPr>
          <p:nvPr>
            <p:ph type="title" idx="4294967295"/>
          </p:nvPr>
        </p:nvSpPr>
        <p:spPr>
          <a:xfrm>
            <a:off x="530351" y="987552"/>
            <a:ext cx="7890837"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solidFill>
                  <a:schemeClr val="lt1"/>
                </a:solidFill>
              </a:rPr>
              <a:t>Triangles and Circles and Squares! Oh my! </a:t>
            </a:r>
            <a:endParaRPr dirty="0">
              <a:solidFill>
                <a:schemeClr val="lt1"/>
              </a:solidFill>
            </a:endParaRPr>
          </a:p>
        </p:txBody>
      </p:sp>
      <p:sp>
        <p:nvSpPr>
          <p:cNvPr id="95" name="Google Shape;95;p23"/>
          <p:cNvSpPr txBox="1">
            <a:spLocks noGrp="1"/>
          </p:cNvSpPr>
          <p:nvPr>
            <p:ph type="body" idx="4294967295"/>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p>
            <a:pPr marL="55562" lvl="0" indent="0" algn="l" rtl="0">
              <a:lnSpc>
                <a:spcPct val="100000"/>
              </a:lnSpc>
              <a:spcBef>
                <a:spcPts val="0"/>
              </a:spcBef>
              <a:spcAft>
                <a:spcPts val="0"/>
              </a:spcAft>
              <a:buSzPts val="2600"/>
              <a:buNone/>
            </a:pPr>
            <a:r>
              <a:rPr lang="en-US"/>
              <a:t>Shapes in Character Design </a:t>
            </a:r>
            <a:endParaRPr/>
          </a:p>
          <a:p>
            <a:pPr marL="55562" lvl="0" indent="0" algn="l" rtl="0">
              <a:lnSpc>
                <a:spcPct val="100000"/>
              </a:lnSpc>
              <a:spcBef>
                <a:spcPts val="0"/>
              </a:spcBef>
              <a:spcAft>
                <a:spcPts val="0"/>
              </a:spcAft>
              <a:buSzPts val="2600"/>
              <a:buNone/>
            </a:pPr>
            <a:endParaRPr/>
          </a:p>
          <a:p>
            <a:pPr marL="55562" lvl="0" indent="0" algn="l" rtl="0">
              <a:lnSpc>
                <a:spcPct val="100000"/>
              </a:lnSpc>
              <a:spcBef>
                <a:spcPts val="0"/>
              </a:spcBef>
              <a:spcAft>
                <a:spcPts val="0"/>
              </a:spcAft>
              <a:buSzPts val="2600"/>
              <a:buNone/>
            </a:pPr>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grpSp>
        <p:nvGrpSpPr>
          <p:cNvPr id="235" name="Google Shape;235;g145b745375b_0_261"/>
          <p:cNvGrpSpPr/>
          <p:nvPr/>
        </p:nvGrpSpPr>
        <p:grpSpPr>
          <a:xfrm>
            <a:off x="141570" y="95171"/>
            <a:ext cx="2209475" cy="2295946"/>
            <a:chOff x="-65764" y="-1541114"/>
            <a:chExt cx="6358200" cy="6358200"/>
          </a:xfrm>
        </p:grpSpPr>
        <p:sp>
          <p:nvSpPr>
            <p:cNvPr id="236" name="Google Shape;236;g145b745375b_0_261"/>
            <p:cNvSpPr/>
            <p:nvPr/>
          </p:nvSpPr>
          <p:spPr>
            <a:xfrm>
              <a:off x="150989" y="-1324362"/>
              <a:ext cx="5924700" cy="5924700"/>
            </a:xfrm>
            <a:prstGeom prst="ellipse">
              <a:avLst/>
            </a:prstGeom>
            <a:solidFill>
              <a:schemeClr val="accent4"/>
            </a:solidFill>
            <a:ln>
              <a:noFill/>
            </a:ln>
          </p:spPr>
          <p:txBody>
            <a:bodyPr spcFirstLastPara="1" wrap="square" lIns="91450" tIns="45725" rIns="91450" bIns="457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0" i="0" u="none" strike="noStrike" kern="0" cap="none" spc="0" normalizeH="0" baseline="0" noProof="0">
                <a:ln>
                  <a:noFill/>
                </a:ln>
                <a:solidFill>
                  <a:srgbClr val="FFFFFF"/>
                </a:solidFill>
                <a:effectLst/>
                <a:uLnTx/>
                <a:uFillTx/>
                <a:latin typeface="Constantia"/>
                <a:ea typeface="Constantia"/>
                <a:cs typeface="Constantia"/>
                <a:sym typeface="Constantia"/>
              </a:endParaRPr>
            </a:p>
          </p:txBody>
        </p:sp>
        <p:sp>
          <p:nvSpPr>
            <p:cNvPr id="237" name="Google Shape;237;g145b745375b_0_261"/>
            <p:cNvSpPr/>
            <p:nvPr/>
          </p:nvSpPr>
          <p:spPr>
            <a:xfrm>
              <a:off x="-65764" y="-1541114"/>
              <a:ext cx="6358200" cy="6358200"/>
            </a:xfrm>
            <a:prstGeom prst="ellipse">
              <a:avLst/>
            </a:prstGeom>
            <a:noFill/>
            <a:ln w="9525" cap="flat" cmpd="sng">
              <a:solidFill>
                <a:srgbClr val="659298"/>
              </a:solidFill>
              <a:prstDash val="solid"/>
              <a:round/>
              <a:headEnd type="none" w="sm" len="sm"/>
              <a:tailEnd type="none" w="sm" len="sm"/>
            </a:ln>
          </p:spPr>
          <p:txBody>
            <a:bodyPr spcFirstLastPara="1" wrap="square" lIns="91450" tIns="45725" rIns="91450" bIns="457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0" i="0" u="none" strike="noStrike" kern="0" cap="none" spc="0" normalizeH="0" baseline="0" noProof="0">
                <a:ln>
                  <a:noFill/>
                </a:ln>
                <a:solidFill>
                  <a:srgbClr val="FFFFFF"/>
                </a:solidFill>
                <a:effectLst/>
                <a:uLnTx/>
                <a:uFillTx/>
                <a:latin typeface="Constantia"/>
                <a:ea typeface="Constantia"/>
                <a:cs typeface="Constantia"/>
                <a:sym typeface="Constantia"/>
              </a:endParaRPr>
            </a:p>
          </p:txBody>
        </p:sp>
        <p:pic>
          <p:nvPicPr>
            <p:cNvPr id="238" name="Google Shape;238;g145b745375b_0_261"/>
            <p:cNvPicPr preferRelativeResize="0"/>
            <p:nvPr/>
          </p:nvPicPr>
          <p:blipFill rotWithShape="1">
            <a:blip r:embed="rId3">
              <a:alphaModFix/>
            </a:blip>
            <a:srcRect/>
            <a:stretch/>
          </p:blipFill>
          <p:spPr>
            <a:xfrm>
              <a:off x="248641" y="-1275536"/>
              <a:ext cx="5826938" cy="5826938"/>
            </a:xfrm>
            <a:prstGeom prst="rect">
              <a:avLst/>
            </a:prstGeom>
            <a:noFill/>
            <a:ln>
              <a:noFill/>
            </a:ln>
          </p:spPr>
        </p:pic>
      </p:grpSp>
      <p:sp>
        <p:nvSpPr>
          <p:cNvPr id="239" name="Google Shape;239;g145b745375b_0_261"/>
          <p:cNvSpPr/>
          <p:nvPr/>
        </p:nvSpPr>
        <p:spPr>
          <a:xfrm>
            <a:off x="2464118" y="245482"/>
            <a:ext cx="6338400" cy="5841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800" b="1" i="0" u="none" strike="noStrike" kern="0" cap="none" spc="0" normalizeH="0" baseline="0" noProof="0">
                <a:ln>
                  <a:noFill/>
                </a:ln>
                <a:solidFill>
                  <a:srgbClr val="991B1E"/>
                </a:solidFill>
                <a:effectLst/>
                <a:uLnTx/>
                <a:uFillTx/>
                <a:latin typeface="Calibri"/>
                <a:ea typeface="Calibri"/>
                <a:cs typeface="Calibri"/>
                <a:sym typeface="Calibri"/>
              </a:rPr>
              <a:t>Day 2 Student Survey</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pic>
        <p:nvPicPr>
          <p:cNvPr id="240" name="Google Shape;240;g145b745375b_0_261" title="Classroom Engagement Day 2">
            <a:hlinkClick r:id="rId4"/>
          </p:cNvPr>
          <p:cNvPicPr preferRelativeResize="0"/>
          <p:nvPr/>
        </p:nvPicPr>
        <p:blipFill>
          <a:blip r:embed="rId5">
            <a:alphaModFix/>
          </a:blip>
          <a:stretch>
            <a:fillRect/>
          </a:stretch>
        </p:blipFill>
        <p:spPr>
          <a:xfrm>
            <a:off x="2600650" y="915292"/>
            <a:ext cx="5465700" cy="4099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10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145b745375b_0_344"/>
          <p:cNvSpPr txBox="1">
            <a:spLocks noGrp="1"/>
          </p:cNvSpPr>
          <p:nvPr>
            <p:ph type="title"/>
          </p:nvPr>
        </p:nvSpPr>
        <p:spPr>
          <a:xfrm>
            <a:off x="457200" y="528066"/>
            <a:ext cx="8229600" cy="857400"/>
          </a:xfrm>
          <a:prstGeom prst="rect">
            <a:avLst/>
          </a:prstGeom>
          <a:noFill/>
          <a:ln>
            <a:noFill/>
          </a:ln>
        </p:spPr>
        <p:txBody>
          <a:bodyPr spcFirstLastPara="1" wrap="square" lIns="0" tIns="34275" rIns="0" bIns="0" anchor="b" anchorCtr="0">
            <a:normAutofit/>
          </a:bodyPr>
          <a:lstStyle/>
          <a:p>
            <a:pPr marL="0" lvl="0" indent="0" algn="l" rtl="0">
              <a:spcBef>
                <a:spcPts val="0"/>
              </a:spcBef>
              <a:spcAft>
                <a:spcPts val="0"/>
              </a:spcAft>
              <a:buClr>
                <a:schemeClr val="accent4"/>
              </a:buClr>
              <a:buSzPts val="5000"/>
              <a:buFont typeface="Calibri"/>
              <a:buNone/>
            </a:pPr>
            <a:r>
              <a:rPr lang="en-US"/>
              <a:t>Day 2 Student Survey</a:t>
            </a:r>
            <a:endParaRPr/>
          </a:p>
        </p:txBody>
      </p:sp>
      <p:sp>
        <p:nvSpPr>
          <p:cNvPr id="246" name="Google Shape;246;g145b745375b_0_344"/>
          <p:cNvSpPr txBox="1">
            <a:spLocks noGrp="1"/>
          </p:cNvSpPr>
          <p:nvPr>
            <p:ph type="body" idx="1"/>
          </p:nvPr>
        </p:nvSpPr>
        <p:spPr>
          <a:xfrm>
            <a:off x="457201" y="1440064"/>
            <a:ext cx="4770300" cy="3326100"/>
          </a:xfrm>
          <a:prstGeom prst="rect">
            <a:avLst/>
          </a:prstGeom>
          <a:noFill/>
          <a:ln>
            <a:noFill/>
          </a:ln>
        </p:spPr>
        <p:txBody>
          <a:bodyPr spcFirstLastPara="1" wrap="square" lIns="68575" tIns="34275" rIns="68575" bIns="34275" anchor="t" anchorCtr="0">
            <a:normAutofit/>
          </a:bodyPr>
          <a:lstStyle/>
          <a:p>
            <a:pPr marL="279400" lvl="0" indent="-285750" algn="l" rtl="0">
              <a:spcBef>
                <a:spcPts val="0"/>
              </a:spcBef>
              <a:spcAft>
                <a:spcPts val="0"/>
              </a:spcAft>
              <a:buSzPts val="2500"/>
              <a:buChar char="⚫"/>
            </a:pPr>
            <a:r>
              <a:rPr lang="en-US" u="sng">
                <a:solidFill>
                  <a:schemeClr val="hlink"/>
                </a:solidFill>
                <a:hlinkClick r:id="rId3"/>
              </a:rPr>
              <a:t>https://bit.ly/day2-k20lesson</a:t>
            </a:r>
            <a:r>
              <a:rPr lang="en-US"/>
              <a:t> </a:t>
            </a:r>
            <a:endParaRPr/>
          </a:p>
        </p:txBody>
      </p:sp>
      <p:pic>
        <p:nvPicPr>
          <p:cNvPr id="247" name="Google Shape;247;g145b745375b_0_344"/>
          <p:cNvPicPr preferRelativeResize="0">
            <a:picLocks noGrp="1"/>
          </p:cNvPicPr>
          <p:nvPr>
            <p:ph type="body" idx="2"/>
          </p:nvPr>
        </p:nvPicPr>
        <p:blipFill rotWithShape="1">
          <a:blip r:embed="rId4">
            <a:alphaModFix/>
          </a:blip>
          <a:srcRect/>
          <a:stretch/>
        </p:blipFill>
        <p:spPr>
          <a:xfrm>
            <a:off x="5364350" y="2123611"/>
            <a:ext cx="3322500" cy="1958700"/>
          </a:xfrm>
          <a:prstGeom prst="rect">
            <a:avLst/>
          </a:prstGeom>
          <a:noFill/>
          <a:ln>
            <a:noFill/>
          </a:ln>
        </p:spPr>
      </p:pic>
      <p:pic>
        <p:nvPicPr>
          <p:cNvPr id="248" name="Google Shape;248;g145b745375b_0_344"/>
          <p:cNvPicPr preferRelativeResize="0"/>
          <p:nvPr/>
        </p:nvPicPr>
        <p:blipFill rotWithShape="1">
          <a:blip r:embed="rId5">
            <a:alphaModFix/>
          </a:blip>
          <a:srcRect/>
          <a:stretch/>
        </p:blipFill>
        <p:spPr>
          <a:xfrm>
            <a:off x="1325454" y="2202788"/>
            <a:ext cx="2315511" cy="236071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4"/>
          <p:cNvSpPr txBox="1">
            <a:spLocks noGrp="1"/>
          </p:cNvSpPr>
          <p:nvPr>
            <p:ph type="body" idx="1"/>
          </p:nvPr>
        </p:nvSpPr>
        <p:spPr>
          <a:xfrm>
            <a:off x="457200" y="1309350"/>
            <a:ext cx="5545200" cy="3434100"/>
          </a:xfrm>
          <a:prstGeom prst="rect">
            <a:avLst/>
          </a:prstGeom>
          <a:noFill/>
          <a:ln>
            <a:noFill/>
          </a:ln>
        </p:spPr>
        <p:txBody>
          <a:bodyPr spcFirstLastPara="1" wrap="square" lIns="91425" tIns="45700" rIns="91425" bIns="45700" anchor="t" anchorCtr="0">
            <a:normAutofit/>
          </a:bodyPr>
          <a:lstStyle/>
          <a:p>
            <a:pPr marL="227012" lvl="0" indent="-227012" algn="l" rtl="0">
              <a:lnSpc>
                <a:spcPct val="100000"/>
              </a:lnSpc>
              <a:spcBef>
                <a:spcPts val="0"/>
              </a:spcBef>
              <a:spcAft>
                <a:spcPts val="0"/>
              </a:spcAft>
              <a:buClr>
                <a:schemeClr val="accent4"/>
              </a:buClr>
              <a:buSzPts val="2600"/>
              <a:buFont typeface="Arial"/>
              <a:buChar char="•"/>
            </a:pPr>
            <a:r>
              <a:rPr lang="en-US"/>
              <a:t>Draw three different, contrasting, shapes.</a:t>
            </a:r>
            <a:endParaRPr/>
          </a:p>
          <a:p>
            <a:pPr marL="227012" lvl="0" indent="-227012" algn="l" rtl="0">
              <a:lnSpc>
                <a:spcPct val="100000"/>
              </a:lnSpc>
              <a:spcBef>
                <a:spcPts val="0"/>
              </a:spcBef>
              <a:spcAft>
                <a:spcPts val="0"/>
              </a:spcAft>
              <a:buClr>
                <a:schemeClr val="accent4"/>
              </a:buClr>
              <a:buSzPts val="2600"/>
              <a:buFont typeface="Arial"/>
              <a:buChar char="•"/>
            </a:pPr>
            <a:r>
              <a:rPr lang="en-US"/>
              <a:t>Fill each with one solid, contrasting color. </a:t>
            </a:r>
            <a:endParaRPr/>
          </a:p>
          <a:p>
            <a:pPr marL="914400" lvl="1" indent="-393700" algn="l" rtl="0">
              <a:lnSpc>
                <a:spcPct val="100000"/>
              </a:lnSpc>
              <a:spcBef>
                <a:spcPts val="0"/>
              </a:spcBef>
              <a:spcAft>
                <a:spcPts val="0"/>
              </a:spcAft>
              <a:buSzPts val="2600"/>
              <a:buFont typeface="Arial"/>
              <a:buChar char="•"/>
            </a:pPr>
            <a:r>
              <a:rPr lang="en-US"/>
              <a:t>You can use markers, pens, pencils, or pastels, but stick to one medium for the entirety of the lesson.</a:t>
            </a:r>
            <a:endParaRPr/>
          </a:p>
          <a:p>
            <a:pPr marL="0" lvl="0" indent="0" algn="l" rtl="0">
              <a:lnSpc>
                <a:spcPct val="100000"/>
              </a:lnSpc>
              <a:spcBef>
                <a:spcPts val="400"/>
              </a:spcBef>
              <a:spcAft>
                <a:spcPts val="0"/>
              </a:spcAft>
              <a:buNone/>
            </a:pPr>
            <a:endParaRPr/>
          </a:p>
          <a:p>
            <a:pPr marL="1645836" lvl="7" indent="-60952" algn="l" rtl="0">
              <a:lnSpc>
                <a:spcPct val="100000"/>
              </a:lnSpc>
              <a:spcBef>
                <a:spcPts val="240"/>
              </a:spcBef>
              <a:spcAft>
                <a:spcPts val="0"/>
              </a:spcAft>
              <a:buSzPts val="1200"/>
              <a:buFont typeface="Calibri"/>
              <a:buNone/>
            </a:pPr>
            <a:endParaRPr/>
          </a:p>
        </p:txBody>
      </p:sp>
      <p:sp>
        <p:nvSpPr>
          <p:cNvPr id="101" name="Google Shape;101;p2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Warm-Up</a:t>
            </a:r>
            <a:endParaRPr/>
          </a:p>
        </p:txBody>
      </p:sp>
      <p:pic>
        <p:nvPicPr>
          <p:cNvPr id="102" name="Google Shape;102;p24" title="K20 5-minute timer JAZZY.mp4">
            <a:hlinkClick r:id="rId3"/>
          </p:cNvPr>
          <p:cNvPicPr preferRelativeResize="0"/>
          <p:nvPr/>
        </p:nvPicPr>
        <p:blipFill>
          <a:blip r:embed="rId4">
            <a:alphaModFix/>
          </a:blip>
          <a:stretch>
            <a:fillRect/>
          </a:stretch>
        </p:blipFill>
        <p:spPr>
          <a:xfrm>
            <a:off x="6243548" y="1279250"/>
            <a:ext cx="2716925" cy="15282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5"/>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Essential Question</a:t>
            </a:r>
            <a:endParaRPr/>
          </a:p>
        </p:txBody>
      </p:sp>
      <p:sp>
        <p:nvSpPr>
          <p:cNvPr id="108" name="Google Shape;108;p25"/>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p>
            <a:pPr marL="55562" lvl="0" indent="0" algn="l" rtl="0">
              <a:lnSpc>
                <a:spcPct val="100000"/>
              </a:lnSpc>
              <a:spcBef>
                <a:spcPts val="0"/>
              </a:spcBef>
              <a:spcAft>
                <a:spcPts val="0"/>
              </a:spcAft>
              <a:buSzPts val="2600"/>
              <a:buNone/>
            </a:pPr>
            <a:r>
              <a:rPr lang="en-US"/>
              <a:t>How does shape inform character design?</a:t>
            </a:r>
            <a:endParaRPr/>
          </a:p>
          <a:p>
            <a:pPr marL="55562" lvl="0" indent="0" algn="l" rtl="0">
              <a:lnSpc>
                <a:spcPct val="100000"/>
              </a:lnSpc>
              <a:spcBef>
                <a:spcPts val="0"/>
              </a:spcBef>
              <a:spcAft>
                <a:spcPts val="0"/>
              </a:spcAft>
              <a:buSzPts val="2600"/>
              <a:buNone/>
            </a:pPr>
            <a:endParaRPr/>
          </a:p>
          <a:p>
            <a:pPr marL="55563" lvl="0" indent="0" algn="l" rtl="0">
              <a:lnSpc>
                <a:spcPct val="100000"/>
              </a:lnSpc>
              <a:spcBef>
                <a:spcPts val="0"/>
              </a:spcBef>
              <a:spcAft>
                <a:spcPts val="0"/>
              </a:spcAft>
              <a:buSzPts val="2600"/>
              <a:buNone/>
            </a:pP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6"/>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Lesson Objective</a:t>
            </a:r>
            <a:endParaRPr/>
          </a:p>
        </p:txBody>
      </p:sp>
      <p:sp>
        <p:nvSpPr>
          <p:cNvPr id="114" name="Google Shape;114;p26"/>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Clr>
                <a:schemeClr val="lt1"/>
              </a:buClr>
              <a:buSzPts val="2600"/>
              <a:buFont typeface="Arial"/>
              <a:buNone/>
            </a:pPr>
            <a:r>
              <a:rPr lang="en-US"/>
              <a:t>Develop a portfolio of three original characters using contrasting color palettes, styles, etc.</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7"/>
          <p:cNvSpPr txBox="1">
            <a:spLocks noGrp="1"/>
          </p:cNvSpPr>
          <p:nvPr>
            <p:ph type="body" idx="1"/>
          </p:nvPr>
        </p:nvSpPr>
        <p:spPr>
          <a:xfrm>
            <a:off x="457200" y="1309350"/>
            <a:ext cx="6041700" cy="343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endParaRPr/>
          </a:p>
          <a:p>
            <a:pPr marL="0" lvl="0" indent="0" algn="l" rtl="0">
              <a:lnSpc>
                <a:spcPct val="100000"/>
              </a:lnSpc>
              <a:spcBef>
                <a:spcPts val="520"/>
              </a:spcBef>
              <a:spcAft>
                <a:spcPts val="0"/>
              </a:spcAft>
              <a:buSzPts val="2600"/>
              <a:buNone/>
            </a:pPr>
            <a:endParaRPr/>
          </a:p>
          <a:p>
            <a:pPr marL="457200" lvl="0" indent="-393700" algn="l" rtl="0">
              <a:lnSpc>
                <a:spcPct val="100000"/>
              </a:lnSpc>
              <a:spcBef>
                <a:spcPts val="520"/>
              </a:spcBef>
              <a:spcAft>
                <a:spcPts val="0"/>
              </a:spcAft>
              <a:buSzPts val="2600"/>
              <a:buChar char="•"/>
            </a:pPr>
            <a:r>
              <a:rPr lang="en-US"/>
              <a:t>Answer the </a:t>
            </a:r>
            <a:r>
              <a:rPr lang="en-US" i="1"/>
              <a:t>essential question</a:t>
            </a:r>
            <a:r>
              <a:rPr lang="en-US"/>
              <a:t>:</a:t>
            </a:r>
            <a:endParaRPr/>
          </a:p>
          <a:p>
            <a:pPr marL="914400" lvl="1" indent="-355600" algn="l" rtl="0">
              <a:lnSpc>
                <a:spcPct val="100000"/>
              </a:lnSpc>
              <a:spcBef>
                <a:spcPts val="0"/>
              </a:spcBef>
              <a:spcAft>
                <a:spcPts val="0"/>
              </a:spcAft>
              <a:buSzPts val="2000"/>
              <a:buChar char="•"/>
            </a:pPr>
            <a:r>
              <a:rPr lang="en-US"/>
              <a:t>How does shape inform character design?</a:t>
            </a:r>
            <a:endParaRPr/>
          </a:p>
          <a:p>
            <a:pPr marL="0" lvl="0" indent="0" algn="l" rtl="0">
              <a:lnSpc>
                <a:spcPct val="100000"/>
              </a:lnSpc>
              <a:spcBef>
                <a:spcPts val="520"/>
              </a:spcBef>
              <a:spcAft>
                <a:spcPts val="0"/>
              </a:spcAft>
              <a:buSzPts val="2600"/>
              <a:buNone/>
            </a:pPr>
            <a:endParaRPr/>
          </a:p>
        </p:txBody>
      </p:sp>
      <p:sp>
        <p:nvSpPr>
          <p:cNvPr id="120" name="Google Shape;120;p27"/>
          <p:cNvSpPr txBox="1">
            <a:spLocks noGrp="1"/>
          </p:cNvSpPr>
          <p:nvPr>
            <p:ph type="title"/>
          </p:nvPr>
        </p:nvSpPr>
        <p:spPr>
          <a:xfrm>
            <a:off x="435600" y="355822"/>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Preflection</a:t>
            </a:r>
            <a:endParaRPr/>
          </a:p>
        </p:txBody>
      </p:sp>
      <p:pic>
        <p:nvPicPr>
          <p:cNvPr id="121" name="Google Shape;121;p27"/>
          <p:cNvPicPr preferRelativeResize="0"/>
          <p:nvPr/>
        </p:nvPicPr>
        <p:blipFill>
          <a:blip r:embed="rId3">
            <a:alphaModFix/>
          </a:blip>
          <a:stretch>
            <a:fillRect/>
          </a:stretch>
        </p:blipFill>
        <p:spPr>
          <a:xfrm>
            <a:off x="6584175" y="1276976"/>
            <a:ext cx="1813169" cy="181316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8"/>
          <p:cNvSpPr txBox="1">
            <a:spLocks noGrp="1"/>
          </p:cNvSpPr>
          <p:nvPr>
            <p:ph type="body" idx="1"/>
          </p:nvPr>
        </p:nvSpPr>
        <p:spPr>
          <a:xfrm>
            <a:off x="259100" y="1309350"/>
            <a:ext cx="6196800" cy="3434100"/>
          </a:xfrm>
          <a:prstGeom prst="rect">
            <a:avLst/>
          </a:prstGeom>
        </p:spPr>
        <p:txBody>
          <a:bodyPr spcFirstLastPara="1" wrap="square" lIns="91425" tIns="45700" rIns="91425" bIns="45700" anchor="t" anchorCtr="0">
            <a:normAutofit/>
          </a:bodyPr>
          <a:lstStyle/>
          <a:p>
            <a:pPr marL="457200" lvl="0" indent="-381000" algn="l" rtl="0">
              <a:spcBef>
                <a:spcPts val="520"/>
              </a:spcBef>
              <a:spcAft>
                <a:spcPts val="0"/>
              </a:spcAft>
              <a:buSzPts val="2400"/>
              <a:buChar char="•"/>
            </a:pPr>
            <a:r>
              <a:rPr lang="en-US" sz="2400"/>
              <a:t>Turn each shape into a character. </a:t>
            </a:r>
            <a:endParaRPr sz="2400"/>
          </a:p>
          <a:p>
            <a:pPr marL="914400" lvl="1" indent="-381000" algn="l" rtl="0">
              <a:spcBef>
                <a:spcPts val="0"/>
              </a:spcBef>
              <a:spcAft>
                <a:spcPts val="0"/>
              </a:spcAft>
              <a:buSzPts val="2400"/>
              <a:buChar char="•"/>
            </a:pPr>
            <a:r>
              <a:rPr lang="en-US" sz="2400"/>
              <a:t>What is the shape? Is it a face? A body? A creature?</a:t>
            </a:r>
            <a:endParaRPr sz="2400"/>
          </a:p>
          <a:p>
            <a:pPr marL="457200" lvl="0" indent="-381000" algn="l" rtl="0">
              <a:spcBef>
                <a:spcPts val="0"/>
              </a:spcBef>
              <a:spcAft>
                <a:spcPts val="0"/>
              </a:spcAft>
              <a:buSzPts val="2400"/>
              <a:buChar char="•"/>
            </a:pPr>
            <a:r>
              <a:rPr lang="en-US" sz="2400"/>
              <a:t>You can alter the proportions of the shape.</a:t>
            </a:r>
            <a:endParaRPr sz="2400"/>
          </a:p>
          <a:p>
            <a:pPr marL="457200" lvl="0" indent="-381000" algn="l" rtl="0">
              <a:spcBef>
                <a:spcPts val="0"/>
              </a:spcBef>
              <a:spcAft>
                <a:spcPts val="0"/>
              </a:spcAft>
              <a:buSzPts val="2400"/>
              <a:buChar char="•"/>
            </a:pPr>
            <a:r>
              <a:rPr lang="en-US" sz="2400"/>
              <a:t>You can alter the shade of the color.</a:t>
            </a:r>
            <a:endParaRPr sz="2400"/>
          </a:p>
          <a:p>
            <a:pPr marL="457200" lvl="0" indent="-381000" algn="l" rtl="0">
              <a:spcBef>
                <a:spcPts val="0"/>
              </a:spcBef>
              <a:spcAft>
                <a:spcPts val="0"/>
              </a:spcAft>
              <a:buSzPts val="2400"/>
              <a:buChar char="•"/>
            </a:pPr>
            <a:r>
              <a:rPr lang="en-US" sz="2400"/>
              <a:t>Each time you make a change, make it next to the previous version of the drawing so we can see progress.</a:t>
            </a:r>
            <a:endParaRPr sz="2400"/>
          </a:p>
        </p:txBody>
      </p:sp>
      <p:sp>
        <p:nvSpPr>
          <p:cNvPr id="127" name="Google Shape;127;p2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Transform Your Shapes</a:t>
            </a:r>
            <a:endParaRPr/>
          </a:p>
        </p:txBody>
      </p:sp>
      <p:pic>
        <p:nvPicPr>
          <p:cNvPr id="128" name="Google Shape;128;p28" title="K20 5-minute timer JAZZY.mp4">
            <a:hlinkClick r:id="rId3"/>
          </p:cNvPr>
          <p:cNvPicPr preferRelativeResize="0"/>
          <p:nvPr/>
        </p:nvPicPr>
        <p:blipFill>
          <a:blip r:embed="rId4">
            <a:alphaModFix/>
          </a:blip>
          <a:stretch>
            <a:fillRect/>
          </a:stretch>
        </p:blipFill>
        <p:spPr>
          <a:xfrm>
            <a:off x="6488404" y="1953450"/>
            <a:ext cx="2198400" cy="1236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9" descr="@Audity #shorts" title="Drawing Shapes Into Faces!">
            <a:hlinkClick r:id="rId3"/>
          </p:cNvPr>
          <p:cNvPicPr preferRelativeResize="0"/>
          <p:nvPr/>
        </p:nvPicPr>
        <p:blipFill>
          <a:blip r:embed="rId4">
            <a:alphaModFix/>
          </a:blip>
          <a:stretch>
            <a:fillRect/>
          </a:stretch>
        </p:blipFill>
        <p:spPr>
          <a:xfrm>
            <a:off x="1241625" y="73975"/>
            <a:ext cx="6660750" cy="4995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Resume Work!</a:t>
            </a:r>
            <a:endParaRPr/>
          </a:p>
        </p:txBody>
      </p:sp>
      <p:pic>
        <p:nvPicPr>
          <p:cNvPr id="139" name="Google Shape;139;p30" title="10 Minute Timer.mp4">
            <a:hlinkClick r:id="rId3"/>
          </p:cNvPr>
          <p:cNvPicPr preferRelativeResize="0"/>
          <p:nvPr/>
        </p:nvPicPr>
        <p:blipFill>
          <a:blip r:embed="rId4">
            <a:alphaModFix/>
          </a:blip>
          <a:stretch>
            <a:fillRect/>
          </a:stretch>
        </p:blipFill>
        <p:spPr>
          <a:xfrm>
            <a:off x="2873088" y="2156125"/>
            <a:ext cx="3397826" cy="22652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0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TotalTime>
  <Words>506</Words>
  <Application>Microsoft Office PowerPoint</Application>
  <PresentationFormat>On-screen Show (16:9)</PresentationFormat>
  <Paragraphs>53</Paragraphs>
  <Slides>21</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Constantia</vt:lpstr>
      <vt:lpstr>Noto Sans Symbols</vt:lpstr>
      <vt:lpstr>LEARN theme</vt:lpstr>
      <vt:lpstr>LEARN theme</vt:lpstr>
      <vt:lpstr>PowerPoint Presentation</vt:lpstr>
      <vt:lpstr>Triangles and Circles and Squares! Oh my! </vt:lpstr>
      <vt:lpstr>Warm-Up</vt:lpstr>
      <vt:lpstr>Essential Question</vt:lpstr>
      <vt:lpstr>Lesson Objective</vt:lpstr>
      <vt:lpstr>Preflection</vt:lpstr>
      <vt:lpstr>Transform Your Shapes</vt:lpstr>
      <vt:lpstr>PowerPoint Presentation</vt:lpstr>
      <vt:lpstr>Resume Work!</vt:lpstr>
      <vt:lpstr>PowerPoint Presentation</vt:lpstr>
      <vt:lpstr>Day 1 Student Survey</vt:lpstr>
      <vt:lpstr>PowerPoint Presentation</vt:lpstr>
      <vt:lpstr>Point of Most Significance</vt:lpstr>
      <vt:lpstr>“Pass the Problem”</vt:lpstr>
      <vt:lpstr>Accessorize</vt:lpstr>
      <vt:lpstr>PowerPoint Presentation</vt:lpstr>
      <vt:lpstr>PowerPoint Presentation</vt:lpstr>
      <vt:lpstr>Preflection</vt:lpstr>
      <vt:lpstr>Chat Stations</vt:lpstr>
      <vt:lpstr>PowerPoint Presentation</vt:lpstr>
      <vt:lpstr>Day 2 Student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Halstied, Laura E.</dc:creator>
  <cp:lastModifiedBy>Halstied, Laura E.</cp:lastModifiedBy>
  <cp:revision>3</cp:revision>
  <dcterms:modified xsi:type="dcterms:W3CDTF">2022-08-22T21:01:20Z</dcterms:modified>
</cp:coreProperties>
</file>