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MBdcfjDEeKOPg3JqxoaSjypZo/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9" d="100"/>
          <a:sy n="159" d="100"/>
        </p:scale>
        <p:origin x="15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62"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184"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55b11207f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55b11207f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lnSpc>
                <a:spcPct val="115000"/>
              </a:lnSpc>
              <a:spcBef>
                <a:spcPts val="1200"/>
              </a:spcBef>
              <a:spcAft>
                <a:spcPts val="0"/>
              </a:spcAft>
              <a:buClr>
                <a:schemeClr val="dk1"/>
              </a:buClr>
              <a:buSzPts val="1100"/>
              <a:buFont typeface="Arial" panose="020B0604020202020204" pitchFamily="34" charset="0"/>
              <a:buChar char="•"/>
            </a:pPr>
            <a:r>
              <a:rPr lang="en-US" dirty="0"/>
              <a:t>FDR Library. (2016, October 27). </a:t>
            </a:r>
            <a:r>
              <a:rPr lang="en-US" i="1" dirty="0"/>
              <a:t>Franklin D. Roosevelt's address to Congress, December 8, 1941</a:t>
            </a:r>
            <a:r>
              <a:rPr lang="en-US" dirty="0"/>
              <a:t>. YouTube. Retrieved September 20, 2022, from https://www.youtube.com/watch?v=DbRYqLtg6LU&amp;t=1s </a:t>
            </a:r>
            <a:endParaRPr sz="1200" dirty="0">
              <a:latin typeface="Calibri"/>
              <a:ea typeface="Calibri"/>
              <a:cs typeface="Calibri"/>
              <a:sym typeface="Calibri"/>
            </a:endParaRPr>
          </a:p>
          <a:p>
            <a:pPr marL="171450" lvl="0" indent="-171450" algn="l" rtl="0">
              <a:spcBef>
                <a:spcPts val="1200"/>
              </a:spcBef>
              <a:spcAft>
                <a:spcPts val="0"/>
              </a:spcAft>
              <a:buClr>
                <a:schemeClr val="dk1"/>
              </a:buClr>
              <a:buSzPts val="1100"/>
              <a:buFont typeface="Arial" panose="020B0604020202020204" pitchFamily="34" charset="0"/>
              <a:buChar char="•"/>
            </a:pPr>
            <a:r>
              <a:rPr lang="en-US" sz="1200" dirty="0">
                <a:latin typeface="Calibri"/>
                <a:ea typeface="Calibri"/>
                <a:cs typeface="Calibri"/>
                <a:sym typeface="Calibri"/>
              </a:rPr>
              <a:t>K20 Center.(n.d.).</a:t>
            </a:r>
            <a:r>
              <a:rPr lang="en-US" sz="1200" dirty="0">
                <a:solidFill>
                  <a:srgbClr val="A61C00"/>
                </a:solidFill>
                <a:latin typeface="Calibri"/>
                <a:ea typeface="Calibri"/>
                <a:cs typeface="Calibri"/>
                <a:sym typeface="Calibri"/>
              </a:rPr>
              <a:t>CUS and Discuss</a:t>
            </a:r>
            <a:r>
              <a:rPr lang="en-US" sz="1200" dirty="0">
                <a:latin typeface="Calibri"/>
                <a:ea typeface="Calibri"/>
                <a:cs typeface="Calibri"/>
                <a:sym typeface="Calibri"/>
              </a:rPr>
              <a:t>. Strategies. </a:t>
            </a:r>
            <a:r>
              <a:rPr lang="en-US" sz="1200" u="sng" dirty="0">
                <a:solidFill>
                  <a:schemeClr val="hlink"/>
                </a:solidFill>
                <a:latin typeface="Calibri"/>
                <a:ea typeface="Calibri"/>
                <a:cs typeface="Calibri"/>
                <a:sym typeface="Calibri"/>
                <a:hlinkClick r:id="rId3"/>
              </a:rPr>
              <a:t>https://learn.k20center.ou.edu/strategy/162</a:t>
            </a:r>
            <a:endParaRPr sz="1200" dirty="0">
              <a:solidFill>
                <a:srgbClr val="1155CC"/>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dirty="0">
              <a:solidFill>
                <a:srgbClr val="1155CC"/>
              </a:solidFill>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a:t>
            </a:r>
            <a:r>
              <a:rPr lang="en-US" sz="1200">
                <a:solidFill>
                  <a:srgbClr val="A61C00"/>
                </a:solidFill>
                <a:latin typeface="Calibri"/>
                <a:ea typeface="Calibri"/>
                <a:cs typeface="Calibri"/>
                <a:sym typeface="Calibri"/>
              </a:rPr>
              <a:t>Historical Mingle</a:t>
            </a:r>
            <a:r>
              <a:rPr lang="en-US" sz="1200">
                <a:latin typeface="Calibri"/>
                <a:ea typeface="Calibri"/>
                <a:cs typeface="Calibri"/>
                <a:sym typeface="Calibri"/>
              </a:rPr>
              <a:t>. Strategies. </a:t>
            </a:r>
            <a:r>
              <a:rPr lang="en-US" sz="1200">
                <a:solidFill>
                  <a:srgbClr val="1155CC"/>
                </a:solidFill>
                <a:latin typeface="Calibri"/>
                <a:ea typeface="Calibri"/>
                <a:cs typeface="Calibri"/>
                <a:sym typeface="Calibri"/>
              </a:rPr>
              <a:t>https://learn.k20center.ou.edu/strategy/184</a:t>
            </a:r>
            <a:endParaRPr/>
          </a:p>
        </p:txBody>
      </p:sp>
      <p:sp>
        <p:nvSpPr>
          <p:cNvPr id="153" name="Google Shape;15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573e8a6598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a:t>
            </a:r>
            <a:r>
              <a:rPr lang="en-US" sz="1200">
                <a:solidFill>
                  <a:srgbClr val="A61C00"/>
                </a:solidFill>
                <a:latin typeface="Calibri"/>
                <a:ea typeface="Calibri"/>
                <a:cs typeface="Calibri"/>
                <a:sym typeface="Calibri"/>
              </a:rPr>
              <a:t>Historical Mingle</a:t>
            </a:r>
            <a:r>
              <a:rPr lang="en-US" sz="1200">
                <a:latin typeface="Calibri"/>
                <a:ea typeface="Calibri"/>
                <a:cs typeface="Calibri"/>
                <a:sym typeface="Calibri"/>
              </a:rPr>
              <a:t>. Strategies. </a:t>
            </a:r>
            <a:r>
              <a:rPr lang="en-US" sz="1200">
                <a:solidFill>
                  <a:srgbClr val="1155CC"/>
                </a:solidFill>
                <a:latin typeface="Calibri"/>
                <a:ea typeface="Calibri"/>
                <a:cs typeface="Calibri"/>
                <a:sym typeface="Calibri"/>
              </a:rPr>
              <a:t>https://learn.k20center.ou.edu/strategy/184</a:t>
            </a:r>
            <a:endParaRPr/>
          </a:p>
        </p:txBody>
      </p:sp>
      <p:sp>
        <p:nvSpPr>
          <p:cNvPr id="160" name="Google Shape;160;g1573e8a659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55b11207f3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a:t>
            </a:r>
            <a:r>
              <a:rPr lang="en-US" sz="1200">
                <a:solidFill>
                  <a:srgbClr val="A61C00"/>
                </a:solidFill>
                <a:latin typeface="Calibri"/>
                <a:ea typeface="Calibri"/>
                <a:cs typeface="Calibri"/>
                <a:sym typeface="Calibri"/>
              </a:rPr>
              <a:t>Historical Mingle</a:t>
            </a:r>
            <a:r>
              <a:rPr lang="en-US" sz="1200">
                <a:latin typeface="Calibri"/>
                <a:ea typeface="Calibri"/>
                <a:cs typeface="Calibri"/>
                <a:sym typeface="Calibri"/>
              </a:rPr>
              <a:t>. Strategies. </a:t>
            </a:r>
            <a:r>
              <a:rPr lang="en-US" sz="1200" u="sng">
                <a:solidFill>
                  <a:schemeClr val="hlink"/>
                </a:solidFill>
                <a:latin typeface="Calibri"/>
                <a:ea typeface="Calibri"/>
                <a:cs typeface="Calibri"/>
                <a:sym typeface="Calibri"/>
                <a:hlinkClick r:id="rId3"/>
              </a:rPr>
              <a:t>https://learn.k20center.ou.edu/strategy/184</a:t>
            </a:r>
            <a:endParaRPr sz="1200">
              <a:solidFill>
                <a:srgbClr val="1155CC"/>
              </a:solidFill>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a:t>k20center. (2021, September 21). </a:t>
            </a:r>
            <a:r>
              <a:rPr lang="en-US" i="1"/>
              <a:t>K20 Center 15 minute timer</a:t>
            </a:r>
            <a:r>
              <a:rPr lang="en-US"/>
              <a:t>. YouTube. Retrieved September 19, 2022, from https://www.youtube.com/watch?v=m3zT2IxZQaw </a:t>
            </a:r>
            <a:endParaRPr/>
          </a:p>
          <a:p>
            <a:pPr marL="0" lvl="0" indent="0" algn="l" rtl="0">
              <a:spcBef>
                <a:spcPts val="1200"/>
              </a:spcBef>
              <a:spcAft>
                <a:spcPts val="0"/>
              </a:spcAft>
              <a:buClr>
                <a:schemeClr val="dk1"/>
              </a:buClr>
              <a:buSzPts val="1100"/>
              <a:buFont typeface="Arial"/>
              <a:buNone/>
            </a:pPr>
            <a:endParaRPr sz="1200">
              <a:solidFill>
                <a:srgbClr val="1155CC"/>
              </a:solidFill>
              <a:latin typeface="Calibri"/>
              <a:ea typeface="Calibri"/>
              <a:cs typeface="Calibri"/>
              <a:sym typeface="Calibri"/>
            </a:endParaRPr>
          </a:p>
        </p:txBody>
      </p:sp>
      <p:sp>
        <p:nvSpPr>
          <p:cNvPr id="167" name="Google Shape;167;g155b11207f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527695228a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US" sz="1200">
                <a:latin typeface="Calibri"/>
                <a:ea typeface="Calibri"/>
                <a:cs typeface="Calibri"/>
                <a:sym typeface="Calibri"/>
              </a:rPr>
              <a:t>K20 Center.(n.d.).</a:t>
            </a:r>
            <a:r>
              <a:rPr lang="en-US" sz="1200">
                <a:solidFill>
                  <a:srgbClr val="A61C00"/>
                </a:solidFill>
                <a:latin typeface="Calibri"/>
                <a:ea typeface="Calibri"/>
                <a:cs typeface="Calibri"/>
                <a:sym typeface="Calibri"/>
              </a:rPr>
              <a:t>Tip of the Iceberg</a:t>
            </a:r>
            <a:r>
              <a:rPr lang="en-US" sz="1200">
                <a:latin typeface="Calibri"/>
                <a:ea typeface="Calibri"/>
                <a:cs typeface="Calibri"/>
                <a:sym typeface="Calibri"/>
              </a:rPr>
              <a:t>.Strategies.</a:t>
            </a:r>
            <a:r>
              <a:rPr lang="en-US" sz="1200">
                <a:solidFill>
                  <a:srgbClr val="1155CC"/>
                </a:solidFill>
                <a:latin typeface="Calibri"/>
                <a:ea typeface="Calibri"/>
                <a:cs typeface="Calibri"/>
                <a:sym typeface="Calibri"/>
              </a:rPr>
              <a:t>https://learn.k20center.ou.edu/strategy/67</a:t>
            </a:r>
            <a:endParaRPr/>
          </a:p>
        </p:txBody>
      </p:sp>
      <p:sp>
        <p:nvSpPr>
          <p:cNvPr id="175" name="Google Shape;175;g1527695228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Center.(n.d.).</a:t>
            </a:r>
            <a:r>
              <a:rPr lang="en-US" sz="1200">
                <a:solidFill>
                  <a:srgbClr val="A61C00"/>
                </a:solidFill>
                <a:latin typeface="Calibri"/>
                <a:ea typeface="Calibri"/>
                <a:cs typeface="Calibri"/>
                <a:sym typeface="Calibri"/>
              </a:rPr>
              <a:t>Tip of the Iceberg</a:t>
            </a:r>
            <a:r>
              <a:rPr lang="en-US" sz="1200">
                <a:latin typeface="Calibri"/>
                <a:ea typeface="Calibri"/>
                <a:cs typeface="Calibri"/>
                <a:sym typeface="Calibri"/>
              </a:rPr>
              <a:t>.Strategies.</a:t>
            </a:r>
            <a:r>
              <a:rPr lang="en-US" sz="1200">
                <a:solidFill>
                  <a:srgbClr val="1155CC"/>
                </a:solidFill>
                <a:latin typeface="Calibri"/>
                <a:ea typeface="Calibri"/>
                <a:cs typeface="Calibri"/>
                <a:sym typeface="Calibri"/>
              </a:rPr>
              <a:t>https://learn.k20center.ou.edu/strategy/67</a:t>
            </a:r>
            <a:endParaRPr/>
          </a:p>
        </p:txBody>
      </p:sp>
      <p:sp>
        <p:nvSpPr>
          <p:cNvPr id="98" name="Google Shape;9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5" name="Google Shape;10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1" name="Google Shape;11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spcBef>
                <a:spcPts val="0"/>
              </a:spcBef>
              <a:spcAft>
                <a:spcPts val="0"/>
              </a:spcAft>
              <a:buClr>
                <a:schemeClr val="dk1"/>
              </a:buClr>
              <a:buSzPts val="1100"/>
              <a:buFont typeface="Arial" panose="020B0604020202020204" pitchFamily="34" charset="0"/>
              <a:buChar char="•"/>
            </a:pPr>
            <a:r>
              <a:rPr lang="en-US" sz="1200" dirty="0">
                <a:latin typeface="Calibri"/>
                <a:ea typeface="Calibri"/>
                <a:cs typeface="Calibri"/>
                <a:sym typeface="Calibri"/>
              </a:rPr>
              <a:t>K20 Center.(n.d.).</a:t>
            </a:r>
            <a:r>
              <a:rPr lang="en-US" sz="1200" dirty="0" err="1">
                <a:solidFill>
                  <a:srgbClr val="A61C00"/>
                </a:solidFill>
                <a:latin typeface="Calibri"/>
                <a:ea typeface="Calibri"/>
                <a:cs typeface="Calibri"/>
                <a:sym typeface="Calibri"/>
              </a:rPr>
              <a:t>T.A.C.O.S</a:t>
            </a:r>
            <a:r>
              <a:rPr lang="en-US" sz="1200" dirty="0" err="1">
                <a:latin typeface="Calibri"/>
                <a:ea typeface="Calibri"/>
                <a:cs typeface="Calibri"/>
                <a:sym typeface="Calibri"/>
              </a:rPr>
              <a:t>.Strategies.</a:t>
            </a:r>
            <a:r>
              <a:rPr lang="en-US" sz="1200" dirty="0" err="1">
                <a:solidFill>
                  <a:srgbClr val="1155CC"/>
                </a:solidFill>
                <a:latin typeface="Calibri"/>
                <a:ea typeface="Calibri"/>
                <a:cs typeface="Calibri"/>
                <a:sym typeface="Calibri"/>
              </a:rPr>
              <a:t>https</a:t>
            </a:r>
            <a:r>
              <a:rPr lang="en-US" sz="1200" dirty="0">
                <a:solidFill>
                  <a:srgbClr val="1155CC"/>
                </a:solidFill>
                <a:latin typeface="Calibri"/>
                <a:ea typeface="Calibri"/>
                <a:cs typeface="Calibri"/>
                <a:sym typeface="Calibri"/>
              </a:rPr>
              <a:t>://learn.k20center.ou.edu/strategy/1196</a:t>
            </a:r>
            <a:endParaRPr i="1" dirty="0"/>
          </a:p>
          <a:p>
            <a:pPr marL="171450" lvl="0" indent="-171450" algn="l" rtl="0">
              <a:lnSpc>
                <a:spcPct val="115000"/>
              </a:lnSpc>
              <a:spcBef>
                <a:spcPts val="1200"/>
              </a:spcBef>
              <a:spcAft>
                <a:spcPts val="0"/>
              </a:spcAft>
              <a:buClr>
                <a:schemeClr val="dk1"/>
              </a:buClr>
              <a:buSzPts val="1100"/>
              <a:buFont typeface="Arial" panose="020B0604020202020204" pitchFamily="34" charset="0"/>
              <a:buChar char="•"/>
            </a:pPr>
            <a:r>
              <a:rPr lang="en-US" i="1" dirty="0"/>
              <a:t>Ho hum! no chance of contagion.</a:t>
            </a:r>
            <a:r>
              <a:rPr lang="en-US" dirty="0"/>
              <a:t> UC San Diego Library | Digital Collections. (n.d.). Retrieved September 9, 2022, from https://library.ucsd.edu/dc/object/bb38916372 </a:t>
            </a:r>
            <a:endParaRPr dirty="0"/>
          </a:p>
        </p:txBody>
      </p:sp>
      <p:sp>
        <p:nvSpPr>
          <p:cNvPr id="117" name="Google Shape;11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55b11207f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55b11207f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Center.(n.d.).</a:t>
            </a:r>
            <a:r>
              <a:rPr lang="en-US" sz="1200">
                <a:solidFill>
                  <a:srgbClr val="A61C00"/>
                </a:solidFill>
                <a:latin typeface="Calibri"/>
                <a:ea typeface="Calibri"/>
                <a:cs typeface="Calibri"/>
                <a:sym typeface="Calibri"/>
              </a:rPr>
              <a:t>Elbow Partners</a:t>
            </a:r>
            <a:r>
              <a:rPr lang="en-US" sz="1200">
                <a:latin typeface="Calibri"/>
                <a:ea typeface="Calibri"/>
                <a:cs typeface="Calibri"/>
                <a:sym typeface="Calibri"/>
              </a:rPr>
              <a:t>.Strategies.</a:t>
            </a:r>
            <a:r>
              <a:rPr lang="en-US" sz="1200">
                <a:solidFill>
                  <a:srgbClr val="1155CC"/>
                </a:solidFill>
                <a:latin typeface="Calibri"/>
                <a:ea typeface="Calibri"/>
                <a:cs typeface="Calibri"/>
                <a:sym typeface="Calibri"/>
              </a:rPr>
              <a:t>https://learn.k20center.ou.edu/strategy/116</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dirty="0"/>
              <a:t>History Channel. (2014, May 19). </a:t>
            </a:r>
            <a:r>
              <a:rPr lang="en-US" i="1" dirty="0"/>
              <a:t>WWII in HD: America enters World War II | history</a:t>
            </a:r>
            <a:r>
              <a:rPr lang="en-US" dirty="0"/>
              <a:t>. YouTube. Retrieved September 9, 2022, from https://www.youtube.com/watch?v=_yQyCTTPGuQ </a:t>
            </a:r>
            <a:endParaRPr dirty="0"/>
          </a:p>
          <a:p>
            <a:pPr marL="0" lvl="0" indent="0" algn="l" rtl="0">
              <a:lnSpc>
                <a:spcPct val="100000"/>
              </a:lnSpc>
              <a:spcBef>
                <a:spcPts val="1200"/>
              </a:spcBef>
              <a:spcAft>
                <a:spcPts val="0"/>
              </a:spcAft>
              <a:buSzPts val="1400"/>
              <a:buNone/>
            </a:pPr>
            <a:endParaRPr dirty="0"/>
          </a:p>
        </p:txBody>
      </p:sp>
      <p:sp>
        <p:nvSpPr>
          <p:cNvPr id="132" name="Google Shape;13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5723f9a0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5723f9a0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2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5"/>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25"/>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7"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hyperlink" Target="https://www.youtube.com/watch?v=DbRYqLtg6LU&amp;t=1s" TargetMode="External"/><Relationship Id="rId5" Type="http://schemas.openxmlformats.org/officeDocument/2006/relationships/image" Target="../media/image12.jpg"/><Relationship Id="rId4" Type="http://schemas.openxmlformats.org/officeDocument/2006/relationships/hyperlink" Target="http://www.youtube.com/watch?v=DbRYqLtg6L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4.jpg"/><Relationship Id="rId4" Type="http://schemas.openxmlformats.org/officeDocument/2006/relationships/hyperlink" Target="http://www.youtube.com/watch?v=m3zT2IxZQaw"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_yQyCTTPGuQ"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5" Type="http://schemas.openxmlformats.org/officeDocument/2006/relationships/hyperlink" Target="https://www.youtube.com/watch?v=_yQyCTTPGuQ" TargetMode="Externa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55b11207f3_0_6"/>
          <p:cNvSpPr txBox="1">
            <a:spLocks noGrp="1"/>
          </p:cNvSpPr>
          <p:nvPr>
            <p:ph type="body" idx="1"/>
          </p:nvPr>
        </p:nvSpPr>
        <p:spPr>
          <a:xfrm>
            <a:off x="457200" y="1290100"/>
            <a:ext cx="4822500" cy="2586525"/>
          </a:xfrm>
          <a:prstGeom prst="rect">
            <a:avLst/>
          </a:prstGeom>
        </p:spPr>
        <p:txBody>
          <a:bodyPr spcFirstLastPara="1" wrap="square" lIns="91425" tIns="0" rIns="91425" bIns="45700" anchor="t" anchorCtr="0">
            <a:normAutofit/>
          </a:bodyPr>
          <a:lstStyle/>
          <a:p>
            <a:pPr marL="0" lvl="0" indent="0" algn="l" rtl="0">
              <a:spcBef>
                <a:spcPts val="520"/>
              </a:spcBef>
              <a:spcAft>
                <a:spcPts val="0"/>
              </a:spcAft>
              <a:buClr>
                <a:schemeClr val="dk1"/>
              </a:buClr>
              <a:buSzPts val="1100"/>
              <a:buFont typeface="Arial"/>
              <a:buNone/>
            </a:pPr>
            <a:r>
              <a:rPr lang="en-US" sz="2600" dirty="0"/>
              <a:t>As you listen to the Day of Infamy Speech complete the following:</a:t>
            </a:r>
            <a:endParaRPr sz="2600" dirty="0"/>
          </a:p>
          <a:p>
            <a:pPr marL="520700" lvl="0" indent="-457200" algn="l" rtl="0">
              <a:spcBef>
                <a:spcPts val="520"/>
              </a:spcBef>
              <a:spcAft>
                <a:spcPts val="0"/>
              </a:spcAft>
              <a:buSzPts val="2600"/>
              <a:buFont typeface="Arial" panose="020B0604020202020204" pitchFamily="34" charset="0"/>
              <a:buChar char="•"/>
            </a:pPr>
            <a:r>
              <a:rPr lang="en-US" sz="2600" u="sng" dirty="0"/>
              <a:t>Circle</a:t>
            </a:r>
            <a:r>
              <a:rPr lang="en-US" sz="2600" dirty="0"/>
              <a:t> - unfamiliar words</a:t>
            </a:r>
            <a:endParaRPr sz="2600" dirty="0"/>
          </a:p>
          <a:p>
            <a:pPr marL="520700" lvl="0" indent="-457200" algn="l" rtl="0">
              <a:spcBef>
                <a:spcPts val="0"/>
              </a:spcBef>
              <a:spcAft>
                <a:spcPts val="0"/>
              </a:spcAft>
              <a:buSzPts val="2600"/>
              <a:buFont typeface="Arial" panose="020B0604020202020204" pitchFamily="34" charset="0"/>
              <a:buChar char="•"/>
            </a:pPr>
            <a:r>
              <a:rPr lang="en-US" sz="2600" u="sng" dirty="0"/>
              <a:t>Star</a:t>
            </a:r>
            <a:r>
              <a:rPr lang="en-US" sz="2600" dirty="0"/>
              <a:t> - main ideas </a:t>
            </a:r>
            <a:endParaRPr sz="2600" dirty="0"/>
          </a:p>
          <a:p>
            <a:pPr marL="520700" lvl="0" indent="-457200" algn="l" rtl="0">
              <a:spcBef>
                <a:spcPts val="0"/>
              </a:spcBef>
              <a:spcAft>
                <a:spcPts val="0"/>
              </a:spcAft>
              <a:buSzPts val="2600"/>
              <a:buFont typeface="Arial" panose="020B0604020202020204" pitchFamily="34" charset="0"/>
              <a:buChar char="•"/>
            </a:pPr>
            <a:r>
              <a:rPr lang="en-US" sz="2600" u="sng" dirty="0"/>
              <a:t>Underline</a:t>
            </a:r>
            <a:r>
              <a:rPr lang="en-US" sz="2600" dirty="0"/>
              <a:t> - supporting details for the main ideas</a:t>
            </a:r>
            <a:endParaRPr sz="2600" dirty="0"/>
          </a:p>
          <a:p>
            <a:pPr marL="0" lvl="0" indent="0" algn="l" rtl="0">
              <a:spcBef>
                <a:spcPts val="420"/>
              </a:spcBef>
              <a:spcAft>
                <a:spcPts val="0"/>
              </a:spcAft>
              <a:buNone/>
            </a:pPr>
            <a:endParaRPr dirty="0"/>
          </a:p>
        </p:txBody>
      </p:sp>
      <p:sp>
        <p:nvSpPr>
          <p:cNvPr id="148" name="Google Shape;148;g155b11207f3_0_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CUS and Discuss</a:t>
            </a:r>
            <a:endParaRPr/>
          </a:p>
        </p:txBody>
      </p:sp>
      <p:pic>
        <p:nvPicPr>
          <p:cNvPr id="149" name="Google Shape;149;g155b11207f3_0_6"/>
          <p:cNvPicPr preferRelativeResize="0"/>
          <p:nvPr/>
        </p:nvPicPr>
        <p:blipFill>
          <a:blip r:embed="rId3">
            <a:alphaModFix/>
          </a:blip>
          <a:stretch>
            <a:fillRect/>
          </a:stretch>
        </p:blipFill>
        <p:spPr>
          <a:xfrm>
            <a:off x="7321325" y="181800"/>
            <a:ext cx="1108300" cy="1108300"/>
          </a:xfrm>
          <a:prstGeom prst="rect">
            <a:avLst/>
          </a:prstGeom>
          <a:noFill/>
          <a:ln>
            <a:noFill/>
          </a:ln>
        </p:spPr>
      </p:pic>
      <p:pic>
        <p:nvPicPr>
          <p:cNvPr id="150" name="Google Shape;150;g155b11207f3_0_6" descr="FDR's &quot;Day of Infamy&quot; Speech - Audio Only&#10;&#10;Shortly after noon on December 8, 1941, FDR left the White House to deliver his war message to a joint session of Congress. Eleanor Roosevelt and his son, James, accompanied him in the presidential motorcade. Roosevelt traveled in a bullet-proof limousine confiscated years before from mobster Al Capone.&#10;&#10;Police and soldiers guarded every block of Pennsylvania Avenue as the motorcade sped to the Capitol.  More police, soldiers, and Secret Service agents were waiting at the Capitol building as FDR’s car pulled up. He was taken by wheelchair to a room just off the floor of the House of Representatives.&#10;&#10;At 12:29 p.m. a voice in the House chamber called out “The President of the United States!” Roosevelt appeared at the back of the room, standing with the aid of his heavy leg braces.  Thunderous applause greeted him as he moved slowly and carefully down the center aisle to the Speaker’s rostrum, supporting his weight on a cane and his son’s strong arm as he thrust his body forward.&#10;&#10;At the podium, Roosevelt greeted the Vice President and the Speaker of the House. Then, as Congress and the largest radio audience in history listened, he began one the most important speeches in American history." title="Franklin D. Roosevelt's Address to Congress, December 8, 1941">
            <a:hlinkClick r:id="rId4"/>
          </p:cNvPr>
          <p:cNvPicPr preferRelativeResize="0"/>
          <p:nvPr/>
        </p:nvPicPr>
        <p:blipFill>
          <a:blip r:embed="rId5">
            <a:alphaModFix/>
          </a:blip>
          <a:stretch>
            <a:fillRect/>
          </a:stretch>
        </p:blipFill>
        <p:spPr>
          <a:xfrm>
            <a:off x="5197475" y="1344450"/>
            <a:ext cx="3448700" cy="2586525"/>
          </a:xfrm>
          <a:prstGeom prst="rect">
            <a:avLst/>
          </a:prstGeom>
          <a:noFill/>
          <a:ln>
            <a:noFill/>
          </a:ln>
        </p:spPr>
      </p:pic>
      <p:sp>
        <p:nvSpPr>
          <p:cNvPr id="2" name="Rectangle 1">
            <a:extLst>
              <a:ext uri="{FF2B5EF4-FFF2-40B4-BE49-F238E27FC236}">
                <a16:creationId xmlns:a16="http://schemas.microsoft.com/office/drawing/2014/main" id="{D0F243A7-9374-ECE3-822A-7E62CBECF72E}"/>
              </a:ext>
            </a:extLst>
          </p:cNvPr>
          <p:cNvSpPr/>
          <p:nvPr/>
        </p:nvSpPr>
        <p:spPr>
          <a:xfrm>
            <a:off x="1118937" y="4199021"/>
            <a:ext cx="4938963" cy="565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8BADDA4-1A8E-9EC3-783A-55D0CCD206D5}"/>
              </a:ext>
            </a:extLst>
          </p:cNvPr>
          <p:cNvSpPr txBox="1"/>
          <p:nvPr/>
        </p:nvSpPr>
        <p:spPr>
          <a:xfrm>
            <a:off x="721895" y="4528476"/>
            <a:ext cx="6412831" cy="307777"/>
          </a:xfrm>
          <a:prstGeom prst="rect">
            <a:avLst/>
          </a:prstGeom>
          <a:noFill/>
        </p:spPr>
        <p:txBody>
          <a:bodyPr wrap="square">
            <a:spAutoFit/>
          </a:bodyPr>
          <a:lstStyle/>
          <a:p>
            <a:r>
              <a:rPr lang="en-US" dirty="0">
                <a:solidFill>
                  <a:schemeClr val="tx1"/>
                </a:solidFill>
                <a:hlinkClick r:id="rId6">
                  <a:extLst>
                    <a:ext uri="{A12FA001-AC4F-418D-AE19-62706E023703}">
                      <ahyp:hlinkClr xmlns:ahyp="http://schemas.microsoft.com/office/drawing/2018/hyperlinkcolor" val="tx"/>
                    </a:ext>
                  </a:extLst>
                </a:hlinkClick>
              </a:rPr>
              <a:t>Franklin D. Roosevelt's Address to Congress, December 8, 1941 - YouTube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54"/>
        <p:cNvGrpSpPr/>
        <p:nvPr/>
      </p:nvGrpSpPr>
      <p:grpSpPr>
        <a:xfrm>
          <a:off x="0" y="0"/>
          <a:ext cx="0" cy="0"/>
          <a:chOff x="0" y="0"/>
          <a:chExt cx="0" cy="0"/>
        </a:xfrm>
      </p:grpSpPr>
      <p:sp>
        <p:nvSpPr>
          <p:cNvPr id="155" name="Google Shape;155;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SzPts val="2600"/>
              <a:buChar char="•"/>
            </a:pPr>
            <a:r>
              <a:rPr lang="en-US"/>
              <a:t>I was a soldier in the Civil War.</a:t>
            </a:r>
            <a:endParaRPr/>
          </a:p>
          <a:p>
            <a:pPr marL="227012" lvl="0" indent="-227012" algn="l" rtl="0">
              <a:lnSpc>
                <a:spcPct val="100000"/>
              </a:lnSpc>
              <a:spcBef>
                <a:spcPts val="0"/>
              </a:spcBef>
              <a:spcAft>
                <a:spcPts val="0"/>
              </a:spcAft>
              <a:buSzPts val="2600"/>
              <a:buChar char="•"/>
            </a:pPr>
            <a:r>
              <a:rPr lang="en-US"/>
              <a:t>I lived in Ohio before the war as a farmer.</a:t>
            </a:r>
            <a:endParaRPr/>
          </a:p>
          <a:p>
            <a:pPr marL="227012" lvl="0" indent="-227012" algn="l" rtl="0">
              <a:lnSpc>
                <a:spcPct val="100000"/>
              </a:lnSpc>
              <a:spcBef>
                <a:spcPts val="0"/>
              </a:spcBef>
              <a:spcAft>
                <a:spcPts val="0"/>
              </a:spcAft>
              <a:buSzPts val="2600"/>
              <a:buChar char="•"/>
            </a:pPr>
            <a:r>
              <a:rPr lang="en-US"/>
              <a:t>I joined voluntarily to support the Union. </a:t>
            </a:r>
            <a:endParaRPr/>
          </a:p>
          <a:p>
            <a:pPr marL="227012" lvl="0" indent="-227012" algn="l" rtl="0">
              <a:lnSpc>
                <a:spcPct val="100000"/>
              </a:lnSpc>
              <a:spcBef>
                <a:spcPts val="0"/>
              </a:spcBef>
              <a:spcAft>
                <a:spcPts val="0"/>
              </a:spcAft>
              <a:buSzPts val="2600"/>
              <a:buChar char="•"/>
            </a:pPr>
            <a:r>
              <a:rPr lang="en-US"/>
              <a:t>I fought in the Battle of Antietam. </a:t>
            </a:r>
            <a:endParaRPr/>
          </a:p>
        </p:txBody>
      </p:sp>
      <p:sp>
        <p:nvSpPr>
          <p:cNvPr id="156" name="Google Shape;156;p8"/>
          <p:cNvSpPr txBox="1">
            <a:spLocks noGrp="1"/>
          </p:cNvSpPr>
          <p:nvPr>
            <p:ph type="title"/>
          </p:nvPr>
        </p:nvSpPr>
        <p:spPr>
          <a:xfrm>
            <a:off x="457200" y="307250"/>
            <a:ext cx="64632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Historical Mingle</a:t>
            </a:r>
            <a:endParaRPr/>
          </a:p>
        </p:txBody>
      </p:sp>
      <p:pic>
        <p:nvPicPr>
          <p:cNvPr id="157" name="Google Shape;157;p8"/>
          <p:cNvPicPr preferRelativeResize="0"/>
          <p:nvPr/>
        </p:nvPicPr>
        <p:blipFill>
          <a:blip r:embed="rId3">
            <a:alphaModFix/>
          </a:blip>
          <a:stretch>
            <a:fillRect/>
          </a:stretch>
        </p:blipFill>
        <p:spPr>
          <a:xfrm>
            <a:off x="6574221" y="557368"/>
            <a:ext cx="2285133" cy="287636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1573e8a6598_0_8"/>
          <p:cNvSpPr txBox="1">
            <a:spLocks noGrp="1"/>
          </p:cNvSpPr>
          <p:nvPr>
            <p:ph type="body" idx="1"/>
          </p:nvPr>
        </p:nvSpPr>
        <p:spPr>
          <a:xfrm>
            <a:off x="457200" y="1309352"/>
            <a:ext cx="6362963" cy="2824367"/>
          </a:xfrm>
          <a:prstGeom prst="rect">
            <a:avLst/>
          </a:prstGeom>
          <a:noFill/>
          <a:ln>
            <a:noFill/>
          </a:ln>
        </p:spPr>
        <p:txBody>
          <a:bodyPr spcFirstLastPara="1" wrap="square" lIns="91425" tIns="45700" rIns="91425" bIns="45700" anchor="t" anchorCtr="0">
            <a:normAutofit lnSpcReduction="10000"/>
          </a:bodyPr>
          <a:lstStyle/>
          <a:p>
            <a:pPr marL="227012" lvl="0" indent="-227012" algn="l" rtl="0">
              <a:lnSpc>
                <a:spcPct val="100000"/>
              </a:lnSpc>
              <a:spcBef>
                <a:spcPts val="0"/>
              </a:spcBef>
              <a:spcAft>
                <a:spcPts val="0"/>
              </a:spcAft>
              <a:buClr>
                <a:schemeClr val="accent4"/>
              </a:buClr>
              <a:buSzPts val="2600"/>
              <a:buFont typeface="Arial"/>
              <a:buChar char="•"/>
            </a:pPr>
            <a:r>
              <a:rPr lang="en-US" dirty="0"/>
              <a:t>Read over your historical character.</a:t>
            </a:r>
            <a:endParaRPr dirty="0"/>
          </a:p>
          <a:p>
            <a:pPr marL="227012" lvl="0" indent="-227012" algn="l" rtl="0">
              <a:lnSpc>
                <a:spcPct val="100000"/>
              </a:lnSpc>
              <a:spcBef>
                <a:spcPts val="0"/>
              </a:spcBef>
              <a:spcAft>
                <a:spcPts val="0"/>
              </a:spcAft>
              <a:buSzPts val="2600"/>
              <a:buChar char="•"/>
            </a:pPr>
            <a:r>
              <a:rPr lang="en-US" dirty="0"/>
              <a:t>This is the role you will take on.</a:t>
            </a:r>
            <a:endParaRPr dirty="0"/>
          </a:p>
          <a:p>
            <a:pPr marL="227012" lvl="0" indent="-227012" algn="l" rtl="0">
              <a:lnSpc>
                <a:spcPct val="100000"/>
              </a:lnSpc>
              <a:spcBef>
                <a:spcPts val="0"/>
              </a:spcBef>
              <a:spcAft>
                <a:spcPts val="0"/>
              </a:spcAft>
              <a:buSzPts val="2600"/>
              <a:buChar char="•"/>
            </a:pPr>
            <a:r>
              <a:rPr lang="en-US" dirty="0"/>
              <a:t>As you mingle around the room, introduce yourself and assume the point of view of your character.</a:t>
            </a:r>
            <a:endParaRPr dirty="0"/>
          </a:p>
          <a:p>
            <a:pPr marL="227012" lvl="0" indent="-227012" algn="l" rtl="0">
              <a:lnSpc>
                <a:spcPct val="100000"/>
              </a:lnSpc>
              <a:spcBef>
                <a:spcPts val="0"/>
              </a:spcBef>
              <a:spcAft>
                <a:spcPts val="0"/>
              </a:spcAft>
              <a:buSzPts val="2600"/>
              <a:buChar char="•"/>
            </a:pPr>
            <a:r>
              <a:rPr lang="en-US" dirty="0"/>
              <a:t>Use the information on your paper to help you answer the question on the next slide.</a:t>
            </a:r>
            <a:endParaRPr dirty="0"/>
          </a:p>
        </p:txBody>
      </p:sp>
      <p:sp>
        <p:nvSpPr>
          <p:cNvPr id="163" name="Google Shape;163;g1573e8a6598_0_8"/>
          <p:cNvSpPr txBox="1">
            <a:spLocks noGrp="1"/>
          </p:cNvSpPr>
          <p:nvPr>
            <p:ph type="title"/>
          </p:nvPr>
        </p:nvSpPr>
        <p:spPr>
          <a:xfrm>
            <a:off x="457200" y="307250"/>
            <a:ext cx="64632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Historical Mingle</a:t>
            </a:r>
            <a:endParaRPr/>
          </a:p>
        </p:txBody>
      </p:sp>
      <p:pic>
        <p:nvPicPr>
          <p:cNvPr id="164" name="Google Shape;164;g1573e8a6598_0_8"/>
          <p:cNvPicPr preferRelativeResize="0"/>
          <p:nvPr/>
        </p:nvPicPr>
        <p:blipFill>
          <a:blip r:embed="rId3">
            <a:alphaModFix/>
          </a:blip>
          <a:stretch>
            <a:fillRect/>
          </a:stretch>
        </p:blipFill>
        <p:spPr>
          <a:xfrm>
            <a:off x="6579935" y="251519"/>
            <a:ext cx="2106865" cy="26367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155b11207f3_0_2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520700" lvl="0" indent="-457200" algn="l" rtl="0">
              <a:lnSpc>
                <a:spcPct val="100000"/>
              </a:lnSpc>
              <a:spcBef>
                <a:spcPts val="240"/>
              </a:spcBef>
              <a:spcAft>
                <a:spcPts val="0"/>
              </a:spcAft>
              <a:buSzPts val="2600"/>
              <a:buFont typeface="Arial" panose="020B0604020202020204" pitchFamily="34" charset="0"/>
              <a:buChar char="•"/>
            </a:pPr>
            <a:r>
              <a:rPr lang="en-US" sz="2600" dirty="0"/>
              <a:t>How did you support the war?</a:t>
            </a:r>
            <a:endParaRPr sz="2600" dirty="0"/>
          </a:p>
          <a:p>
            <a:pPr marL="520700" lvl="0" indent="-457200" algn="l" rtl="0">
              <a:lnSpc>
                <a:spcPct val="100000"/>
              </a:lnSpc>
              <a:spcBef>
                <a:spcPts val="0"/>
              </a:spcBef>
              <a:spcAft>
                <a:spcPts val="0"/>
              </a:spcAft>
              <a:buSzPts val="2600"/>
              <a:buFont typeface="Arial" panose="020B0604020202020204" pitchFamily="34" charset="0"/>
              <a:buChar char="•"/>
            </a:pPr>
            <a:r>
              <a:rPr lang="en-US" dirty="0"/>
              <a:t>What impact did the war have on you?</a:t>
            </a:r>
            <a:endParaRPr dirty="0"/>
          </a:p>
        </p:txBody>
      </p:sp>
      <p:sp>
        <p:nvSpPr>
          <p:cNvPr id="170" name="Google Shape;170;g155b11207f3_0_25"/>
          <p:cNvSpPr txBox="1">
            <a:spLocks noGrp="1"/>
          </p:cNvSpPr>
          <p:nvPr>
            <p:ph type="title"/>
          </p:nvPr>
        </p:nvSpPr>
        <p:spPr>
          <a:xfrm>
            <a:off x="457200" y="307250"/>
            <a:ext cx="66240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Historical Mingle</a:t>
            </a:r>
            <a:endParaRPr/>
          </a:p>
        </p:txBody>
      </p:sp>
      <p:pic>
        <p:nvPicPr>
          <p:cNvPr id="171" name="Google Shape;171;g155b11207f3_0_25"/>
          <p:cNvPicPr preferRelativeResize="0"/>
          <p:nvPr/>
        </p:nvPicPr>
        <p:blipFill>
          <a:blip r:embed="rId3">
            <a:alphaModFix/>
          </a:blip>
          <a:stretch>
            <a:fillRect/>
          </a:stretch>
        </p:blipFill>
        <p:spPr>
          <a:xfrm>
            <a:off x="7038201" y="-179925"/>
            <a:ext cx="2030323" cy="2593876"/>
          </a:xfrm>
          <a:prstGeom prst="rect">
            <a:avLst/>
          </a:prstGeom>
          <a:noFill/>
          <a:ln>
            <a:noFill/>
          </a:ln>
        </p:spPr>
      </p:pic>
      <p:pic>
        <p:nvPicPr>
          <p:cNvPr id="172" name="Google Shape;172;g155b11207f3_0_25" title="K20 Center 15 minute timer">
            <a:hlinkClick r:id="rId4"/>
          </p:cNvPr>
          <p:cNvPicPr preferRelativeResize="0"/>
          <p:nvPr/>
        </p:nvPicPr>
        <p:blipFill>
          <a:blip r:embed="rId5">
            <a:alphaModFix/>
          </a:blip>
          <a:stretch>
            <a:fillRect/>
          </a:stretch>
        </p:blipFill>
        <p:spPr>
          <a:xfrm>
            <a:off x="2832843" y="2306335"/>
            <a:ext cx="3161190" cy="23709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10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1527695228a_0_6"/>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b="1"/>
              <a:t>How did World War II affect Americans?</a:t>
            </a:r>
            <a:endParaRPr b="1"/>
          </a:p>
          <a:p>
            <a:pPr marL="0" lvl="0" indent="0" algn="l" rtl="0">
              <a:lnSpc>
                <a:spcPct val="100000"/>
              </a:lnSpc>
              <a:spcBef>
                <a:spcPts val="0"/>
              </a:spcBef>
              <a:spcAft>
                <a:spcPts val="0"/>
              </a:spcAft>
              <a:buNone/>
            </a:pPr>
            <a:endParaRPr b="1"/>
          </a:p>
          <a:p>
            <a:pPr marL="457200" lvl="0" indent="-393700" algn="l" rtl="0">
              <a:lnSpc>
                <a:spcPct val="100000"/>
              </a:lnSpc>
              <a:spcBef>
                <a:spcPts val="0"/>
              </a:spcBef>
              <a:spcAft>
                <a:spcPts val="0"/>
              </a:spcAft>
              <a:buSzPts val="2600"/>
              <a:buChar char="•"/>
            </a:pPr>
            <a:r>
              <a:rPr lang="en-US"/>
              <a:t>Think about the cartoon, video, Day of Infamy speech, Historical Mingle, and timeline.</a:t>
            </a:r>
            <a:endParaRPr/>
          </a:p>
          <a:p>
            <a:pPr marL="457200" lvl="0" indent="-393700" algn="l" rtl="0">
              <a:lnSpc>
                <a:spcPct val="100000"/>
              </a:lnSpc>
              <a:spcBef>
                <a:spcPts val="0"/>
              </a:spcBef>
              <a:spcAft>
                <a:spcPts val="0"/>
              </a:spcAft>
              <a:buSzPts val="2600"/>
              <a:buChar char="•"/>
            </a:pPr>
            <a:r>
              <a:rPr lang="en-US"/>
              <a:t>Think about the question above. </a:t>
            </a:r>
            <a:endParaRPr/>
          </a:p>
          <a:p>
            <a:pPr marL="457200" lvl="0" indent="-393700" algn="l" rtl="0">
              <a:lnSpc>
                <a:spcPct val="100000"/>
              </a:lnSpc>
              <a:spcBef>
                <a:spcPts val="0"/>
              </a:spcBef>
              <a:spcAft>
                <a:spcPts val="0"/>
              </a:spcAft>
              <a:buSzPts val="2600"/>
              <a:buChar char="•"/>
            </a:pPr>
            <a:r>
              <a:rPr lang="en-US"/>
              <a:t>Write what you have learned below the water line.</a:t>
            </a:r>
            <a:endParaRPr/>
          </a:p>
        </p:txBody>
      </p:sp>
      <p:sp>
        <p:nvSpPr>
          <p:cNvPr id="178" name="Google Shape;178;g1527695228a_0_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Tip of the Iceberg</a:t>
            </a:r>
            <a:endParaRPr/>
          </a:p>
        </p:txBody>
      </p:sp>
      <p:pic>
        <p:nvPicPr>
          <p:cNvPr id="179" name="Google Shape;179;g1527695228a_0_6"/>
          <p:cNvPicPr preferRelativeResize="0"/>
          <p:nvPr/>
        </p:nvPicPr>
        <p:blipFill>
          <a:blip r:embed="rId3">
            <a:alphaModFix/>
          </a:blip>
          <a:stretch>
            <a:fillRect/>
          </a:stretch>
        </p:blipFill>
        <p:spPr>
          <a:xfrm>
            <a:off x="6787525" y="307250"/>
            <a:ext cx="1750050" cy="17500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The Giant Awakens</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a:t>U.S. Involvement in World War II</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b="1"/>
              <a:t>How did World War Two affect Americans?</a:t>
            </a:r>
            <a:endParaRPr b="1"/>
          </a:p>
          <a:p>
            <a:pPr marL="0" lvl="0" indent="0" algn="l" rtl="0">
              <a:lnSpc>
                <a:spcPct val="100000"/>
              </a:lnSpc>
              <a:spcBef>
                <a:spcPts val="0"/>
              </a:spcBef>
              <a:spcAft>
                <a:spcPts val="0"/>
              </a:spcAft>
              <a:buNone/>
            </a:pPr>
            <a:endParaRPr b="1"/>
          </a:p>
          <a:p>
            <a:pPr marL="457200" lvl="0" indent="-393700" algn="l" rtl="0">
              <a:lnSpc>
                <a:spcPct val="100000"/>
              </a:lnSpc>
              <a:spcBef>
                <a:spcPts val="0"/>
              </a:spcBef>
              <a:spcAft>
                <a:spcPts val="0"/>
              </a:spcAft>
              <a:buSzPts val="2600"/>
              <a:buChar char="•"/>
            </a:pPr>
            <a:r>
              <a:rPr lang="en-US"/>
              <a:t>Think about the question above. </a:t>
            </a:r>
            <a:endParaRPr/>
          </a:p>
          <a:p>
            <a:pPr marL="457200" lvl="0" indent="-393700" algn="l" rtl="0">
              <a:lnSpc>
                <a:spcPct val="100000"/>
              </a:lnSpc>
              <a:spcBef>
                <a:spcPts val="0"/>
              </a:spcBef>
              <a:spcAft>
                <a:spcPts val="0"/>
              </a:spcAft>
              <a:buSzPts val="2600"/>
              <a:buChar char="•"/>
            </a:pPr>
            <a:r>
              <a:rPr lang="en-US"/>
              <a:t>Write what you already know about the question above the water line.</a:t>
            </a:r>
            <a:endParaRPr/>
          </a:p>
          <a:p>
            <a:pPr marL="457200" lvl="0" indent="-393700" algn="l" rtl="0">
              <a:lnSpc>
                <a:spcPct val="100000"/>
              </a:lnSpc>
              <a:spcBef>
                <a:spcPts val="0"/>
              </a:spcBef>
              <a:spcAft>
                <a:spcPts val="0"/>
              </a:spcAft>
              <a:buSzPts val="2600"/>
              <a:buChar char="•"/>
            </a:pPr>
            <a:r>
              <a:rPr lang="en-US"/>
              <a:t>Write what you suspect about the question at the water line.</a:t>
            </a:r>
            <a:endParaRPr/>
          </a:p>
          <a:p>
            <a:pPr marL="0" lvl="0" indent="0" algn="l" rtl="0">
              <a:lnSpc>
                <a:spcPct val="100000"/>
              </a:lnSpc>
              <a:spcBef>
                <a:spcPts val="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01" name="Google Shape;101;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Tip of the Iceberg</a:t>
            </a:r>
            <a:endParaRPr/>
          </a:p>
        </p:txBody>
      </p:sp>
      <p:pic>
        <p:nvPicPr>
          <p:cNvPr id="102" name="Google Shape;102;p6"/>
          <p:cNvPicPr preferRelativeResize="0"/>
          <p:nvPr/>
        </p:nvPicPr>
        <p:blipFill>
          <a:blip r:embed="rId3">
            <a:alphaModFix/>
          </a:blip>
          <a:stretch>
            <a:fillRect/>
          </a:stretch>
        </p:blipFill>
        <p:spPr>
          <a:xfrm>
            <a:off x="6787525" y="307250"/>
            <a:ext cx="1750050" cy="17500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Questions</a:t>
            </a:r>
            <a:endParaRPr/>
          </a:p>
        </p:txBody>
      </p:sp>
      <p:sp>
        <p:nvSpPr>
          <p:cNvPr id="108" name="Google Shape;108;p3"/>
          <p:cNvSpPr txBox="1">
            <a:spLocks noGrp="1"/>
          </p:cNvSpPr>
          <p:nvPr>
            <p:ph type="body" idx="1"/>
          </p:nvPr>
        </p:nvSpPr>
        <p:spPr>
          <a:xfrm>
            <a:off x="530352" y="2028497"/>
            <a:ext cx="7772400" cy="1950719"/>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a:t>How did World War Two impact Americans?</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a:t>
            </a:r>
            <a:endParaRPr/>
          </a:p>
        </p:txBody>
      </p:sp>
      <p:sp>
        <p:nvSpPr>
          <p:cNvPr id="114" name="Google Shape;114;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Clr>
                <a:schemeClr val="lt1"/>
              </a:buClr>
              <a:buSzPts val="2600"/>
              <a:buNone/>
            </a:pPr>
            <a:r>
              <a:rPr lang="en-US"/>
              <a:t>Understand the causes and effects of America’s involvement in World War Two.</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body" idx="1"/>
          </p:nvPr>
        </p:nvSpPr>
        <p:spPr>
          <a:xfrm>
            <a:off x="457200" y="1305050"/>
            <a:ext cx="4740600" cy="3621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0"/>
              </a:spcBef>
              <a:spcAft>
                <a:spcPts val="0"/>
              </a:spcAft>
              <a:buNone/>
            </a:pPr>
            <a:r>
              <a:rPr lang="en-US" b="1" dirty="0"/>
              <a:t>T</a:t>
            </a:r>
            <a:r>
              <a:rPr lang="en-US" dirty="0"/>
              <a:t> - What time frame is this?</a:t>
            </a:r>
            <a:endParaRPr dirty="0"/>
          </a:p>
          <a:p>
            <a:pPr marL="0" lvl="0" indent="0" algn="l" rtl="0">
              <a:lnSpc>
                <a:spcPct val="100000"/>
              </a:lnSpc>
              <a:spcBef>
                <a:spcPts val="0"/>
              </a:spcBef>
              <a:spcAft>
                <a:spcPts val="0"/>
              </a:spcAft>
              <a:buNone/>
            </a:pPr>
            <a:r>
              <a:rPr lang="en-US" b="1" dirty="0"/>
              <a:t>A</a:t>
            </a:r>
            <a:r>
              <a:rPr lang="en-US" dirty="0"/>
              <a:t> - What is the action? What is   happening?</a:t>
            </a:r>
            <a:endParaRPr dirty="0"/>
          </a:p>
          <a:p>
            <a:pPr marL="0" lvl="0" indent="0" algn="l" rtl="0">
              <a:lnSpc>
                <a:spcPct val="100000"/>
              </a:lnSpc>
              <a:spcBef>
                <a:spcPts val="0"/>
              </a:spcBef>
              <a:spcAft>
                <a:spcPts val="0"/>
              </a:spcAft>
              <a:buNone/>
            </a:pPr>
            <a:r>
              <a:rPr lang="en-US" b="1" dirty="0"/>
              <a:t>C</a:t>
            </a:r>
            <a:r>
              <a:rPr lang="en-US" dirty="0"/>
              <a:t> – What is the caption? </a:t>
            </a:r>
            <a:endParaRPr dirty="0"/>
          </a:p>
          <a:p>
            <a:pPr marL="0" lvl="0" indent="0" algn="l" rtl="0">
              <a:lnSpc>
                <a:spcPct val="100000"/>
              </a:lnSpc>
              <a:spcBef>
                <a:spcPts val="0"/>
              </a:spcBef>
              <a:spcAft>
                <a:spcPts val="0"/>
              </a:spcAft>
              <a:buNone/>
            </a:pPr>
            <a:r>
              <a:rPr lang="en-US" b="1" dirty="0"/>
              <a:t>O</a:t>
            </a:r>
            <a:r>
              <a:rPr lang="en-US" dirty="0"/>
              <a:t> - What important objects or symbols are in the cartoon?</a:t>
            </a:r>
            <a:endParaRPr dirty="0"/>
          </a:p>
          <a:p>
            <a:pPr marL="0" lvl="0" indent="0" algn="l" rtl="0">
              <a:lnSpc>
                <a:spcPct val="100000"/>
              </a:lnSpc>
              <a:spcBef>
                <a:spcPts val="0"/>
              </a:spcBef>
              <a:spcAft>
                <a:spcPts val="0"/>
              </a:spcAft>
              <a:buNone/>
            </a:pPr>
            <a:r>
              <a:rPr lang="en-US" b="1" dirty="0"/>
              <a:t>S</a:t>
            </a:r>
            <a:r>
              <a:rPr lang="en-US" dirty="0"/>
              <a:t> - Write one sentence summarizing the meaning of the cartoon.</a:t>
            </a:r>
            <a:endParaRPr dirty="0"/>
          </a:p>
          <a:p>
            <a:pPr marL="1645836" lvl="7" indent="-60951" algn="l" rtl="0">
              <a:lnSpc>
                <a:spcPct val="100000"/>
              </a:lnSpc>
              <a:spcBef>
                <a:spcPts val="240"/>
              </a:spcBef>
              <a:spcAft>
                <a:spcPts val="0"/>
              </a:spcAft>
              <a:buSzPts val="1200"/>
              <a:buFont typeface="Calibri"/>
              <a:buNone/>
            </a:pPr>
            <a:endParaRPr dirty="0"/>
          </a:p>
        </p:txBody>
      </p:sp>
      <p:sp>
        <p:nvSpPr>
          <p:cNvPr id="120" name="Google Shape;120;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T.A.C.O.S.</a:t>
            </a:r>
            <a:endParaRPr/>
          </a:p>
        </p:txBody>
      </p:sp>
      <p:pic>
        <p:nvPicPr>
          <p:cNvPr id="121" name="Google Shape;121;p5"/>
          <p:cNvPicPr preferRelativeResize="0"/>
          <p:nvPr/>
        </p:nvPicPr>
        <p:blipFill>
          <a:blip r:embed="rId3">
            <a:alphaModFix/>
          </a:blip>
          <a:stretch>
            <a:fillRect/>
          </a:stretch>
        </p:blipFill>
        <p:spPr>
          <a:xfrm>
            <a:off x="5236810" y="307250"/>
            <a:ext cx="3635264" cy="4645400"/>
          </a:xfrm>
          <a:prstGeom prst="rect">
            <a:avLst/>
          </a:prstGeom>
          <a:noFill/>
          <a:ln>
            <a:noFill/>
          </a:ln>
        </p:spPr>
      </p:pic>
      <p:pic>
        <p:nvPicPr>
          <p:cNvPr id="122" name="Google Shape;122;p5"/>
          <p:cNvPicPr preferRelativeResize="0"/>
          <p:nvPr/>
        </p:nvPicPr>
        <p:blipFill>
          <a:blip r:embed="rId4">
            <a:alphaModFix/>
          </a:blip>
          <a:stretch>
            <a:fillRect/>
          </a:stretch>
        </p:blipFill>
        <p:spPr>
          <a:xfrm>
            <a:off x="2284225" y="491425"/>
            <a:ext cx="851948" cy="67307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55b11207f3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3-2-1 From Isolation to Involvement</a:t>
            </a:r>
            <a:endParaRPr/>
          </a:p>
        </p:txBody>
      </p:sp>
      <p:sp>
        <p:nvSpPr>
          <p:cNvPr id="128" name="Google Shape;128;g155b11207f3_0_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520700" lvl="0" indent="-457200" algn="l" rtl="0">
              <a:spcBef>
                <a:spcPts val="520"/>
              </a:spcBef>
              <a:spcAft>
                <a:spcPts val="0"/>
              </a:spcAft>
              <a:buSzPts val="2600"/>
              <a:buFont typeface="Arial" panose="020B0604020202020204" pitchFamily="34" charset="0"/>
              <a:buChar char="•"/>
            </a:pPr>
            <a:r>
              <a:rPr lang="en-US" dirty="0"/>
              <a:t>Analyze the timeline events. </a:t>
            </a:r>
            <a:endParaRPr dirty="0"/>
          </a:p>
          <a:p>
            <a:pPr marL="520700" lvl="0" indent="-457200" algn="l" rtl="0">
              <a:spcBef>
                <a:spcPts val="0"/>
              </a:spcBef>
              <a:spcAft>
                <a:spcPts val="0"/>
              </a:spcAft>
              <a:buSzPts val="2600"/>
              <a:buFont typeface="Arial" panose="020B0604020202020204" pitchFamily="34" charset="0"/>
              <a:buChar char="•"/>
            </a:pPr>
            <a:r>
              <a:rPr lang="en-US" dirty="0"/>
              <a:t>Answer the following:</a:t>
            </a:r>
            <a:endParaRPr dirty="0"/>
          </a:p>
          <a:p>
            <a:pPr marL="914400" lvl="1" indent="-355600" algn="l" rtl="0">
              <a:spcBef>
                <a:spcPts val="0"/>
              </a:spcBef>
              <a:spcAft>
                <a:spcPts val="0"/>
              </a:spcAft>
              <a:buClr>
                <a:schemeClr val="accent1"/>
              </a:buClr>
              <a:buSzPts val="2000"/>
              <a:buFont typeface="Wingdings" panose="05000000000000000000" pitchFamily="2" charset="2"/>
              <a:buChar char="§"/>
            </a:pPr>
            <a:r>
              <a:rPr lang="en-US" dirty="0"/>
              <a:t>3 -  ways in which Hitler pushed the world into war.</a:t>
            </a:r>
            <a:endParaRPr dirty="0"/>
          </a:p>
          <a:p>
            <a:pPr marL="914400" lvl="1" indent="-355600" algn="l" rtl="0">
              <a:spcBef>
                <a:spcPts val="0"/>
              </a:spcBef>
              <a:spcAft>
                <a:spcPts val="0"/>
              </a:spcAft>
              <a:buClr>
                <a:schemeClr val="accent1"/>
              </a:buClr>
              <a:buSzPts val="2000"/>
              <a:buFont typeface="Wingdings" panose="05000000000000000000" pitchFamily="2" charset="2"/>
              <a:buChar char="§"/>
            </a:pPr>
            <a:r>
              <a:rPr lang="en-US" dirty="0"/>
              <a:t>2 - ways the US helped European countries indirectly.</a:t>
            </a:r>
            <a:endParaRPr dirty="0"/>
          </a:p>
          <a:p>
            <a:pPr marL="914400" lvl="1" indent="-355600" algn="l" rtl="0">
              <a:spcBef>
                <a:spcPts val="0"/>
              </a:spcBef>
              <a:spcAft>
                <a:spcPts val="0"/>
              </a:spcAft>
              <a:buClr>
                <a:schemeClr val="accent1"/>
              </a:buClr>
              <a:buSzPts val="2000"/>
              <a:buFont typeface="Wingdings" panose="05000000000000000000" pitchFamily="2" charset="2"/>
              <a:buChar char="§"/>
            </a:pPr>
            <a:r>
              <a:rPr lang="en-US" dirty="0"/>
              <a:t>1 - event that forced the US to join the war.</a:t>
            </a:r>
            <a:endParaRPr dirty="0"/>
          </a:p>
        </p:txBody>
      </p:sp>
      <p:pic>
        <p:nvPicPr>
          <p:cNvPr id="129" name="Google Shape;129;g155b11207f3_0_0"/>
          <p:cNvPicPr preferRelativeResize="0"/>
          <p:nvPr/>
        </p:nvPicPr>
        <p:blipFill>
          <a:blip r:embed="rId3">
            <a:alphaModFix/>
          </a:blip>
          <a:stretch>
            <a:fillRect/>
          </a:stretch>
        </p:blipFill>
        <p:spPr>
          <a:xfrm>
            <a:off x="6995394" y="1643949"/>
            <a:ext cx="1632750" cy="1632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7" descr="After the bombing of Pearl Harbor on December 7, 1941, President Franklin Roosevelt committed American forces to the Allied cause in World War II.&#10;&#10;Subscribe for more History: http://histv.co/SubscribeHistoryYT&#10;&#10;Check out exclusive HISTORY videos and full episodes:&#10;http://www.history.com/videos&#10;&#10;Get daily updates on history:&#10;http://www.history.com/news/&#10;&#10;Check out our Facebook games, and other exclusive content:&#10;https://www.facebook.com/History&#10;&#10;Keep up to date with everything HISTORY by following us on Twitter:&#10;https://twitter.com/history&#10;&#10;Get the latest on show premieres, special events, sweepstakes and more.&#10;Sign up for HISTORY email updates http://www.history.com/emails/sign-up&#10;&#10;Follow HISTORY on StumbleUpon:&#10;http://www.stumbleupon.com/channel/HISTORY&#10;&#10;HISTORY Topical Video&#10;&#10;HISTORY®, now reaching more than 98 million homes, is the leading destination for award-winning original series and specials that connect viewers with history in an informative, immersive, and entertaining manner across all platforms. The network’s all-original programming slate features a roster of hit series, epic miniseries, and scripted event programming. Visit us at HISTORY.com for more info." title="WWII In HD: America Enters World War II | History">
            <a:hlinkClick r:id="rId3"/>
          </p:cNvPr>
          <p:cNvPicPr preferRelativeResize="0"/>
          <p:nvPr/>
        </p:nvPicPr>
        <p:blipFill>
          <a:blip r:embed="rId4">
            <a:alphaModFix/>
          </a:blip>
          <a:stretch>
            <a:fillRect/>
          </a:stretch>
        </p:blipFill>
        <p:spPr>
          <a:xfrm>
            <a:off x="1979195" y="1164647"/>
            <a:ext cx="4499810" cy="3511639"/>
          </a:xfrm>
          <a:prstGeom prst="rect">
            <a:avLst/>
          </a:prstGeom>
          <a:noFill/>
          <a:ln>
            <a:noFill/>
          </a:ln>
        </p:spPr>
      </p:pic>
      <p:sp>
        <p:nvSpPr>
          <p:cNvPr id="135" name="Google Shape;135;p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America Enters World War II</a:t>
            </a:r>
            <a:endParaRPr/>
          </a:p>
        </p:txBody>
      </p:sp>
      <p:sp>
        <p:nvSpPr>
          <p:cNvPr id="2" name="Rectangle 1">
            <a:extLst>
              <a:ext uri="{FF2B5EF4-FFF2-40B4-BE49-F238E27FC236}">
                <a16:creationId xmlns:a16="http://schemas.microsoft.com/office/drawing/2014/main" id="{DB7F5AAB-18B2-C30C-9ED9-4A79BE698742}"/>
              </a:ext>
            </a:extLst>
          </p:cNvPr>
          <p:cNvSpPr/>
          <p:nvPr/>
        </p:nvSpPr>
        <p:spPr>
          <a:xfrm>
            <a:off x="1672389" y="4830679"/>
            <a:ext cx="5203658" cy="312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4" name="TextBox 3">
            <a:extLst>
              <a:ext uri="{FF2B5EF4-FFF2-40B4-BE49-F238E27FC236}">
                <a16:creationId xmlns:a16="http://schemas.microsoft.com/office/drawing/2014/main" id="{5D154A28-F986-90B0-B160-ACF8E1207BC2}"/>
              </a:ext>
            </a:extLst>
          </p:cNvPr>
          <p:cNvSpPr txBox="1"/>
          <p:nvPr/>
        </p:nvSpPr>
        <p:spPr>
          <a:xfrm>
            <a:off x="1672389" y="4730428"/>
            <a:ext cx="5336006" cy="307777"/>
          </a:xfrm>
          <a:prstGeom prst="rect">
            <a:avLst/>
          </a:prstGeom>
          <a:noFill/>
        </p:spPr>
        <p:txBody>
          <a:bodyPr wrap="square">
            <a:spAutoFit/>
          </a:bodyPr>
          <a:lstStyle/>
          <a:p>
            <a:r>
              <a:rPr lang="en-US" dirty="0">
                <a:solidFill>
                  <a:schemeClr val="tx1"/>
                </a:solidFill>
                <a:hlinkClick r:id="rId5">
                  <a:extLst>
                    <a:ext uri="{A12FA001-AC4F-418D-AE19-62706E023703}">
                      <ahyp:hlinkClr xmlns:ahyp="http://schemas.microsoft.com/office/drawing/2018/hyperlinkcolor" val="tx"/>
                    </a:ext>
                  </a:extLst>
                </a:hlinkClick>
              </a:rPr>
              <a:t>WWII In HD: America Enters World War II | History - YouTube</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10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15723f9a0dc_0_0"/>
          <p:cNvSpPr txBox="1">
            <a:spLocks noGrp="1"/>
          </p:cNvSpPr>
          <p:nvPr>
            <p:ph type="title"/>
          </p:nvPr>
        </p:nvSpPr>
        <p:spPr>
          <a:xfrm>
            <a:off x="457200" y="307250"/>
            <a:ext cx="62310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Elbow Partner</a:t>
            </a:r>
            <a:endParaRPr/>
          </a:p>
        </p:txBody>
      </p:sp>
      <p:sp>
        <p:nvSpPr>
          <p:cNvPr id="141" name="Google Shape;141;g15723f9a0dc_0_0"/>
          <p:cNvSpPr txBox="1">
            <a:spLocks noGrp="1"/>
          </p:cNvSpPr>
          <p:nvPr>
            <p:ph type="body" idx="1"/>
          </p:nvPr>
        </p:nvSpPr>
        <p:spPr>
          <a:xfrm>
            <a:off x="457200" y="1309350"/>
            <a:ext cx="67581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sz="1100" dirty="0">
              <a:latin typeface="Arial"/>
              <a:ea typeface="Arial"/>
              <a:cs typeface="Arial"/>
              <a:sym typeface="Arial"/>
            </a:endParaRPr>
          </a:p>
          <a:p>
            <a:pPr marL="457200" lvl="0" indent="-393700" algn="l" rtl="0">
              <a:spcBef>
                <a:spcPts val="0"/>
              </a:spcBef>
              <a:spcAft>
                <a:spcPts val="0"/>
              </a:spcAft>
              <a:buSzPts val="2600"/>
              <a:buFont typeface="Calibri"/>
              <a:buChar char="•"/>
            </a:pPr>
            <a:r>
              <a:rPr lang="en-US" dirty="0"/>
              <a:t>Why did Americans remain neutral for so long during the war? </a:t>
            </a:r>
            <a:endParaRPr dirty="0"/>
          </a:p>
          <a:p>
            <a:pPr marL="457200" lvl="0" indent="-393700" algn="l" rtl="0">
              <a:spcBef>
                <a:spcPts val="0"/>
              </a:spcBef>
              <a:spcAft>
                <a:spcPts val="0"/>
              </a:spcAft>
              <a:buSzPts val="2600"/>
              <a:buFont typeface="Calibri"/>
              <a:buChar char="•"/>
            </a:pPr>
            <a:r>
              <a:rPr lang="en-US" dirty="0"/>
              <a:t>Should the US have joined sooner?</a:t>
            </a:r>
            <a:endParaRPr dirty="0"/>
          </a:p>
          <a:p>
            <a:pPr marL="457200" lvl="0" indent="-393700" algn="l" rtl="0">
              <a:spcBef>
                <a:spcPts val="0"/>
              </a:spcBef>
              <a:spcAft>
                <a:spcPts val="0"/>
              </a:spcAft>
              <a:buSzPts val="2600"/>
              <a:buFont typeface="Calibri"/>
              <a:buChar char="•"/>
            </a:pPr>
            <a:r>
              <a:rPr lang="en-US" dirty="0"/>
              <a:t>How did Americans react to the attack on Pearl Harbor?</a:t>
            </a:r>
            <a:endParaRPr dirty="0"/>
          </a:p>
        </p:txBody>
      </p:sp>
      <p:pic>
        <p:nvPicPr>
          <p:cNvPr id="142" name="Google Shape;142;g15723f9a0dc_0_0"/>
          <p:cNvPicPr preferRelativeResize="0"/>
          <p:nvPr/>
        </p:nvPicPr>
        <p:blipFill>
          <a:blip r:embed="rId3">
            <a:alphaModFix/>
          </a:blip>
          <a:stretch>
            <a:fillRect/>
          </a:stretch>
        </p:blipFill>
        <p:spPr>
          <a:xfrm>
            <a:off x="6688200" y="1648015"/>
            <a:ext cx="1952900" cy="1177625"/>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2612</TotalTime>
  <Words>822</Words>
  <Application>Microsoft Office PowerPoint</Application>
  <PresentationFormat>On-screen Show (16:9)</PresentationFormat>
  <Paragraphs>68</Paragraphs>
  <Slides>14</Slides>
  <Notes>14</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Noto Sans Symbols</vt:lpstr>
      <vt:lpstr>Wingdings</vt:lpstr>
      <vt:lpstr>LEARN theme</vt:lpstr>
      <vt:lpstr>LEARN theme</vt:lpstr>
      <vt:lpstr>PowerPoint Presentation</vt:lpstr>
      <vt:lpstr>The Giant Awakens</vt:lpstr>
      <vt:lpstr>Tip of the Iceberg</vt:lpstr>
      <vt:lpstr>Essential Questions</vt:lpstr>
      <vt:lpstr>Lesson Objective</vt:lpstr>
      <vt:lpstr>T.A.C.O.S.</vt:lpstr>
      <vt:lpstr>3-2-1 From Isolation to Involvement</vt:lpstr>
      <vt:lpstr>America Enters World War II</vt:lpstr>
      <vt:lpstr>Elbow Partner</vt:lpstr>
      <vt:lpstr>CUS and Discuss</vt:lpstr>
      <vt:lpstr>Historical Mingle</vt:lpstr>
      <vt:lpstr>Historical Mingle</vt:lpstr>
      <vt:lpstr>Historical Mingle</vt:lpstr>
      <vt:lpstr>Tip of the Iceberg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Eike, Michell L.</dc:creator>
  <cp:lastModifiedBy>McLeod Porter, Delma</cp:lastModifiedBy>
  <cp:revision>3</cp:revision>
  <dcterms:created xsi:type="dcterms:W3CDTF">2021-08-30T12:17:31Z</dcterms:created>
  <dcterms:modified xsi:type="dcterms:W3CDTF">2022-11-16T15:54:57Z</dcterms:modified>
</cp:coreProperties>
</file>