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77" r:id="rId8"/>
    <p:sldId id="262" r:id="rId9"/>
    <p:sldId id="279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81" r:id="rId20"/>
    <p:sldId id="272" r:id="rId21"/>
    <p:sldId id="273" r:id="rId22"/>
    <p:sldId id="274" r:id="rId23"/>
    <p:sldId id="280" r:id="rId24"/>
    <p:sldId id="278" r:id="rId25"/>
    <p:sldId id="276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iana Cross" initials="" lastIdx="3" clrIdx="0"/>
  <p:cmAuthor id="1" name="Danny M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BE8631-CA09-47CE-BC7D-90E05A48DA8B}" v="4" dt="2023-06-15T18:37:34.848"/>
  </p1510:revLst>
</p1510:revInfo>
</file>

<file path=ppt/tableStyles.xml><?xml version="1.0" encoding="utf-8"?>
<a:tblStyleLst xmlns:a="http://schemas.openxmlformats.org/drawingml/2006/main" def="{3151939B-A66C-4C57-8E46-792F12173818}">
  <a:tblStyle styleId="{3151939B-A66C-4C57-8E46-792F121738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3600" autoAdjust="0"/>
  </p:normalViewPr>
  <p:slideViewPr>
    <p:cSldViewPr snapToGrid="0">
      <p:cViewPr varScale="1">
        <p:scale>
          <a:sx n="200" d="100"/>
          <a:sy n="200" d="100"/>
        </p:scale>
        <p:origin x="5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10-17T02:48:37.987" idx="1">
    <p:pos x="406" y="1080"/>
    <p:text>I don't see a graphic for wind or heat in the magnetic statements doc that was already created</p:text>
  </p:cm>
  <p:cm authorId="1" dt="2022-10-17T02:48:37.987" idx="1">
    <p:pos x="406" y="1080"/>
    <p:text>Removed "heat" and added an image from a published LEARN lesson, "Trees in the Wind." I figured this was ok since AWARE doesn't really deal with heat as a hazard.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10-17T02:48:37.987" idx="3">
    <p:pos x="406" y="1080"/>
    <p:text>I don't see a graphic for wind or heat in the magnetic statements doc that was already created</p:text>
  </p:cm>
  <p:cm authorId="1" dt="2022-10-17T02:48:37.987" idx="3">
    <p:pos x="406" y="1080"/>
    <p:text>Removed "heat" and added an image from a published LEARN lesson, "Trees in the Wind." I figured this was ok since AWARE doesn't really deal with heat as a hazard.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Fv2W7Duqiw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Fv2W7Duqiw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65647fdbc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u="none" dirty="0" err="1">
                <a:solidFill>
                  <a:schemeClr val="hlink"/>
                </a:solidFill>
              </a:rPr>
              <a:t>Beatlesfanxxl</a:t>
            </a:r>
            <a:r>
              <a:rPr lang="en-US" u="none" dirty="0">
                <a:solidFill>
                  <a:schemeClr val="hlink"/>
                </a:solidFill>
              </a:rPr>
              <a:t>. (2010, May 16). </a:t>
            </a:r>
            <a:r>
              <a:rPr lang="en-US" i="1" u="none" dirty="0">
                <a:solidFill>
                  <a:schemeClr val="hlink"/>
                </a:solidFill>
              </a:rPr>
              <a:t>Hail storm Oklahoma City</a:t>
            </a:r>
            <a:r>
              <a:rPr lang="en-US" i="0" u="none" dirty="0">
                <a:solidFill>
                  <a:schemeClr val="hlink"/>
                </a:solidFill>
              </a:rPr>
              <a:t> [Video]. YouTube.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https://youtu.be/OFv2W7Duqiw</a:t>
            </a:r>
            <a:endParaRPr lang="en-US" u="sng" dirty="0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i="0" u="none" dirty="0">
                <a:solidFill>
                  <a:schemeClr val="hlink"/>
                </a:solidFill>
              </a:rPr>
              <a:t> </a:t>
            </a:r>
            <a:endParaRPr u="none" dirty="0"/>
          </a:p>
        </p:txBody>
      </p:sp>
      <p:sp>
        <p:nvSpPr>
          <p:cNvPr id="149" name="Google Shape;149;g165647fdbc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64900099a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https://youtu.be/OFv2W7Duqiw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g164900099a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64900099ac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News On 6/KOTV. (2022, May 7). </a:t>
            </a:r>
            <a:r>
              <a:rPr lang="en-US" i="1" dirty="0"/>
              <a:t>First responders help Bixby families find shelter after flooding </a:t>
            </a:r>
            <a:r>
              <a:rPr lang="en-US" i="0" dirty="0"/>
              <a:t>[Video]. YouTube. </a:t>
            </a:r>
            <a:r>
              <a:rPr lang="en-US" dirty="0"/>
              <a:t>https://www.youtube.com/watch?v=M7Hb26KKz6E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2" name="Google Shape;162;g164900099ac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65647fdbc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g165647fdbc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64900099ac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KFOR Oklahoma’s News 4. (2020, March 9). </a:t>
            </a:r>
            <a:r>
              <a:rPr lang="en-US" i="1" dirty="0"/>
              <a:t>Beaver County homes destroyed in fire </a:t>
            </a:r>
            <a:r>
              <a:rPr lang="en-US" i="0" dirty="0"/>
              <a:t>[Video]. YouTube. </a:t>
            </a:r>
            <a:r>
              <a:rPr lang="en-US" dirty="0"/>
              <a:t>https://www.youtube.com/watch?v=UWF0dXhg5No</a:t>
            </a:r>
            <a:endParaRPr dirty="0"/>
          </a:p>
        </p:txBody>
      </p:sp>
      <p:sp>
        <p:nvSpPr>
          <p:cNvPr id="174" name="Google Shape;174;g164900099ac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65647fdbc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g165647fdbc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65647fdbc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KOCO 5 News. (2022, May 4). </a:t>
            </a:r>
            <a:r>
              <a:rPr lang="en-US" i="1" dirty="0"/>
              <a:t>Tornado causes widespread damage in </a:t>
            </a:r>
            <a:r>
              <a:rPr lang="en-US" i="0" dirty="0"/>
              <a:t>Seminole [Video]. YouTube. https</a:t>
            </a:r>
            <a:r>
              <a:rPr lang="en-US" dirty="0"/>
              <a:t>://www.youtube.com/watch?v=Bl22lBT9Zhw</a:t>
            </a:r>
            <a:endParaRPr dirty="0"/>
          </a:p>
        </p:txBody>
      </p:sp>
      <p:sp>
        <p:nvSpPr>
          <p:cNvPr id="186" name="Google Shape;186;g165647fdbc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65647fdbc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g165647fdbc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65647fdbc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K20 Center. (2023, June 14). </a:t>
            </a:r>
            <a:r>
              <a:rPr lang="en-US" i="1" dirty="0"/>
              <a:t>Weather-Related Decision Making and Communication</a:t>
            </a:r>
            <a:r>
              <a:rPr lang="en-US" i="0" dirty="0"/>
              <a:t> [Video]. YouTube. https://www.youtube.com/watch?v=5_Lu3EM9iVk</a:t>
            </a:r>
            <a:endParaRPr dirty="0"/>
          </a:p>
        </p:txBody>
      </p:sp>
      <p:sp>
        <p:nvSpPr>
          <p:cNvPr id="186" name="Google Shape;186;g165647fdbc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333384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65647fdbc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g165647fdbc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6b52f5569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g16b52f5569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64900099ac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0" name="Google Shape;210;g164900099ac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6b52f5569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g16b52f5569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519419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65647fdbc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g165647fdbc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05964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6b52f5569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g16b52f5569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3324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64578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OFv2W7Duqiw?feature=oembed" TargetMode="Externa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M7Hb26KKz6E?feature=oembed" TargetMode="Externa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UWF0dXhg5No?feature=oembed" TargetMode="Externa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Bl22lBT9Zhw?feature=oembed" TargetMode="Externa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5_Lu3EM9iVk?feature=oembed" TargetMode="Externa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10" Type="http://schemas.openxmlformats.org/officeDocument/2006/relationships/comments" Target="../comments/comment1.xml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10" Type="http://schemas.openxmlformats.org/officeDocument/2006/relationships/comments" Target="../comments/comment2.xml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ou.edu/aware1/hom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ites.google.com/ou.edu/aware2/hom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Scenario 1: May 15, 2022 </a:t>
            </a:r>
            <a:endParaRPr dirty="0"/>
          </a:p>
        </p:txBody>
      </p:sp>
      <p:sp>
        <p:nvSpPr>
          <p:cNvPr id="153" name="Google Shape;153;p30"/>
          <p:cNvSpPr txBox="1">
            <a:spLocks noGrp="1"/>
          </p:cNvSpPr>
          <p:nvPr>
            <p:ph type="title"/>
          </p:nvPr>
        </p:nvSpPr>
        <p:spPr>
          <a:xfrm>
            <a:off x="457200" y="4545553"/>
            <a:ext cx="82296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1400" i="1" dirty="0">
                <a:solidFill>
                  <a:schemeClr val="accent6"/>
                </a:solidFill>
              </a:rPr>
              <a:t>Note: This video depicts a similar hailstorm but was not actually taken on May 15, 2022.</a:t>
            </a:r>
            <a:endParaRPr sz="1400" i="1" dirty="0">
              <a:solidFill>
                <a:schemeClr val="accent6"/>
              </a:solidFill>
            </a:endParaRPr>
          </a:p>
        </p:txBody>
      </p:sp>
      <p:pic>
        <p:nvPicPr>
          <p:cNvPr id="3" name="Online Media 2" title="Hail Storm Oklahoma City">
            <a:hlinkClick r:id="" action="ppaction://media"/>
            <a:extLst>
              <a:ext uri="{FF2B5EF4-FFF2-40B4-BE49-F238E27FC236}">
                <a16:creationId xmlns:a16="http://schemas.microsoft.com/office/drawing/2014/main" id="{12F9E484-9EDE-8702-D1CD-A88F9F6C3CE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16315" y="1328550"/>
            <a:ext cx="4159369" cy="31195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Scenario 1: May 15, 2022</a:t>
            </a:r>
            <a:endParaRPr/>
          </a:p>
        </p:txBody>
      </p:sp>
      <p:sp>
        <p:nvSpPr>
          <p:cNvPr id="159" name="Google Shape;159;p31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75174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Multiple locations in central and eastern Oklahoma experienced large hail.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The small town of Gore was hit with hail damages estimated to be over $100,000.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Scenario 2: May 5, 2022</a:t>
            </a:r>
            <a:endParaRPr/>
          </a:p>
        </p:txBody>
      </p:sp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A53E8A66-DFA8-F0B2-262D-023BC394A54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77205" y="1281119"/>
            <a:ext cx="6377233" cy="36031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Scenario 2: May 5, 2022</a:t>
            </a:r>
            <a:endParaRPr/>
          </a:p>
        </p:txBody>
      </p:sp>
      <p:sp>
        <p:nvSpPr>
          <p:cNvPr id="171" name="Google Shape;171;p33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75174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Bixby, OK, had a significant flood.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Damages were estimated to be $2 million dollars.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Scenario 3: March 7–8, 2020</a:t>
            </a:r>
            <a:endParaRPr dirty="0"/>
          </a:p>
        </p:txBody>
      </p:sp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EA96F9F3-19B4-3DC4-A171-63E3B93BEB8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95622" y="1212944"/>
            <a:ext cx="6552756" cy="37023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Scenario 3: March 7–8, 2020</a:t>
            </a:r>
            <a:endParaRPr dirty="0"/>
          </a:p>
        </p:txBody>
      </p:sp>
      <p:sp>
        <p:nvSpPr>
          <p:cNvPr id="183" name="Google Shape;183;p35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75267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The Oklahoma Panhandle experienced a catastrophic wildfire.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The wildfire was a result of high winds, low humidity, and drought.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At least 15 residences were damaged.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No fatalities were reported, but a few people suffered from smoke inhalation.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The fire consumed approximately 29,030 acres.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Scenario 4: May 4, 2022</a:t>
            </a:r>
            <a:endParaRPr/>
          </a:p>
        </p:txBody>
      </p:sp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4B246723-1933-4BCD-77E1-AA700255A38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60708" y="1214475"/>
            <a:ext cx="6410227" cy="3621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Scenario 4: May 4, 2022</a:t>
            </a:r>
            <a:endParaRPr/>
          </a:p>
        </p:txBody>
      </p:sp>
      <p:sp>
        <p:nvSpPr>
          <p:cNvPr id="195" name="Google Shape;195;p37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75267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13 confirmed tornadoes hit Oklahoma on May 4, 2022.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Seminole suffered the most damage.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No fatalities or injuries were reported. </a:t>
            </a:r>
          </a:p>
          <a:p>
            <a:pPr lvl="1" indent="-3937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This is thanks in large part to the accurate and understandable weather information provided to residents.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8;p36">
            <a:extLst>
              <a:ext uri="{FF2B5EF4-FFF2-40B4-BE49-F238E27FC236}">
                <a16:creationId xmlns:a16="http://schemas.microsoft.com/office/drawing/2014/main" id="{F690E247-76BF-48BA-8B10-EBB828C88A4F}"/>
              </a:ext>
            </a:extLst>
          </p:cNvPr>
          <p:cNvSpPr txBox="1">
            <a:spLocks/>
          </p:cNvSpPr>
          <p:nvPr/>
        </p:nvSpPr>
        <p:spPr>
          <a:xfrm>
            <a:off x="457200" y="307019"/>
            <a:ext cx="8229600" cy="979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/>
              <a:t>Weather-Related Decision Making and Communication</a:t>
            </a:r>
            <a:endParaRPr lang="it-IT" sz="3200" dirty="0"/>
          </a:p>
        </p:txBody>
      </p:sp>
      <p:pic>
        <p:nvPicPr>
          <p:cNvPr id="6" name="Online Media 5" title="K20 ICAP - Weather-Related Decision Making and Communication">
            <a:hlinkClick r:id="" action="ppaction://media"/>
            <a:extLst>
              <a:ext uri="{FF2B5EF4-FFF2-40B4-BE49-F238E27FC236}">
                <a16:creationId xmlns:a16="http://schemas.microsoft.com/office/drawing/2014/main" id="{EA7E233F-92D7-4C5F-8424-587213180B8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05690" y="1432300"/>
            <a:ext cx="5932619" cy="335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2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8"/>
          <p:cNvSpPr txBox="1">
            <a:spLocks noGrp="1"/>
          </p:cNvSpPr>
          <p:nvPr>
            <p:ph type="ctrTitle"/>
          </p:nvPr>
        </p:nvSpPr>
        <p:spPr>
          <a:xfrm>
            <a:off x="644650" y="356251"/>
            <a:ext cx="7851600" cy="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Let’s play, but first…</a:t>
            </a:r>
            <a:endParaRPr dirty="0"/>
          </a:p>
        </p:txBody>
      </p:sp>
      <p:pic>
        <p:nvPicPr>
          <p:cNvPr id="201" name="Google Shape;20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6695" y="1465000"/>
            <a:ext cx="6850610" cy="3069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What’s the </a:t>
            </a:r>
            <a:r>
              <a:rPr lang="en-US" dirty="0" err="1"/>
              <a:t>Sitch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Using Multimedia to Communicate Weather Hazards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Collecting Data</a:t>
            </a:r>
            <a:endParaRPr/>
          </a:p>
        </p:txBody>
      </p:sp>
      <p:sp>
        <p:nvSpPr>
          <p:cNvPr id="207" name="Google Shape;207;p39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75267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You will receive a graphic organizer to collect data for </a:t>
            </a:r>
            <a:r>
              <a:rPr lang="en-US" sz="2400" b="1" dirty="0"/>
              <a:t>your assigned</a:t>
            </a:r>
            <a:r>
              <a:rPr lang="en-US" sz="2400" dirty="0"/>
              <a:t> </a:t>
            </a:r>
            <a:r>
              <a:rPr lang="en-US" sz="2400" b="1" dirty="0"/>
              <a:t>turn and era.</a:t>
            </a:r>
            <a:endParaRPr sz="2400" b="1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After you finish collecting data from your turn, you will make a weather communication using images, maps, videos, graphics, etc. to alert your residents about the upcoming hazardous weather.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Be sure to collect enough data from your assigned turn to make an accurate and high-quality message.</a:t>
            </a: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0"/>
          <p:cNvSpPr txBox="1">
            <a:spLocks noGrp="1"/>
          </p:cNvSpPr>
          <p:nvPr>
            <p:ph type="title"/>
          </p:nvPr>
        </p:nvSpPr>
        <p:spPr>
          <a:xfrm>
            <a:off x="358775" y="-7042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Graphic Organizer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D0141B-5D17-DD47-CD4F-9F6BF793A2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48" t="23258" r="34588" b="6138"/>
          <a:stretch/>
        </p:blipFill>
        <p:spPr>
          <a:xfrm>
            <a:off x="541450" y="1051250"/>
            <a:ext cx="2360500" cy="29329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2FDEC6-86EC-53D8-E167-2ECB998FFF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777" t="13827" r="34445" b="12469"/>
          <a:stretch/>
        </p:blipFill>
        <p:spPr>
          <a:xfrm>
            <a:off x="3216081" y="957709"/>
            <a:ext cx="2392798" cy="30264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BA89CF-EAE7-F325-BC66-9AD84AF449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063" t="13951" r="32500" b="12469"/>
          <a:stretch/>
        </p:blipFill>
        <p:spPr>
          <a:xfrm>
            <a:off x="5923010" y="823127"/>
            <a:ext cx="2523930" cy="3124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Turn Assignment</a:t>
            </a:r>
            <a:endParaRPr dirty="0"/>
          </a:p>
        </p:txBody>
      </p:sp>
      <p:sp>
        <p:nvSpPr>
          <p:cNvPr id="207" name="Google Shape;207;p39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75267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chemeClr val="tx1"/>
                </a:solidFill>
              </a:rPr>
              <a:t>Era </a:t>
            </a:r>
            <a:r>
              <a:rPr lang="en-US" b="1" dirty="0">
                <a:solidFill>
                  <a:schemeClr val="tx1"/>
                </a:solidFill>
              </a:rPr>
              <a:t>2, </a:t>
            </a:r>
            <a:r>
              <a:rPr lang="en-US" dirty="0">
                <a:solidFill>
                  <a:schemeClr val="tx1"/>
                </a:solidFill>
              </a:rPr>
              <a:t>Turn </a:t>
            </a:r>
            <a:r>
              <a:rPr lang="en-US" b="1" dirty="0">
                <a:solidFill>
                  <a:schemeClr val="tx1"/>
                </a:solidFill>
              </a:rPr>
              <a:t>1</a:t>
            </a:r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chemeClr val="tx1"/>
                </a:solidFill>
              </a:rPr>
              <a:t>Era </a:t>
            </a:r>
            <a:r>
              <a:rPr lang="en-US" b="1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, Turn </a:t>
            </a:r>
            <a:r>
              <a:rPr lang="en-US" b="1" dirty="0">
                <a:solidFill>
                  <a:schemeClr val="tx1"/>
                </a:solidFill>
              </a:rPr>
              <a:t>3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chemeClr val="tx1"/>
                </a:solidFill>
              </a:rPr>
              <a:t>Era </a:t>
            </a:r>
            <a:r>
              <a:rPr lang="en-US" b="1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, Turn </a:t>
            </a:r>
            <a:r>
              <a:rPr lang="en-US" b="1" dirty="0">
                <a:solidFill>
                  <a:schemeClr val="tx1"/>
                </a:solidFill>
              </a:rPr>
              <a:t>5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chemeClr val="tx1"/>
                </a:solidFill>
              </a:rPr>
              <a:t>Era </a:t>
            </a:r>
            <a:r>
              <a:rPr lang="en-US" b="1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, Turn </a:t>
            </a:r>
            <a:r>
              <a:rPr lang="en-US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" name="Google Shape;207;p39">
            <a:extLst>
              <a:ext uri="{FF2B5EF4-FFF2-40B4-BE49-F238E27FC236}">
                <a16:creationId xmlns:a16="http://schemas.microsoft.com/office/drawing/2014/main" id="{E200A29C-9768-4213-9B62-8911C5C424DD}"/>
              </a:ext>
            </a:extLst>
          </p:cNvPr>
          <p:cNvSpPr txBox="1">
            <a:spLocks/>
          </p:cNvSpPr>
          <p:nvPr/>
        </p:nvSpPr>
        <p:spPr>
          <a:xfrm>
            <a:off x="4572000" y="1305050"/>
            <a:ext cx="3601878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alibri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alibri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</a:pPr>
            <a:r>
              <a:rPr lang="it-IT" dirty="0">
                <a:solidFill>
                  <a:schemeClr val="tx1"/>
                </a:solidFill>
              </a:rPr>
              <a:t>Era </a:t>
            </a:r>
            <a:r>
              <a:rPr lang="it-IT" b="1" dirty="0">
                <a:solidFill>
                  <a:schemeClr val="tx1"/>
                </a:solidFill>
              </a:rPr>
              <a:t>3</a:t>
            </a:r>
            <a:r>
              <a:rPr lang="it-IT" dirty="0">
                <a:solidFill>
                  <a:schemeClr val="tx1"/>
                </a:solidFill>
              </a:rPr>
              <a:t>, Turn </a:t>
            </a:r>
            <a:r>
              <a:rPr lang="it-IT" b="1" dirty="0">
                <a:solidFill>
                  <a:schemeClr val="tx1"/>
                </a:solidFill>
              </a:rPr>
              <a:t>2</a:t>
            </a:r>
          </a:p>
          <a:p>
            <a:pPr>
              <a:spcBef>
                <a:spcPts val="0"/>
              </a:spcBef>
            </a:pPr>
            <a:endParaRPr lang="it-IT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it-IT" dirty="0">
                <a:solidFill>
                  <a:schemeClr val="tx1"/>
                </a:solidFill>
              </a:rPr>
              <a:t>Era </a:t>
            </a:r>
            <a:r>
              <a:rPr lang="it-IT" b="1" dirty="0">
                <a:solidFill>
                  <a:schemeClr val="tx1"/>
                </a:solidFill>
              </a:rPr>
              <a:t>3</a:t>
            </a:r>
            <a:r>
              <a:rPr lang="it-IT" dirty="0">
                <a:solidFill>
                  <a:schemeClr val="tx1"/>
                </a:solidFill>
              </a:rPr>
              <a:t>, Turn </a:t>
            </a:r>
            <a:r>
              <a:rPr lang="it-IT" b="1" dirty="0">
                <a:solidFill>
                  <a:schemeClr val="tx1"/>
                </a:solidFill>
              </a:rPr>
              <a:t>5</a:t>
            </a:r>
          </a:p>
          <a:p>
            <a:pPr>
              <a:spcBef>
                <a:spcPts val="0"/>
              </a:spcBef>
            </a:pPr>
            <a:endParaRPr lang="it-IT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it-IT" dirty="0">
                <a:solidFill>
                  <a:schemeClr val="tx1"/>
                </a:solidFill>
              </a:rPr>
              <a:t>Era </a:t>
            </a:r>
            <a:r>
              <a:rPr lang="it-IT" b="1" dirty="0">
                <a:solidFill>
                  <a:schemeClr val="tx1"/>
                </a:solidFill>
              </a:rPr>
              <a:t>3</a:t>
            </a:r>
            <a:r>
              <a:rPr lang="it-IT" dirty="0">
                <a:solidFill>
                  <a:schemeClr val="tx1"/>
                </a:solidFill>
              </a:rPr>
              <a:t>, Turn </a:t>
            </a:r>
            <a:r>
              <a:rPr lang="it-IT" b="1" dirty="0">
                <a:solidFill>
                  <a:schemeClr val="tx1"/>
                </a:solidFill>
              </a:rPr>
              <a:t>7</a:t>
            </a:r>
          </a:p>
          <a:p>
            <a:pPr>
              <a:spcBef>
                <a:spcPts val="0"/>
              </a:spcBef>
            </a:pPr>
            <a:endParaRPr lang="it-IT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it-IT" dirty="0">
                <a:solidFill>
                  <a:schemeClr val="tx1"/>
                </a:solidFill>
              </a:rPr>
              <a:t>Era </a:t>
            </a:r>
            <a:r>
              <a:rPr lang="it-IT" b="1" dirty="0">
                <a:solidFill>
                  <a:schemeClr val="tx1"/>
                </a:solidFill>
              </a:rPr>
              <a:t>3</a:t>
            </a:r>
            <a:r>
              <a:rPr lang="it-IT" dirty="0">
                <a:solidFill>
                  <a:schemeClr val="tx1"/>
                </a:solidFill>
              </a:rPr>
              <a:t>, Turn </a:t>
            </a:r>
            <a:r>
              <a:rPr lang="it-IT" b="1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44548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8"/>
          <p:cNvSpPr txBox="1">
            <a:spLocks noGrp="1"/>
          </p:cNvSpPr>
          <p:nvPr>
            <p:ph type="ctrTitle"/>
          </p:nvPr>
        </p:nvSpPr>
        <p:spPr>
          <a:xfrm>
            <a:off x="644650" y="356251"/>
            <a:ext cx="7851600" cy="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Let’s play!</a:t>
            </a:r>
            <a:endParaRPr dirty="0"/>
          </a:p>
        </p:txBody>
      </p:sp>
      <p:pic>
        <p:nvPicPr>
          <p:cNvPr id="201" name="Google Shape;20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6695" y="1465000"/>
            <a:ext cx="6850610" cy="3069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1141275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Make a Message to Warn Residents</a:t>
            </a:r>
            <a:endParaRPr dirty="0"/>
          </a:p>
        </p:txBody>
      </p:sp>
      <p:sp>
        <p:nvSpPr>
          <p:cNvPr id="227" name="Google Shape;227;p42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75267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Imagine it is the day before your assigned era and turn, and you need to warn residents about the upcoming hazardous weather.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Create a compelling multimedia weather communication using images, maps, videos, graphics, etc. to alert your residents.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Recall the various types of forecasts and weather communications from earlier in the lesson to help guide your work.</a:t>
            </a: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/>
          </a:bodyPr>
          <a:lstStyle/>
          <a:p>
            <a:pPr marL="512763" indent="-457200">
              <a:spcBef>
                <a:spcPts val="0"/>
              </a:spcBef>
            </a:pPr>
            <a:r>
              <a:rPr lang="en-US" dirty="0"/>
              <a:t>How is risk communicated?</a:t>
            </a:r>
          </a:p>
          <a:p>
            <a:pPr marL="512763" indent="-457200">
              <a:spcBef>
                <a:spcPts val="0"/>
              </a:spcBef>
            </a:pPr>
            <a:r>
              <a:rPr lang="en-US" dirty="0"/>
              <a:t>Why are some messages more persuasive than others?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527177" y="56210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347400" y="1794724"/>
            <a:ext cx="8449200" cy="147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778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50"/>
              <a:buChar char="•"/>
            </a:pPr>
            <a:r>
              <a:rPr lang="en-US" sz="2350" dirty="0"/>
              <a:t>Compare various communication tactics.</a:t>
            </a:r>
            <a:endParaRPr sz="2350" dirty="0"/>
          </a:p>
          <a:p>
            <a:pPr marL="457200" lvl="0" indent="-3778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50"/>
              <a:buChar char="•"/>
            </a:pPr>
            <a:r>
              <a:rPr lang="en-US" sz="2350" dirty="0"/>
              <a:t>Synthesize multiple sources of information.</a:t>
            </a:r>
            <a:endParaRPr sz="2350" dirty="0"/>
          </a:p>
          <a:p>
            <a:pPr marL="457200" lvl="0" indent="-3778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50"/>
              <a:buChar char="•"/>
            </a:pPr>
            <a:r>
              <a:rPr lang="en-US" sz="2350" dirty="0"/>
              <a:t>Create a multimedia message to communicate to a specific audience for a specific purpose.</a:t>
            </a:r>
            <a:endParaRPr sz="3645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subTitle" idx="1"/>
          </p:nvPr>
        </p:nvSpPr>
        <p:spPr>
          <a:xfrm>
            <a:off x="644652" y="3742500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Stand by the sign with the type of weather you find the </a:t>
            </a:r>
            <a:r>
              <a:rPr lang="en-US" u="sng" dirty="0"/>
              <a:t>most</a:t>
            </a:r>
            <a:r>
              <a:rPr lang="en-US" dirty="0"/>
              <a:t> impactful in your life.</a:t>
            </a: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ctrTitle"/>
          </p:nvPr>
        </p:nvSpPr>
        <p:spPr>
          <a:xfrm>
            <a:off x="644650" y="404600"/>
            <a:ext cx="7851600" cy="10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40"/>
              <a:buFont typeface="Calibri"/>
              <a:buNone/>
            </a:pPr>
            <a:r>
              <a:rPr lang="en-US" sz="4040" dirty="0"/>
              <a:t>Which hazard has been the </a:t>
            </a:r>
            <a:r>
              <a:rPr lang="en-US" sz="4040" u="sng" dirty="0"/>
              <a:t>most</a:t>
            </a:r>
            <a:r>
              <a:rPr lang="en-US" sz="4040" dirty="0"/>
              <a:t> impactful in your life?</a:t>
            </a:r>
            <a:endParaRPr sz="4040" dirty="0"/>
          </a:p>
        </p:txBody>
      </p:sp>
      <p:graphicFrame>
        <p:nvGraphicFramePr>
          <p:cNvPr id="114" name="Google Shape;114;p26"/>
          <p:cNvGraphicFramePr/>
          <p:nvPr/>
        </p:nvGraphicFramePr>
        <p:xfrm>
          <a:off x="644700" y="1715360"/>
          <a:ext cx="7881825" cy="1795450"/>
        </p:xfrm>
        <a:graphic>
          <a:graphicData uri="http://schemas.openxmlformats.org/drawingml/2006/table">
            <a:tbl>
              <a:tblPr>
                <a:noFill/>
                <a:tableStyleId>{3151939B-A66C-4C57-8E46-792F12173818}</a:tableStyleId>
              </a:tblPr>
              <a:tblGrid>
                <a:gridCol w="112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5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5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5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5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5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Tornado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Fire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Hail</a:t>
                      </a:r>
                      <a:endParaRPr sz="16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Flood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Wind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Drought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Lightning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0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5" name="Google Shape;11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700" y="2334237"/>
            <a:ext cx="903575" cy="9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6"/>
          <p:cNvPicPr preferRelativeResize="0"/>
          <p:nvPr/>
        </p:nvPicPr>
        <p:blipFill rotWithShape="1">
          <a:blip r:embed="rId4">
            <a:alphaModFix/>
          </a:blip>
          <a:srcRect l="36731" t="24513" r="28902" b="18064"/>
          <a:stretch/>
        </p:blipFill>
        <p:spPr>
          <a:xfrm>
            <a:off x="2897050" y="2280225"/>
            <a:ext cx="961377" cy="90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6563" y="2388250"/>
            <a:ext cx="903575" cy="9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6"/>
          <p:cNvPicPr preferRelativeResize="0"/>
          <p:nvPr/>
        </p:nvPicPr>
        <p:blipFill rotWithShape="1">
          <a:blip r:embed="rId6">
            <a:alphaModFix/>
          </a:blip>
          <a:srcRect l="39253" t="22712" r="38520" b="40404"/>
          <a:stretch/>
        </p:blipFill>
        <p:spPr>
          <a:xfrm>
            <a:off x="6375500" y="2281625"/>
            <a:ext cx="961374" cy="90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14850" y="2280225"/>
            <a:ext cx="1011599" cy="101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6"/>
          <p:cNvPicPr preferRelativeResize="0"/>
          <p:nvPr/>
        </p:nvPicPr>
        <p:blipFill rotWithShape="1">
          <a:blip r:embed="rId8">
            <a:alphaModFix/>
          </a:blip>
          <a:srcRect l="26912" t="24534" r="31193" b="5944"/>
          <a:stretch/>
        </p:blipFill>
        <p:spPr>
          <a:xfrm>
            <a:off x="4063338" y="2281638"/>
            <a:ext cx="961374" cy="90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6"/>
          <p:cNvPicPr preferRelativeResize="0"/>
          <p:nvPr/>
        </p:nvPicPr>
        <p:blipFill rotWithShape="1">
          <a:blip r:embed="rId9">
            <a:alphaModFix/>
          </a:blip>
          <a:srcRect l="4201" t="13133" r="4847" b="23204"/>
          <a:stretch/>
        </p:blipFill>
        <p:spPr>
          <a:xfrm>
            <a:off x="5142400" y="2312050"/>
            <a:ext cx="1116045" cy="87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subTitle" idx="1"/>
          </p:nvPr>
        </p:nvSpPr>
        <p:spPr>
          <a:xfrm>
            <a:off x="644652" y="3742500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Stand by the sign with the type of weather you find the </a:t>
            </a:r>
            <a:r>
              <a:rPr lang="en-US" u="sng" dirty="0"/>
              <a:t>least</a:t>
            </a:r>
            <a:r>
              <a:rPr lang="en-US" dirty="0"/>
              <a:t> impactful in your life.</a:t>
            </a: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ctrTitle"/>
          </p:nvPr>
        </p:nvSpPr>
        <p:spPr>
          <a:xfrm>
            <a:off x="644650" y="404600"/>
            <a:ext cx="7851600" cy="10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40"/>
              <a:buFont typeface="Calibri"/>
              <a:buNone/>
            </a:pPr>
            <a:r>
              <a:rPr lang="en-US" sz="4040" dirty="0"/>
              <a:t>Which hazard has been the </a:t>
            </a:r>
            <a:r>
              <a:rPr lang="en-US" sz="4040" u="sng" dirty="0"/>
              <a:t>least</a:t>
            </a:r>
            <a:r>
              <a:rPr lang="en-US" sz="4040" dirty="0"/>
              <a:t> impactful in your life?</a:t>
            </a:r>
            <a:endParaRPr sz="4040" dirty="0"/>
          </a:p>
        </p:txBody>
      </p:sp>
      <p:graphicFrame>
        <p:nvGraphicFramePr>
          <p:cNvPr id="114" name="Google Shape;114;p26"/>
          <p:cNvGraphicFramePr/>
          <p:nvPr/>
        </p:nvGraphicFramePr>
        <p:xfrm>
          <a:off x="644700" y="1715360"/>
          <a:ext cx="7881825" cy="1795450"/>
        </p:xfrm>
        <a:graphic>
          <a:graphicData uri="http://schemas.openxmlformats.org/drawingml/2006/table">
            <a:tbl>
              <a:tblPr>
                <a:noFill/>
                <a:tableStyleId>{3151939B-A66C-4C57-8E46-792F12173818}</a:tableStyleId>
              </a:tblPr>
              <a:tblGrid>
                <a:gridCol w="112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5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5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5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5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5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Tornado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Fire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Hail</a:t>
                      </a:r>
                      <a:endParaRPr sz="16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Flood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Wind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Drought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Lightning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0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5" name="Google Shape;11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700" y="2334237"/>
            <a:ext cx="903575" cy="9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6"/>
          <p:cNvPicPr preferRelativeResize="0"/>
          <p:nvPr/>
        </p:nvPicPr>
        <p:blipFill rotWithShape="1">
          <a:blip r:embed="rId4">
            <a:alphaModFix/>
          </a:blip>
          <a:srcRect l="36731" t="24513" r="28902" b="18064"/>
          <a:stretch/>
        </p:blipFill>
        <p:spPr>
          <a:xfrm>
            <a:off x="2897050" y="2280225"/>
            <a:ext cx="961377" cy="90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6563" y="2388250"/>
            <a:ext cx="903575" cy="9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6"/>
          <p:cNvPicPr preferRelativeResize="0"/>
          <p:nvPr/>
        </p:nvPicPr>
        <p:blipFill rotWithShape="1">
          <a:blip r:embed="rId6">
            <a:alphaModFix/>
          </a:blip>
          <a:srcRect l="39253" t="22712" r="38520" b="40404"/>
          <a:stretch/>
        </p:blipFill>
        <p:spPr>
          <a:xfrm>
            <a:off x="6375500" y="2281625"/>
            <a:ext cx="961374" cy="90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14850" y="2280225"/>
            <a:ext cx="1011599" cy="101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6"/>
          <p:cNvPicPr preferRelativeResize="0"/>
          <p:nvPr/>
        </p:nvPicPr>
        <p:blipFill rotWithShape="1">
          <a:blip r:embed="rId8">
            <a:alphaModFix/>
          </a:blip>
          <a:srcRect l="26912" t="24534" r="31193" b="5944"/>
          <a:stretch/>
        </p:blipFill>
        <p:spPr>
          <a:xfrm>
            <a:off x="4063338" y="2281638"/>
            <a:ext cx="961374" cy="90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6"/>
          <p:cNvPicPr preferRelativeResize="0"/>
          <p:nvPr/>
        </p:nvPicPr>
        <p:blipFill rotWithShape="1">
          <a:blip r:embed="rId9">
            <a:alphaModFix/>
          </a:blip>
          <a:srcRect l="4201" t="13133" r="4847" b="23204"/>
          <a:stretch/>
        </p:blipFill>
        <p:spPr>
          <a:xfrm>
            <a:off x="5142400" y="2312050"/>
            <a:ext cx="1116045" cy="795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438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>
            <a:spLocks noGrp="1"/>
          </p:cNvSpPr>
          <p:nvPr>
            <p:ph type="title"/>
          </p:nvPr>
        </p:nvSpPr>
        <p:spPr>
          <a:xfrm>
            <a:off x="683682" y="1142253"/>
            <a:ext cx="7357535" cy="133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sz="3600" dirty="0"/>
              <a:t>Where do you get information about weather and potential hazards?</a:t>
            </a:r>
            <a:endParaRPr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Scenarios</a:t>
            </a:r>
            <a:endParaRPr dirty="0"/>
          </a:p>
        </p:txBody>
      </p:sp>
      <p:sp>
        <p:nvSpPr>
          <p:cNvPr id="146" name="Google Shape;146;p29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8292486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Scenario 1: </a:t>
            </a:r>
            <a:r>
              <a:rPr lang="en-US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sites.google.com/ou.edu/aware1</a:t>
            </a:r>
            <a:endParaRPr lang="en-US" dirty="0">
              <a:solidFill>
                <a:schemeClr val="accent6"/>
              </a:solidFill>
            </a:endParaRPr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Scenario 2: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sites.google.com/ou.edu/aware2</a:t>
            </a:r>
            <a:endParaRPr lang="en-US"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Scenario 3: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sites.google.com/ou.edu/aware3</a:t>
            </a:r>
            <a:endParaRPr lang="en-US"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Scenario 4: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sites.google.com/ou.edu/aware4</a:t>
            </a:r>
            <a:endParaRPr lang="en-US"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956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For each scenario, consider the following:</a:t>
            </a:r>
            <a:endParaRPr dirty="0"/>
          </a:p>
        </p:txBody>
      </p:sp>
      <p:sp>
        <p:nvSpPr>
          <p:cNvPr id="146" name="Google Shape;146;p29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8292486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What weather hazards are the authors </a:t>
            </a:r>
            <a:br>
              <a:rPr lang="en-US" dirty="0"/>
            </a:br>
            <a:r>
              <a:rPr lang="en-US" dirty="0"/>
              <a:t>concerned about?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What information is being shared and why?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What is the author's intent? Is it to persuade, </a:t>
            </a:r>
            <a:br>
              <a:rPr lang="en-US" dirty="0"/>
            </a:br>
            <a:r>
              <a:rPr lang="en-US" dirty="0"/>
              <a:t>inform, or entertain?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Who is the intended audience?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What types of media are being used? (E.g., graphics, text, videos, etc.)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857</Words>
  <Application>Microsoft Office PowerPoint</Application>
  <PresentationFormat>On-screen Show (16:9)</PresentationFormat>
  <Paragraphs>99</Paragraphs>
  <Slides>24</Slides>
  <Notes>24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Noto Sans Symbols</vt:lpstr>
      <vt:lpstr>Wingdings</vt:lpstr>
      <vt:lpstr>LEARN theme</vt:lpstr>
      <vt:lpstr>LEARN theme</vt:lpstr>
      <vt:lpstr>PowerPoint Presentation</vt:lpstr>
      <vt:lpstr>What’s the Sitch?</vt:lpstr>
      <vt:lpstr>Essential Questions</vt:lpstr>
      <vt:lpstr>Lesson Objectives</vt:lpstr>
      <vt:lpstr>Which hazard has been the most impactful in your life?</vt:lpstr>
      <vt:lpstr>Which hazard has been the least impactful in your life?</vt:lpstr>
      <vt:lpstr>Where do you get information about weather and potential hazards?</vt:lpstr>
      <vt:lpstr>Scenarios</vt:lpstr>
      <vt:lpstr>For each scenario, consider the following:</vt:lpstr>
      <vt:lpstr>Scenario 1: May 15, 2022 </vt:lpstr>
      <vt:lpstr>Scenario 1: May 15, 2022</vt:lpstr>
      <vt:lpstr>Scenario 2: May 5, 2022</vt:lpstr>
      <vt:lpstr>Scenario 2: May 5, 2022</vt:lpstr>
      <vt:lpstr>Scenario 3: March 7–8, 2020</vt:lpstr>
      <vt:lpstr>Scenario 3: March 7–8, 2020</vt:lpstr>
      <vt:lpstr>Scenario 4: May 4, 2022</vt:lpstr>
      <vt:lpstr>Scenario 4: May 4, 2022</vt:lpstr>
      <vt:lpstr>PowerPoint Presentation</vt:lpstr>
      <vt:lpstr>Let’s play, but first…</vt:lpstr>
      <vt:lpstr>Collecting Data</vt:lpstr>
      <vt:lpstr>Graphic Organizer</vt:lpstr>
      <vt:lpstr>Turn Assignment</vt:lpstr>
      <vt:lpstr>Let’s play!</vt:lpstr>
      <vt:lpstr>Make a Message to Warn Residents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What's the Sitch?</dc:title>
  <dc:creator>K20 Center</dc:creator>
  <cp:lastModifiedBy>McLeod Porter, Delma</cp:lastModifiedBy>
  <cp:revision>4</cp:revision>
  <dcterms:modified xsi:type="dcterms:W3CDTF">2024-07-03T17:09:43Z</dcterms:modified>
</cp:coreProperties>
</file>