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310"/>
    <p:restoredTop sz="76816"/>
  </p:normalViewPr>
  <p:slideViewPr>
    <p:cSldViewPr snapToGrid="0">
      <p:cViewPr varScale="1">
        <p:scale>
          <a:sx n="110" d="100"/>
          <a:sy n="110" d="100"/>
        </p:scale>
        <p:origin x="30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Sticky bars. Strategies. </a:t>
            </a:r>
            <a:r>
              <a:rPr lang="en-US" sz="1400" b="0" i="0" u="sng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https://learn.k20center.ou.edu/strategy/12</a:t>
            </a:r>
            <a:endParaRPr dirty="0"/>
          </a:p>
        </p:txBody>
      </p:sp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Shmoop</a:t>
            </a:r>
            <a:r>
              <a:rPr lang="en-US" dirty="0"/>
              <a:t>. (2013, March 26). </a:t>
            </a:r>
            <a:r>
              <a:rPr lang="en-US" i="1" dirty="0"/>
              <a:t>How to write an argumentative essay by </a:t>
            </a:r>
            <a:r>
              <a:rPr lang="en-US" i="1" dirty="0" err="1"/>
              <a:t>Shmoop</a:t>
            </a:r>
            <a:r>
              <a:rPr lang="en-US" i="1" dirty="0"/>
              <a:t> </a:t>
            </a:r>
            <a:r>
              <a:rPr lang="en-US" dirty="0"/>
              <a:t>[Video]. 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=-lzGy5gizKg </a:t>
            </a:r>
            <a:endParaRPr dirty="0"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(2022, April 6). </a:t>
            </a:r>
            <a:r>
              <a:rPr lang="en-US" i="1" dirty="0"/>
              <a:t>K20 Center 20 minute timer </a:t>
            </a:r>
            <a:r>
              <a:rPr lang="en-US" i="0" dirty="0"/>
              <a:t>[Video]. YouTube. https://</a:t>
            </a:r>
            <a:r>
              <a:rPr lang="en-US" i="0" dirty="0" err="1"/>
              <a:t>www.youtube.com</a:t>
            </a:r>
            <a:r>
              <a:rPr lang="en-US" i="0" dirty="0"/>
              <a:t>/</a:t>
            </a:r>
            <a:r>
              <a:rPr lang="en-US" i="0" dirty="0" err="1"/>
              <a:t>watch?v</a:t>
            </a:r>
            <a:r>
              <a:rPr lang="en-US" i="0" dirty="0"/>
              <a:t>=</a:t>
            </a:r>
            <a:r>
              <a:rPr lang="en-US" i="0" dirty="0" err="1"/>
              <a:t>bjcwzinQlEE</a:t>
            </a:r>
            <a:r>
              <a:rPr lang="en-US" i="0" dirty="0"/>
              <a:t> </a:t>
            </a:r>
            <a:endParaRPr dirty="0"/>
          </a:p>
        </p:txBody>
      </p:sp>
      <p:sp>
        <p:nvSpPr>
          <p:cNvPr id="111" name="Google Shape;1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(2021, September 21). </a:t>
            </a:r>
            <a:r>
              <a:rPr lang="en-US" i="1" dirty="0"/>
              <a:t>K20 Center 15 minute timer</a:t>
            </a:r>
            <a:r>
              <a:rPr lang="en-US" i="0" dirty="0"/>
              <a:t> [Video]. YouTube. https://</a:t>
            </a:r>
            <a:r>
              <a:rPr lang="en-US" i="0" dirty="0" err="1"/>
              <a:t>www.youtube.com</a:t>
            </a:r>
            <a:r>
              <a:rPr lang="en-US" i="0" dirty="0"/>
              <a:t>/</a:t>
            </a:r>
            <a:r>
              <a:rPr lang="en-US" i="0" dirty="0" err="1"/>
              <a:t>watch?v</a:t>
            </a:r>
            <a:r>
              <a:rPr lang="en-US" i="0" dirty="0"/>
              <a:t>=m3zT2IxZQaw </a:t>
            </a:r>
            <a:endParaRPr dirty="0"/>
          </a:p>
        </p:txBody>
      </p:sp>
      <p:sp>
        <p:nvSpPr>
          <p:cNvPr id="118" name="Google Shape;1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Gallery walk / carousel. Strategies. https://learn.k20center.ou.edu/strategy/118</a:t>
            </a:r>
            <a:endParaRPr dirty="0"/>
          </a:p>
        </p:txBody>
      </p:sp>
      <p:sp>
        <p:nvSpPr>
          <p:cNvPr id="125" name="Google Shape;1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3238b49a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(2021, September 21). </a:t>
            </a:r>
            <a:r>
              <a:rPr lang="en-US" i="1" dirty="0"/>
              <a:t>K20 Center 2 minute timer</a:t>
            </a:r>
            <a:r>
              <a:rPr lang="en-US" i="0" dirty="0"/>
              <a:t> [Video]. YouTube. https://</a:t>
            </a:r>
            <a:r>
              <a:rPr lang="en-US" i="0" dirty="0" err="1"/>
              <a:t>www.youtube.com</a:t>
            </a:r>
            <a:r>
              <a:rPr lang="en-US" i="0" dirty="0"/>
              <a:t>/</a:t>
            </a:r>
            <a:r>
              <a:rPr lang="en-US" i="0" dirty="0" err="1"/>
              <a:t>watch?v</a:t>
            </a:r>
            <a:r>
              <a:rPr lang="en-US" i="0" dirty="0"/>
              <a:t>=HcEEAnwOt2c</a:t>
            </a:r>
            <a:endParaRPr dirty="0"/>
          </a:p>
        </p:txBody>
      </p:sp>
      <p:sp>
        <p:nvSpPr>
          <p:cNvPr id="132" name="Google Shape;132;g3f3238b49a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-lzGy5gizKg?feature=oembe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www.youtube.com/watch?v=-lzGy5gizK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bjcwzinQlEE?feature=oembed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m3zT2IxZQaw?feature=oembed" TargetMode="Externa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HcEEAnwOt2c?feature=oembed" TargetMode="Externa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Arguing With Evidence</a:t>
            </a:r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/>
              <a:t>Part 1: Deconstructing Arguments</a:t>
            </a:r>
            <a:endParaRPr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36395C72-825E-E02F-688F-1F1534683D4B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628650" y="1960645"/>
            <a:ext cx="7886700" cy="12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are some issues or causes that are important to you?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Sticky Bars</a:t>
            </a:r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7886700" cy="3593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ts val="2300"/>
              <a:buChar char="●"/>
            </a:pPr>
            <a:r>
              <a:rPr lang="en-US" sz="2000" dirty="0"/>
              <a:t>On your sticky note, write your name and your response to the prompt.</a:t>
            </a:r>
          </a:p>
          <a:p>
            <a:pPr marL="457200" lvl="0" indent="-393192" algn="l" rtl="0">
              <a:spcAft>
                <a:spcPts val="0"/>
              </a:spcAft>
              <a:buSzPts val="2300"/>
              <a:buChar char="●"/>
            </a:pPr>
            <a:r>
              <a:rPr lang="en-US" sz="2000" dirty="0"/>
              <a:t>Identify which category your response most relates to:</a:t>
            </a:r>
          </a:p>
          <a:p>
            <a:pPr marL="914400" lvl="1" indent="-356616" algn="l" rtl="0">
              <a:spcAft>
                <a:spcPts val="0"/>
              </a:spcAft>
              <a:buSzPts val="2300"/>
              <a:buChar char="o"/>
            </a:pPr>
            <a:r>
              <a:rPr lang="en-US" sz="2000" dirty="0"/>
              <a:t>Education </a:t>
            </a:r>
            <a:endParaRPr sz="2000" dirty="0"/>
          </a:p>
          <a:p>
            <a:pPr marL="914400" lvl="1" indent="-356616" algn="l" rtl="0">
              <a:spcAft>
                <a:spcPts val="0"/>
              </a:spcAft>
              <a:buSzPts val="2300"/>
              <a:buChar char="o"/>
            </a:pPr>
            <a:r>
              <a:rPr lang="en-US" sz="2000" dirty="0"/>
              <a:t>Social Media</a:t>
            </a:r>
            <a:endParaRPr sz="2000" dirty="0"/>
          </a:p>
          <a:p>
            <a:pPr marL="914400" lvl="1" indent="-356616" algn="l" rtl="0">
              <a:spcAft>
                <a:spcPts val="0"/>
              </a:spcAft>
              <a:buSzPts val="2300"/>
              <a:buChar char="o"/>
            </a:pPr>
            <a:r>
              <a:rPr lang="en-US" sz="2000" dirty="0"/>
              <a:t>Politics </a:t>
            </a:r>
            <a:endParaRPr sz="2000" dirty="0"/>
          </a:p>
          <a:p>
            <a:pPr marL="914400" lvl="1" indent="-356616" algn="l" rtl="0">
              <a:spcAft>
                <a:spcPts val="0"/>
              </a:spcAft>
              <a:buSzPts val="2300"/>
              <a:buChar char="o"/>
            </a:pPr>
            <a:r>
              <a:rPr lang="en-US" sz="2000" dirty="0"/>
              <a:t>Health</a:t>
            </a:r>
            <a:endParaRPr sz="2000" dirty="0"/>
          </a:p>
          <a:p>
            <a:pPr marL="914400" lvl="1" indent="-356616" algn="l" rtl="0">
              <a:spcAft>
                <a:spcPts val="0"/>
              </a:spcAft>
              <a:buSzPts val="2300"/>
              <a:buChar char="o"/>
            </a:pPr>
            <a:r>
              <a:rPr lang="en-US" sz="2000" dirty="0"/>
              <a:t>Personal Character </a:t>
            </a:r>
          </a:p>
          <a:p>
            <a:pPr indent="-393192">
              <a:buSzPts val="2300"/>
            </a:pPr>
            <a:r>
              <a:rPr lang="en-US" sz="2000" dirty="0"/>
              <a:t>Place your sticky note on the board under the category you chose. </a:t>
            </a:r>
          </a:p>
          <a:p>
            <a:pPr marL="425450" indent="-342900">
              <a:spcBef>
                <a:spcPts val="0"/>
              </a:spcBef>
              <a:buSzPts val="2300"/>
            </a:pPr>
            <a:endParaRPr sz="23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dirty="0"/>
          </a:p>
        </p:txBody>
      </p:sp>
      <p:pic>
        <p:nvPicPr>
          <p:cNvPr id="90" name="Google Shape;90;p21" title="Sticky Bar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0" y="-335761"/>
            <a:ext cx="1272783" cy="1354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body" idx="1"/>
          </p:nvPr>
        </p:nvSpPr>
        <p:spPr>
          <a:xfrm>
            <a:off x="623888" y="2808288"/>
            <a:ext cx="788511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What issue is one of the most important to the </a:t>
            </a:r>
            <a:br>
              <a:rPr lang="en-US" dirty="0"/>
            </a:br>
            <a:r>
              <a:rPr lang="en-US" dirty="0"/>
              <a:t>current generation of youth in America? 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Learning Objectives</a:t>
            </a:r>
            <a:endParaRPr dirty="0"/>
          </a:p>
        </p:txBody>
      </p:sp>
      <p:sp>
        <p:nvSpPr>
          <p:cNvPr id="102" name="Google Shape;102;p23"/>
          <p:cNvSpPr txBox="1">
            <a:spLocks noGrp="1"/>
          </p:cNvSpPr>
          <p:nvPr>
            <p:ph type="body" idx="1"/>
          </p:nvPr>
        </p:nvSpPr>
        <p:spPr>
          <a:xfrm>
            <a:off x="623888" y="2808288"/>
            <a:ext cx="788511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Recognize the essential components of argumentative writing.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Construct a multimodal representation of an argument.</a:t>
            </a:r>
            <a:endParaRPr dirty="0"/>
          </a:p>
          <a:p>
            <a:pPr marL="457200" lvl="0" indent="-29210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"/>
          <p:cNvSpPr txBox="1"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How to Write an Argumentative Essay</a:t>
            </a:r>
            <a:endParaRPr dirty="0"/>
          </a:p>
        </p:txBody>
      </p:sp>
      <p:pic>
        <p:nvPicPr>
          <p:cNvPr id="2" name="Online Media 1" descr="How to Write an Argumentative Essay by Shmoop">
            <a:hlinkClick r:id="" action="ppaction://media"/>
            <a:extLst>
              <a:ext uri="{FF2B5EF4-FFF2-40B4-BE49-F238E27FC236}">
                <a16:creationId xmlns:a16="http://schemas.microsoft.com/office/drawing/2014/main" id="{8EA2B721-F7D9-B3B2-348E-6F2FCCC1B8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93210" y="712657"/>
            <a:ext cx="4957580" cy="3718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Arguing With Evidence</a:t>
            </a:r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body" idx="1"/>
          </p:nvPr>
        </p:nvSpPr>
        <p:spPr>
          <a:xfrm>
            <a:off x="628650" y="1386850"/>
            <a:ext cx="7814400" cy="348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393192" algn="l" rtl="0">
              <a:spcAft>
                <a:spcPts val="0"/>
              </a:spcAft>
              <a:buNone/>
            </a:pPr>
            <a:r>
              <a:rPr lang="en-US" sz="2400" b="1" dirty="0"/>
              <a:t>Step 1: </a:t>
            </a:r>
            <a:r>
              <a:rPr lang="en-US" sz="2400" dirty="0"/>
              <a:t>Choose an article that relates to your concern and read the article.  </a:t>
            </a:r>
            <a:endParaRPr sz="2400" dirty="0"/>
          </a:p>
          <a:p>
            <a:pPr lvl="0" indent="-393192" algn="l" rtl="0">
              <a:spcAft>
                <a:spcPts val="0"/>
              </a:spcAft>
              <a:buNone/>
            </a:pPr>
            <a:r>
              <a:rPr lang="en-US" sz="2400" b="1" dirty="0"/>
              <a:t>Step 2:</a:t>
            </a:r>
            <a:r>
              <a:rPr lang="en-US" sz="2400" dirty="0"/>
              <a:t> On your handout, complete the following: </a:t>
            </a:r>
            <a:endParaRPr sz="2400" dirty="0"/>
          </a:p>
          <a:p>
            <a:pPr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Record the argument’s thesis from your article. </a:t>
            </a:r>
            <a:endParaRPr sz="2400" dirty="0"/>
          </a:p>
          <a:p>
            <a:pPr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Record evidence from the article to support the thesis.</a:t>
            </a:r>
            <a:endParaRPr sz="2400" dirty="0"/>
          </a:p>
          <a:p>
            <a:pPr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Record any counterarguments that could be made against the thesis. </a:t>
            </a:r>
            <a:endParaRPr sz="2400" dirty="0"/>
          </a:p>
        </p:txBody>
      </p:sp>
      <p:pic>
        <p:nvPicPr>
          <p:cNvPr id="2" name="Online Media 1" descr="K20 Center 20 minute timer">
            <a:hlinkClick r:id="" action="ppaction://media"/>
            <a:extLst>
              <a:ext uri="{FF2B5EF4-FFF2-40B4-BE49-F238E27FC236}">
                <a16:creationId xmlns:a16="http://schemas.microsoft.com/office/drawing/2014/main" id="{E31CF0D6-260F-B2DD-3A21-ECCD213AD16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006107" y="358195"/>
            <a:ext cx="1785155" cy="1008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Argumentative Posters</a:t>
            </a:r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1"/>
          </p:nvPr>
        </p:nvSpPr>
        <p:spPr>
          <a:xfrm>
            <a:off x="720075" y="1268425"/>
            <a:ext cx="53607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393192" algn="l" rtl="0">
              <a:spcAft>
                <a:spcPts val="0"/>
              </a:spcAft>
              <a:buNone/>
            </a:pPr>
            <a:r>
              <a:rPr lang="en-US" sz="2400" dirty="0"/>
              <a:t>Use the information on your handout to create a poster that represents your argument. You must include the following: </a:t>
            </a:r>
            <a:endParaRPr sz="2400" dirty="0"/>
          </a:p>
          <a:p>
            <a:pPr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Thesis</a:t>
            </a:r>
            <a:endParaRPr sz="2400" dirty="0"/>
          </a:p>
          <a:p>
            <a:pPr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Evidence</a:t>
            </a:r>
            <a:endParaRPr sz="2400" dirty="0"/>
          </a:p>
          <a:p>
            <a:pPr lvl="0" indent="-393192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Counterarguments </a:t>
            </a:r>
            <a:endParaRPr sz="2400" dirty="0"/>
          </a:p>
          <a:p>
            <a:pPr lvl="0" indent="-393192" algn="l" rtl="0">
              <a:spcAft>
                <a:spcPts val="0"/>
              </a:spcAft>
              <a:buNone/>
            </a:pPr>
            <a:r>
              <a:rPr lang="en-US" sz="2400" dirty="0"/>
              <a:t>Be creative and include written text, visual outlines, symbolism, or images. </a:t>
            </a:r>
            <a:endParaRPr sz="2400" dirty="0"/>
          </a:p>
        </p:txBody>
      </p:sp>
      <p:pic>
        <p:nvPicPr>
          <p:cNvPr id="2" name="Online Media 1" descr="K20 Center 15 minute timer">
            <a:hlinkClick r:id="" action="ppaction://media"/>
            <a:extLst>
              <a:ext uri="{FF2B5EF4-FFF2-40B4-BE49-F238E27FC236}">
                <a16:creationId xmlns:a16="http://schemas.microsoft.com/office/drawing/2014/main" id="{AB160287-E571-E1C7-5870-354A342D250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72200" y="2181975"/>
            <a:ext cx="2540000" cy="143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Gallery Walk </a:t>
            </a:r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With your partner, rotate through the room and view your classmates’ argumentative posters. </a:t>
            </a:r>
          </a:p>
          <a:p>
            <a:pPr marL="457200" lvl="0" indent="-393700" algn="l" rtl="0">
              <a:spcAft>
                <a:spcPts val="0"/>
              </a:spcAft>
              <a:buSzPts val="2600"/>
              <a:buChar char="●"/>
            </a:pPr>
            <a:r>
              <a:rPr lang="en-US" sz="2400" dirty="0"/>
              <a:t>At each poster…</a:t>
            </a:r>
          </a:p>
          <a:p>
            <a:pPr lvl="1" indent="-356616">
              <a:buSzPct val="100000"/>
              <a:buFont typeface="Courier New" panose="02070309020205020404" pitchFamily="49" charset="0"/>
              <a:buChar char="o"/>
            </a:pPr>
            <a:r>
              <a:rPr lang="en-US" sz="2400" dirty="0"/>
              <a:t>On one color of sticky note, write one thing about the argument you and your partner agree with.</a:t>
            </a:r>
          </a:p>
          <a:p>
            <a:pPr lvl="1" indent="-356616">
              <a:buSzPct val="100000"/>
              <a:buFont typeface="Courier New" panose="02070309020205020404" pitchFamily="49" charset="0"/>
              <a:buChar char="o"/>
            </a:pPr>
            <a:r>
              <a:rPr lang="en-US" sz="2400" dirty="0"/>
              <a:t>On another color of sticky note, write one thing about the argument you and your partner disagree with.</a:t>
            </a:r>
          </a:p>
          <a:p>
            <a:pPr lvl="1" indent="-356616">
              <a:buSzPct val="100000"/>
              <a:buFont typeface="Courier New" panose="02070309020205020404" pitchFamily="49" charset="0"/>
              <a:buChar char="o"/>
            </a:pPr>
            <a:r>
              <a:rPr lang="en-US" sz="2400" dirty="0"/>
              <a:t>Place both sticky notes on the poster. </a:t>
            </a:r>
            <a:endParaRPr sz="2400" dirty="0"/>
          </a:p>
        </p:txBody>
      </p:sp>
      <p:pic>
        <p:nvPicPr>
          <p:cNvPr id="129" name="Google Shape;129;p27" title="Gallery Walk Carouse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2061" y="173038"/>
            <a:ext cx="1707423" cy="863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Reflect</a:t>
            </a:r>
            <a:endParaRPr/>
          </a:p>
        </p:txBody>
      </p:sp>
      <p:sp>
        <p:nvSpPr>
          <p:cNvPr id="135" name="Google Shape;135;p28"/>
          <p:cNvSpPr txBox="1">
            <a:spLocks noGrp="1"/>
          </p:cNvSpPr>
          <p:nvPr>
            <p:ph type="body" idx="4294967295"/>
          </p:nvPr>
        </p:nvSpPr>
        <p:spPr>
          <a:xfrm>
            <a:off x="628650" y="1268550"/>
            <a:ext cx="7886700" cy="3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Respond to the following prompt on a piece of paper: </a:t>
            </a:r>
            <a:endParaRPr dirty="0"/>
          </a:p>
          <a:p>
            <a:pPr marL="457200" lvl="0" indent="-393700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Has your opinion of the issue you first explored changed throughout the lesson? </a:t>
            </a:r>
            <a:endParaRPr dirty="0"/>
          </a:p>
          <a:p>
            <a:pPr marL="457200" lvl="0" indent="-393700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If so, how has it changed? If not, why not? </a:t>
            </a:r>
            <a:endParaRPr dirty="0"/>
          </a:p>
        </p:txBody>
      </p:sp>
      <p:pic>
        <p:nvPicPr>
          <p:cNvPr id="2" name="Online Media 1" descr="K20 Center 2 minute timer">
            <a:hlinkClick r:id="" action="ppaction://media"/>
            <a:extLst>
              <a:ext uri="{FF2B5EF4-FFF2-40B4-BE49-F238E27FC236}">
                <a16:creationId xmlns:a16="http://schemas.microsoft.com/office/drawing/2014/main" id="{B26FC225-3711-F7EF-762F-2FAA730BF96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302000" y="3197050"/>
            <a:ext cx="2540000" cy="143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504</Words>
  <Application>Microsoft Office PowerPoint</Application>
  <PresentationFormat>On-screen Show (16:9)</PresentationFormat>
  <Paragraphs>46</Paragraphs>
  <Slides>11</Slides>
  <Notes>11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NTR</vt:lpstr>
      <vt:lpstr>Custom Design</vt:lpstr>
      <vt:lpstr>PowerPoint Presentation</vt:lpstr>
      <vt:lpstr>Arguing With Evidence</vt:lpstr>
      <vt:lpstr>What are some issues or causes that are important to you? </vt:lpstr>
      <vt:lpstr>Sticky Bars</vt:lpstr>
      <vt:lpstr>Essential Question</vt:lpstr>
      <vt:lpstr>Learning Objectives</vt:lpstr>
      <vt:lpstr>How to Write an Argumentative Essay</vt:lpstr>
      <vt:lpstr>Arguing With Evidence</vt:lpstr>
      <vt:lpstr>Argumentative Posters</vt:lpstr>
      <vt:lpstr>Gallery Walk </vt:lpstr>
      <vt:lpstr>Reflect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Arguing With Evidence </dc:title>
  <dc:creator>K20 Center</dc:creator>
  <cp:lastModifiedBy>Smith, Gina N.</cp:lastModifiedBy>
  <cp:revision>7</cp:revision>
  <dcterms:modified xsi:type="dcterms:W3CDTF">2026-10-02T20:33:22Z</dcterms:modified>
</cp:coreProperties>
</file>