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3"/>
  </p:notesMasterIdLst>
  <p:sldIdLst>
    <p:sldId id="276" r:id="rId2"/>
    <p:sldId id="256" r:id="rId3"/>
    <p:sldId id="274" r:id="rId4"/>
    <p:sldId id="275" r:id="rId5"/>
    <p:sldId id="288" r:id="rId6"/>
    <p:sldId id="292" r:id="rId7"/>
    <p:sldId id="289" r:id="rId8"/>
    <p:sldId id="301" r:id="rId9"/>
    <p:sldId id="294" r:id="rId10"/>
    <p:sldId id="295" r:id="rId11"/>
    <p:sldId id="300" r:id="rId12"/>
    <p:sldId id="302" r:id="rId13"/>
    <p:sldId id="296" r:id="rId14"/>
    <p:sldId id="297" r:id="rId15"/>
    <p:sldId id="283" r:id="rId16"/>
    <p:sldId id="298" r:id="rId17"/>
    <p:sldId id="287" r:id="rId18"/>
    <p:sldId id="303" r:id="rId19"/>
    <p:sldId id="284" r:id="rId20"/>
    <p:sldId id="299" r:id="rId21"/>
    <p:sldId id="290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26"/>
  </p:normalViewPr>
  <p:slideViewPr>
    <p:cSldViewPr snapToGrid="0" snapToObjects="1">
      <p:cViewPr varScale="1">
        <p:scale>
          <a:sx n="155" d="100"/>
          <a:sy n="155" d="100"/>
        </p:scale>
        <p:origin x="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3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I Notice, I Wonder.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73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I Notice, I Wonder. Strategies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66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Inverted Pyramid.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62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Inverted Pyramid.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2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Inverted Pyramid.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78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Inverted Pyramid.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46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Bell Ringers and Exit Tickets.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5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0.emf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44.emf"/><Relationship Id="rId42" Type="http://schemas.openxmlformats.org/officeDocument/2006/relationships/image" Target="../media/image48.emf"/><Relationship Id="rId47" Type="http://schemas.openxmlformats.org/officeDocument/2006/relationships/oleObject" Target="../embeddings/oleObject44.bin"/><Relationship Id="rId50" Type="http://schemas.openxmlformats.org/officeDocument/2006/relationships/image" Target="../media/image52.emf"/><Relationship Id="rId55" Type="http://schemas.openxmlformats.org/officeDocument/2006/relationships/oleObject" Target="../embeddings/oleObject48.bin"/><Relationship Id="rId63" Type="http://schemas.openxmlformats.org/officeDocument/2006/relationships/oleObject" Target="../embeddings/oleObject52.bin"/><Relationship Id="rId68" Type="http://schemas.openxmlformats.org/officeDocument/2006/relationships/image" Target="../media/image61.emf"/><Relationship Id="rId7" Type="http://schemas.openxmlformats.org/officeDocument/2006/relationships/oleObject" Target="../embeddings/oleObject24.bin"/><Relationship Id="rId2" Type="http://schemas.openxmlformats.org/officeDocument/2006/relationships/image" Target="../media/image28.png"/><Relationship Id="rId16" Type="http://schemas.openxmlformats.org/officeDocument/2006/relationships/image" Target="../media/image35.wmf"/><Relationship Id="rId29" Type="http://schemas.openxmlformats.org/officeDocument/2006/relationships/oleObject" Target="../embeddings/oleObject35.bin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9.wmf"/><Relationship Id="rId32" Type="http://schemas.openxmlformats.org/officeDocument/2006/relationships/image" Target="../media/image43.emf"/><Relationship Id="rId37" Type="http://schemas.openxmlformats.org/officeDocument/2006/relationships/oleObject" Target="../embeddings/oleObject39.bin"/><Relationship Id="rId40" Type="http://schemas.openxmlformats.org/officeDocument/2006/relationships/image" Target="../media/image47.emf"/><Relationship Id="rId45" Type="http://schemas.openxmlformats.org/officeDocument/2006/relationships/oleObject" Target="../embeddings/oleObject43.bin"/><Relationship Id="rId53" Type="http://schemas.openxmlformats.org/officeDocument/2006/relationships/oleObject" Target="../embeddings/oleObject47.bin"/><Relationship Id="rId58" Type="http://schemas.openxmlformats.org/officeDocument/2006/relationships/image" Target="../media/image56.wmf"/><Relationship Id="rId66" Type="http://schemas.openxmlformats.org/officeDocument/2006/relationships/image" Target="../media/image60.emf"/><Relationship Id="rId5" Type="http://schemas.openxmlformats.org/officeDocument/2006/relationships/oleObject" Target="../embeddings/oleObject23.bin"/><Relationship Id="rId61" Type="http://schemas.openxmlformats.org/officeDocument/2006/relationships/oleObject" Target="../embeddings/oleObject51.bin"/><Relationship Id="rId19" Type="http://schemas.openxmlformats.org/officeDocument/2006/relationships/oleObject" Target="../embeddings/oleObject30.bin"/><Relationship Id="rId14" Type="http://schemas.openxmlformats.org/officeDocument/2006/relationships/image" Target="../media/image34.emf"/><Relationship Id="rId22" Type="http://schemas.openxmlformats.org/officeDocument/2006/relationships/image" Target="../media/image38.e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42.wmf"/><Relationship Id="rId35" Type="http://schemas.openxmlformats.org/officeDocument/2006/relationships/oleObject" Target="../embeddings/oleObject38.bin"/><Relationship Id="rId43" Type="http://schemas.openxmlformats.org/officeDocument/2006/relationships/oleObject" Target="../embeddings/oleObject42.bin"/><Relationship Id="rId48" Type="http://schemas.openxmlformats.org/officeDocument/2006/relationships/image" Target="../media/image51.emf"/><Relationship Id="rId56" Type="http://schemas.openxmlformats.org/officeDocument/2006/relationships/image" Target="../media/image55.emf"/><Relationship Id="rId64" Type="http://schemas.openxmlformats.org/officeDocument/2006/relationships/image" Target="../media/image59.wmf"/><Relationship Id="rId8" Type="http://schemas.openxmlformats.org/officeDocument/2006/relationships/image" Target="../media/image31.wmf"/><Relationship Id="rId51" Type="http://schemas.openxmlformats.org/officeDocument/2006/relationships/oleObject" Target="../embeddings/oleObject46.bin"/><Relationship Id="rId3" Type="http://schemas.openxmlformats.org/officeDocument/2006/relationships/oleObject" Target="../embeddings/oleObject22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46.wmf"/><Relationship Id="rId46" Type="http://schemas.openxmlformats.org/officeDocument/2006/relationships/image" Target="../media/image50.wmf"/><Relationship Id="rId59" Type="http://schemas.openxmlformats.org/officeDocument/2006/relationships/oleObject" Target="../embeddings/oleObject50.bin"/><Relationship Id="rId67" Type="http://schemas.openxmlformats.org/officeDocument/2006/relationships/oleObject" Target="../embeddings/oleObject54.bin"/><Relationship Id="rId20" Type="http://schemas.openxmlformats.org/officeDocument/2006/relationships/image" Target="../media/image37.emf"/><Relationship Id="rId41" Type="http://schemas.openxmlformats.org/officeDocument/2006/relationships/oleObject" Target="../embeddings/oleObject41.bin"/><Relationship Id="rId54" Type="http://schemas.openxmlformats.org/officeDocument/2006/relationships/image" Target="../media/image54.emf"/><Relationship Id="rId62" Type="http://schemas.openxmlformats.org/officeDocument/2006/relationships/image" Target="../media/image5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wmf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41.emf"/><Relationship Id="rId36" Type="http://schemas.openxmlformats.org/officeDocument/2006/relationships/image" Target="../media/image45.emf"/><Relationship Id="rId49" Type="http://schemas.openxmlformats.org/officeDocument/2006/relationships/oleObject" Target="../embeddings/oleObject45.bin"/><Relationship Id="rId57" Type="http://schemas.openxmlformats.org/officeDocument/2006/relationships/oleObject" Target="../embeddings/oleObject49.bin"/><Relationship Id="rId10" Type="http://schemas.openxmlformats.org/officeDocument/2006/relationships/image" Target="../media/image32.wmf"/><Relationship Id="rId31" Type="http://schemas.openxmlformats.org/officeDocument/2006/relationships/oleObject" Target="../embeddings/oleObject36.bin"/><Relationship Id="rId44" Type="http://schemas.openxmlformats.org/officeDocument/2006/relationships/image" Target="../media/image49.wmf"/><Relationship Id="rId52" Type="http://schemas.openxmlformats.org/officeDocument/2006/relationships/image" Target="../media/image53.wmf"/><Relationship Id="rId60" Type="http://schemas.openxmlformats.org/officeDocument/2006/relationships/image" Target="../media/image57.emf"/><Relationship Id="rId65" Type="http://schemas.openxmlformats.org/officeDocument/2006/relationships/oleObject" Target="../embeddings/oleObject53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6.emf"/><Relationship Id="rId39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3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5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it.ly/2deriv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Relationships: Sample Response 2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BC7D89A-7CBF-5F9B-85B4-47B656B460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4340"/>
              </p:ext>
            </p:extLst>
          </p:nvPr>
        </p:nvGraphicFramePr>
        <p:xfrm>
          <a:off x="826713" y="1341760"/>
          <a:ext cx="6311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11880" imgH="952200" progId="Equation.DSMT4">
                  <p:embed/>
                </p:oleObj>
              </mc:Choice>
              <mc:Fallback>
                <p:oleObj name="Equation" r:id="rId2" imgW="6311880" imgH="952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BC7D89A-7CBF-5F9B-85B4-47B656B460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6713" y="1341760"/>
                        <a:ext cx="63119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2640282-85AB-6E02-A7AB-9B0B0F9BB9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981521"/>
              </p:ext>
            </p:extLst>
          </p:nvPr>
        </p:nvGraphicFramePr>
        <p:xfrm>
          <a:off x="826713" y="2280874"/>
          <a:ext cx="6553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553080" imgH="952200" progId="Equation.DSMT4">
                  <p:embed/>
                </p:oleObj>
              </mc:Choice>
              <mc:Fallback>
                <p:oleObj name="Equation" r:id="rId4" imgW="65530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6713" y="2280874"/>
                        <a:ext cx="65532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4669E9-CB88-74DB-1492-130B6AB456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17699"/>
              </p:ext>
            </p:extLst>
          </p:nvPr>
        </p:nvGraphicFramePr>
        <p:xfrm>
          <a:off x="826713" y="3281363"/>
          <a:ext cx="7302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02240" imgH="876240" progId="Equation.DSMT4">
                  <p:embed/>
                </p:oleObj>
              </mc:Choice>
              <mc:Fallback>
                <p:oleObj name="Equation" r:id="rId6" imgW="730224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6713" y="3281363"/>
                        <a:ext cx="73025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21A0491-1F1E-CFE7-D4BF-D4A4D284A4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144468"/>
              </p:ext>
            </p:extLst>
          </p:nvPr>
        </p:nvGraphicFramePr>
        <p:xfrm>
          <a:off x="826713" y="4237645"/>
          <a:ext cx="308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85920" imgH="380880" progId="Equation.DSMT4">
                  <p:embed/>
                </p:oleObj>
              </mc:Choice>
              <mc:Fallback>
                <p:oleObj name="Equation" r:id="rId8" imgW="30859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6713" y="4237645"/>
                        <a:ext cx="3086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94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the same graph, </a:t>
            </a:r>
            <a:br>
              <a:rPr lang="en-US" dirty="0"/>
            </a:b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x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/>
              <a:t>.</a:t>
            </a:r>
          </a:p>
          <a:p>
            <a:r>
              <a:rPr lang="en-US" dirty="0"/>
              <a:t>Assuming this is the second derivative:</a:t>
            </a:r>
          </a:p>
          <a:p>
            <a:pPr lvl="1"/>
            <a:r>
              <a:rPr lang="en-US" dirty="0"/>
              <a:t>What do we know about the function?</a:t>
            </a:r>
          </a:p>
          <a:p>
            <a:pPr lvl="1"/>
            <a:r>
              <a:rPr lang="en-US" dirty="0"/>
              <a:t>What do we know about the first derivative?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45BFCB99-29A1-B52F-303C-C93348AF6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215" y="1147509"/>
            <a:ext cx="3302585" cy="2848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95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another pair of students, and</a:t>
            </a:r>
            <a:br>
              <a:rPr lang="en-US" dirty="0"/>
            </a:br>
            <a:r>
              <a:rPr lang="en-US" dirty="0"/>
              <a:t>compare your answers.</a:t>
            </a:r>
          </a:p>
          <a:p>
            <a:r>
              <a:rPr lang="en-US" dirty="0"/>
              <a:t>Discuss and talk through</a:t>
            </a:r>
            <a:br>
              <a:rPr lang="en-US" dirty="0"/>
            </a:br>
            <a:r>
              <a:rPr lang="en-US" dirty="0"/>
              <a:t>differences.</a:t>
            </a:r>
          </a:p>
          <a:p>
            <a:r>
              <a:rPr lang="en-US" dirty="0"/>
              <a:t>As a group, come to a consensus</a:t>
            </a:r>
            <a:br>
              <a:rPr lang="en-US" dirty="0"/>
            </a:br>
            <a:r>
              <a:rPr lang="en-US" dirty="0"/>
              <a:t>for questions 3 and 4.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45BFCB99-29A1-B52F-303C-C93348AF6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215" y="1134508"/>
            <a:ext cx="3302585" cy="2848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47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Relationships: Sample Response 3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BC7D89A-7CBF-5F9B-85B4-47B656B460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23260"/>
              </p:ext>
            </p:extLst>
          </p:nvPr>
        </p:nvGraphicFramePr>
        <p:xfrm>
          <a:off x="831850" y="1335837"/>
          <a:ext cx="632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24480" imgH="469800" progId="Equation.DSMT4">
                  <p:embed/>
                </p:oleObj>
              </mc:Choice>
              <mc:Fallback>
                <p:oleObj name="Equation" r:id="rId2" imgW="6324480" imgH="469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BC7D89A-7CBF-5F9B-85B4-47B656B460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1850" y="1335837"/>
                        <a:ext cx="6324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97D6843-2ACB-D29F-66DC-870647612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220412"/>
              </p:ext>
            </p:extLst>
          </p:nvPr>
        </p:nvGraphicFramePr>
        <p:xfrm>
          <a:off x="831850" y="2327275"/>
          <a:ext cx="5575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74960" imgH="876240" progId="Equation.DSMT4">
                  <p:embed/>
                </p:oleObj>
              </mc:Choice>
              <mc:Fallback>
                <p:oleObj name="Equation" r:id="rId4" imgW="5574960" imgH="876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97D6843-2ACB-D29F-66DC-870647612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1850" y="2327275"/>
                        <a:ext cx="55753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116DBB7-9F01-27D1-1BC1-7A802D21E0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49829"/>
              </p:ext>
            </p:extLst>
          </p:nvPr>
        </p:nvGraphicFramePr>
        <p:xfrm>
          <a:off x="831850" y="1815173"/>
          <a:ext cx="4800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00600" imgH="469800" progId="Equation.DSMT4">
                  <p:embed/>
                </p:oleObj>
              </mc:Choice>
              <mc:Fallback>
                <p:oleObj name="Equation" r:id="rId6" imgW="48006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1850" y="1815173"/>
                        <a:ext cx="4800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32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Relationships: Sample Response 4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BC7D89A-7CBF-5F9B-85B4-47B656B460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024387"/>
              </p:ext>
            </p:extLst>
          </p:nvPr>
        </p:nvGraphicFramePr>
        <p:xfrm>
          <a:off x="831850" y="1335088"/>
          <a:ext cx="632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24480" imgH="469800" progId="Equation.DSMT4">
                  <p:embed/>
                </p:oleObj>
              </mc:Choice>
              <mc:Fallback>
                <p:oleObj name="Equation" r:id="rId2" imgW="6324480" imgH="469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BC7D89A-7CBF-5F9B-85B4-47B656B460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1850" y="1335088"/>
                        <a:ext cx="6324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D4E3D76-1BDB-345E-0FBD-B1D3BEB58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757714"/>
              </p:ext>
            </p:extLst>
          </p:nvPr>
        </p:nvGraphicFramePr>
        <p:xfrm>
          <a:off x="831850" y="1811338"/>
          <a:ext cx="4851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51360" imgH="469800" progId="Equation.DSMT4">
                  <p:embed/>
                </p:oleObj>
              </mc:Choice>
              <mc:Fallback>
                <p:oleObj name="Equation" r:id="rId4" imgW="4851360" imgH="469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D4E3D76-1BDB-345E-0FBD-B1D3BEB587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1850" y="1811338"/>
                        <a:ext cx="4851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8F64D2F-A8C6-DF80-CDBC-40020090B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996649"/>
              </p:ext>
            </p:extLst>
          </p:nvPr>
        </p:nvGraphicFramePr>
        <p:xfrm>
          <a:off x="831850" y="2320925"/>
          <a:ext cx="781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10200" imgH="393480" progId="Equation.DSMT4">
                  <p:embed/>
                </p:oleObj>
              </mc:Choice>
              <mc:Fallback>
                <p:oleObj name="Equation" r:id="rId6" imgW="78102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8F64D2F-A8C6-DF80-CDBC-40020090B9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1850" y="2320925"/>
                        <a:ext cx="7810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08A7CA6-1562-B31E-A85E-B30FA6AF2E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83270"/>
              </p:ext>
            </p:extLst>
          </p:nvPr>
        </p:nvGraphicFramePr>
        <p:xfrm>
          <a:off x="831850" y="2800350"/>
          <a:ext cx="7531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530840" imgH="393480" progId="Equation.DSMT4">
                  <p:embed/>
                </p:oleObj>
              </mc:Choice>
              <mc:Fallback>
                <p:oleObj name="Equation" r:id="rId8" imgW="753084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08A7CA6-1562-B31E-A85E-B30FA6AF2E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1850" y="2800350"/>
                        <a:ext cx="7531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1E60726-7B8D-6BB1-1991-D47F11B10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963502"/>
              </p:ext>
            </p:extLst>
          </p:nvPr>
        </p:nvGraphicFramePr>
        <p:xfrm>
          <a:off x="831850" y="3238500"/>
          <a:ext cx="5994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94360" imgH="469800" progId="Equation.DSMT4">
                  <p:embed/>
                </p:oleObj>
              </mc:Choice>
              <mc:Fallback>
                <p:oleObj name="Equation" r:id="rId10" imgW="599436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1E60726-7B8D-6BB1-1991-D47F11B101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1850" y="3238500"/>
                        <a:ext cx="5994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97D6843-2ACB-D29F-66DC-870647612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286496"/>
              </p:ext>
            </p:extLst>
          </p:nvPr>
        </p:nvGraphicFramePr>
        <p:xfrm>
          <a:off x="831850" y="4230384"/>
          <a:ext cx="6083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83280" imgH="876240" progId="Equation.DSMT4">
                  <p:embed/>
                </p:oleObj>
              </mc:Choice>
              <mc:Fallback>
                <p:oleObj name="Equation" r:id="rId12" imgW="6083280" imgH="876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97D6843-2ACB-D29F-66DC-870647612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1850" y="4230384"/>
                        <a:ext cx="60833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C18FDD8-FE6F-D33A-85A7-0C96787D21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007818"/>
              </p:ext>
            </p:extLst>
          </p:nvPr>
        </p:nvGraphicFramePr>
        <p:xfrm>
          <a:off x="831850" y="3714750"/>
          <a:ext cx="6527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527520" imgH="469800" progId="Equation.DSMT4">
                  <p:embed/>
                </p:oleObj>
              </mc:Choice>
              <mc:Fallback>
                <p:oleObj name="Equation" r:id="rId14" imgW="6527520" imgH="469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C18FDD8-FE6F-D33A-85A7-0C96787D21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31850" y="3714750"/>
                        <a:ext cx="6527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38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Which Graph is Which?</a:t>
            </a:r>
          </a:p>
        </p:txBody>
      </p:sp>
      <p:sp>
        <p:nvSpPr>
          <p:cNvPr id="64" name="Content Placeholder 19">
            <a:extLst>
              <a:ext uri="{FF2B5EF4-FFF2-40B4-BE49-F238E27FC236}">
                <a16:creationId xmlns:a16="http://schemas.microsoft.com/office/drawing/2014/main" id="{6907A1AB-9DEB-D34C-91C2-37E5BE400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7938"/>
            <a:ext cx="4038600" cy="3448256"/>
          </a:xfrm>
        </p:spPr>
        <p:txBody>
          <a:bodyPr>
            <a:normAutofit/>
          </a:bodyPr>
          <a:lstStyle/>
          <a:p>
            <a:r>
              <a:rPr lang="en-US" sz="2600" dirty="0"/>
              <a:t>This graph contains </a:t>
            </a:r>
            <a:br>
              <a:rPr lang="en-US" sz="2600" dirty="0"/>
            </a:br>
            <a:r>
              <a:rPr lang="en-US" sz="2600" i="1" dirty="0"/>
              <a:t>f </a:t>
            </a:r>
            <a:r>
              <a:rPr lang="en-US" sz="2600" dirty="0"/>
              <a:t>(</a:t>
            </a:r>
            <a:r>
              <a:rPr lang="en-US" sz="2600" i="1" dirty="0"/>
              <a:t>x</a:t>
            </a:r>
            <a:r>
              <a:rPr lang="en-US" sz="2600" dirty="0"/>
              <a:t>), </a:t>
            </a:r>
            <a:r>
              <a:rPr lang="en-US" sz="2600" i="1" dirty="0"/>
              <a:t>f </a:t>
            </a:r>
            <a:r>
              <a:rPr lang="en-US" sz="2600" dirty="0"/>
              <a:t>’(</a:t>
            </a:r>
            <a:r>
              <a:rPr lang="en-US" sz="2600" i="1" dirty="0"/>
              <a:t>x</a:t>
            </a:r>
            <a:r>
              <a:rPr lang="en-US" sz="2600" dirty="0"/>
              <a:t>), and </a:t>
            </a:r>
            <a:r>
              <a:rPr lang="en-US" sz="2600" i="1" dirty="0"/>
              <a:t>f </a:t>
            </a:r>
            <a:r>
              <a:rPr lang="en-US" sz="2600" dirty="0"/>
              <a:t>’’(</a:t>
            </a:r>
            <a:r>
              <a:rPr lang="en-US" sz="2600" i="1" dirty="0"/>
              <a:t>x</a:t>
            </a:r>
            <a:r>
              <a:rPr lang="en-US" sz="2600" dirty="0"/>
              <a:t>) but which one is which?</a:t>
            </a:r>
          </a:p>
          <a:p>
            <a:r>
              <a:rPr lang="en-US" sz="2600" dirty="0"/>
              <a:t>Take a moment to analyze the graph and make notes.</a:t>
            </a:r>
          </a:p>
          <a:p>
            <a:r>
              <a:rPr lang="en-US" sz="2600" dirty="0"/>
              <a:t>Trace each curve with a different coloring utensil.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955E36-16D2-A60E-E484-89C4159BA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2" y="1317938"/>
            <a:ext cx="4038600" cy="3129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8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Graph is Which?</a:t>
            </a:r>
          </a:p>
        </p:txBody>
      </p:sp>
      <p:sp>
        <p:nvSpPr>
          <p:cNvPr id="64" name="Content Placeholder 19">
            <a:extLst>
              <a:ext uri="{FF2B5EF4-FFF2-40B4-BE49-F238E27FC236}">
                <a16:creationId xmlns:a16="http://schemas.microsoft.com/office/drawing/2014/main" id="{6907A1AB-9DEB-D34C-91C2-37E5BE400F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>
                <a:latin typeface="+mn-lt"/>
              </a:rPr>
              <a:t>The blue and red graphs are both increasing 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2.4]</a:t>
            </a:r>
            <a:r>
              <a:rPr lang="en-US" sz="2400" dirty="0">
                <a:latin typeface="+mn-lt"/>
              </a:rPr>
              <a:t>, so the green graph is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f</a:t>
            </a:r>
            <a:r>
              <a:rPr lang="en-US" sz="13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</a:rPr>
              <a:t>’ 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</a:rPr>
              <a:t>’’ b</a:t>
            </a:r>
            <a:r>
              <a:rPr lang="en-US" dirty="0">
                <a:latin typeface="+mn-lt"/>
              </a:rPr>
              <a:t>ecause</a:t>
            </a:r>
            <a:r>
              <a:rPr lang="en-US" sz="2400" dirty="0">
                <a:latin typeface="+mn-lt"/>
              </a:rPr>
              <a:t> it has positive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+mn-lt"/>
              </a:rPr>
              <a:t>-values on that interval.</a:t>
            </a:r>
          </a:p>
          <a:p>
            <a:r>
              <a:rPr lang="en-US" sz="2400" dirty="0">
                <a:latin typeface="+mn-lt"/>
              </a:rPr>
              <a:t>The green graph changes from positive to negative 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r>
              <a:rPr lang="en-US" sz="2400" dirty="0">
                <a:latin typeface="+mn-lt"/>
              </a:rPr>
              <a:t>, so it’s the derivative of the graph that changes from increasing to decreasing 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r>
              <a:rPr lang="en-US" sz="2400" dirty="0">
                <a:latin typeface="+mn-lt"/>
              </a:rPr>
              <a:t>: the blue graph.</a:t>
            </a:r>
          </a:p>
          <a:p>
            <a:r>
              <a:rPr lang="en-US" sz="2400" dirty="0">
                <a:latin typeface="+mn-lt"/>
              </a:rPr>
              <a:t>The green graph is decreasing 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 6]</a:t>
            </a:r>
            <a:r>
              <a:rPr lang="en-US" sz="2400" dirty="0">
                <a:latin typeface="+mn-lt"/>
              </a:rPr>
              <a:t> and the red graph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has negative y-values on that interval.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CF566-BB52-B7CC-51B4-FD15C99F740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 flipH="1" flipV="1">
            <a:off x="9478785" y="4846964"/>
            <a:ext cx="457200" cy="743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955E36-16D2-A60E-E484-89C4159BA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675" y="984083"/>
            <a:ext cx="3693560" cy="286443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ABEDE10-A33D-401D-109F-F6122278FF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816121"/>
              </p:ext>
            </p:extLst>
          </p:nvPr>
        </p:nvGraphicFramePr>
        <p:xfrm>
          <a:off x="8242300" y="1229990"/>
          <a:ext cx="723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600" imgH="469800" progId="Equation.DSMT4">
                  <p:embed/>
                </p:oleObj>
              </mc:Choice>
              <mc:Fallback>
                <p:oleObj name="Equation" r:id="rId3" imgW="72360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ABEDE10-A33D-401D-109F-F6122278FF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2300" y="1229990"/>
                        <a:ext cx="7239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E8D83DA-BA19-D3FE-35BA-7A2BC5C2A9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2467"/>
              </p:ext>
            </p:extLst>
          </p:nvPr>
        </p:nvGraphicFramePr>
        <p:xfrm>
          <a:off x="8197850" y="1801890"/>
          <a:ext cx="8128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520" imgH="469800" progId="Equation.DSMT4">
                  <p:embed/>
                </p:oleObj>
              </mc:Choice>
              <mc:Fallback>
                <p:oleObj name="Equation" r:id="rId5" imgW="812520" imgH="469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E8D83DA-BA19-D3FE-35BA-7A2BC5C2A9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7850" y="1801890"/>
                        <a:ext cx="812800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A6320D-64DA-7F2F-D677-5489692F9E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098611"/>
              </p:ext>
            </p:extLst>
          </p:nvPr>
        </p:nvGraphicFramePr>
        <p:xfrm>
          <a:off x="8178800" y="2341576"/>
          <a:ext cx="850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469800" progId="Equation.DSMT4">
                  <p:embed/>
                </p:oleObj>
              </mc:Choice>
              <mc:Fallback>
                <p:oleObj name="Equation" r:id="rId7" imgW="850680" imgH="469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AA6320D-64DA-7F2F-D677-5489692F9E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8800" y="2341576"/>
                        <a:ext cx="8509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B927E3EC-2649-6E26-5C5E-6AE3A6F5C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962206"/>
              </p:ext>
            </p:extLst>
          </p:nvPr>
        </p:nvGraphicFramePr>
        <p:xfrm>
          <a:off x="4145298" y="4692716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B927E3EC-2649-6E26-5C5E-6AE3A6F5C3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45298" y="4692716"/>
                        <a:ext cx="1651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1196D0CF-4652-3866-9A00-56DC12E00432}"/>
              </a:ext>
            </a:extLst>
          </p:cNvPr>
          <p:cNvGrpSpPr/>
          <p:nvPr/>
        </p:nvGrpSpPr>
        <p:grpSpPr>
          <a:xfrm>
            <a:off x="4121867" y="3867725"/>
            <a:ext cx="3834937" cy="885212"/>
            <a:chOff x="295275" y="4056063"/>
            <a:chExt cx="3834937" cy="885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9374829-3650-27E7-6EE8-8AF94FE628AA}"/>
                </a:ext>
              </a:extLst>
            </p:cNvPr>
            <p:cNvCxnSpPr>
              <a:cxnSpLocks/>
            </p:cNvCxnSpPr>
            <p:nvPr/>
          </p:nvCxnSpPr>
          <p:spPr>
            <a:xfrm>
              <a:off x="477749" y="4284326"/>
              <a:ext cx="365246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8D1BAA2-6DA5-A9C8-6ADB-1B1BF46462BA}"/>
                </a:ext>
              </a:extLst>
            </p:cNvPr>
            <p:cNvCxnSpPr>
              <a:cxnSpLocks/>
            </p:cNvCxnSpPr>
            <p:nvPr/>
          </p:nvCxnSpPr>
          <p:spPr>
            <a:xfrm>
              <a:off x="888715" y="4191973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FB4740A-95F2-A22B-1926-76B7F58B2014}"/>
                </a:ext>
              </a:extLst>
            </p:cNvPr>
            <p:cNvCxnSpPr>
              <a:cxnSpLocks/>
            </p:cNvCxnSpPr>
            <p:nvPr/>
          </p:nvCxnSpPr>
          <p:spPr>
            <a:xfrm>
              <a:off x="1464067" y="4191973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25CF97A-522F-1ABD-8FAC-0B75BD3E65C0}"/>
                </a:ext>
              </a:extLst>
            </p:cNvPr>
            <p:cNvCxnSpPr>
              <a:cxnSpLocks/>
            </p:cNvCxnSpPr>
            <p:nvPr/>
          </p:nvCxnSpPr>
          <p:spPr>
            <a:xfrm>
              <a:off x="1868183" y="4191973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EB29547-9F17-B872-CFD2-53FE3E29D0DE}"/>
                </a:ext>
              </a:extLst>
            </p:cNvPr>
            <p:cNvCxnSpPr>
              <a:cxnSpLocks/>
            </p:cNvCxnSpPr>
            <p:nvPr/>
          </p:nvCxnSpPr>
          <p:spPr>
            <a:xfrm>
              <a:off x="2429629" y="4191973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48060E2-3268-DC84-33A8-C81FD55D905F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96" y="4191973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1E4F0B6-8622-9D59-665A-38781E12EBAE}"/>
                </a:ext>
              </a:extLst>
            </p:cNvPr>
            <p:cNvCxnSpPr>
              <a:cxnSpLocks/>
            </p:cNvCxnSpPr>
            <p:nvPr/>
          </p:nvCxnSpPr>
          <p:spPr>
            <a:xfrm>
              <a:off x="3405413" y="4191973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5972A0-AEDE-49D8-EB18-C167EE7F8579}"/>
                </a:ext>
              </a:extLst>
            </p:cNvPr>
            <p:cNvCxnSpPr>
              <a:cxnSpLocks/>
            </p:cNvCxnSpPr>
            <p:nvPr/>
          </p:nvCxnSpPr>
          <p:spPr>
            <a:xfrm>
              <a:off x="3752546" y="4191973"/>
              <a:ext cx="0" cy="182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E4C15B78-A2D7-E6DD-920A-FAD4ED99FD7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9007323"/>
                </p:ext>
              </p:extLst>
            </p:nvPr>
          </p:nvGraphicFramePr>
          <p:xfrm>
            <a:off x="334963" y="4056063"/>
            <a:ext cx="2159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15640" imgH="228600" progId="Equation.DSMT4">
                    <p:embed/>
                  </p:oleObj>
                </mc:Choice>
                <mc:Fallback>
                  <p:oleObj name="Equation" r:id="rId11" imgW="215640" imgH="228600" progId="Equation.DSMT4">
                    <p:embed/>
                    <p:pic>
                      <p:nvPicPr>
                        <p:cNvPr id="15" name="Object 14">
                          <a:extLst>
                            <a:ext uri="{FF2B5EF4-FFF2-40B4-BE49-F238E27FC236}">
                              <a16:creationId xmlns:a16="http://schemas.microsoft.com/office/drawing/2014/main" id="{E4C15B78-A2D7-E6DD-920A-FAD4ED99FD7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34963" y="4056063"/>
                          <a:ext cx="2159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535FBB7D-1A9A-CA8D-684D-159B26E147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7913" y="4314300"/>
            <a:ext cx="166687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66243" imgH="228567" progId="Equation.DSMT4">
                    <p:embed/>
                  </p:oleObj>
                </mc:Choice>
                <mc:Fallback>
                  <p:oleObj name="Equation" r:id="rId13" imgW="166243" imgH="228567" progId="Equation.DSMT4">
                    <p:embed/>
                    <p:pic>
                      <p:nvPicPr>
                        <p:cNvPr id="16" name="Object 15">
                          <a:extLst>
                            <a:ext uri="{FF2B5EF4-FFF2-40B4-BE49-F238E27FC236}">
                              <a16:creationId xmlns:a16="http://schemas.microsoft.com/office/drawing/2014/main" id="{535FBB7D-1A9A-CA8D-684D-159B26E147E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7913" y="4314300"/>
                          <a:ext cx="166687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>
              <a:extLst>
                <a:ext uri="{FF2B5EF4-FFF2-40B4-BE49-F238E27FC236}">
                  <a16:creationId xmlns:a16="http://schemas.microsoft.com/office/drawing/2014/main" id="{B4BE7950-8B11-4E75-4632-91748B9D4F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363" y="4115773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52280" imgH="152280" progId="Equation.DSMT4">
                    <p:embed/>
                  </p:oleObj>
                </mc:Choice>
                <mc:Fallback>
                  <p:oleObj name="Equation" r:id="rId15" imgW="152280" imgH="152280" progId="Equation.DSMT4">
                    <p:embed/>
                    <p:pic>
                      <p:nvPicPr>
                        <p:cNvPr id="24" name="Object 23">
                          <a:extLst>
                            <a:ext uri="{FF2B5EF4-FFF2-40B4-BE49-F238E27FC236}">
                              <a16:creationId xmlns:a16="http://schemas.microsoft.com/office/drawing/2014/main" id="{B4BE7950-8B11-4E75-4632-91748B9D4F0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04363" y="4115773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>
              <a:extLst>
                <a:ext uri="{FF2B5EF4-FFF2-40B4-BE49-F238E27FC236}">
                  <a16:creationId xmlns:a16="http://schemas.microsoft.com/office/drawing/2014/main" id="{63D33E8C-E57F-0F0B-FED5-BEAFB6C83E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72706" y="4115773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52569" imgH="152498" progId="Equation.DSMT4">
                    <p:embed/>
                  </p:oleObj>
                </mc:Choice>
                <mc:Fallback>
                  <p:oleObj name="Equation" r:id="rId17" imgW="152569" imgH="152498" progId="Equation.DSMT4">
                    <p:embed/>
                    <p:pic>
                      <p:nvPicPr>
                        <p:cNvPr id="25" name="Object 24">
                          <a:extLst>
                            <a:ext uri="{FF2B5EF4-FFF2-40B4-BE49-F238E27FC236}">
                              <a16:creationId xmlns:a16="http://schemas.microsoft.com/office/drawing/2014/main" id="{63D33E8C-E57F-0F0B-FED5-BEAFB6C83EE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072706" y="4115773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>
              <a:extLst>
                <a:ext uri="{FF2B5EF4-FFF2-40B4-BE49-F238E27FC236}">
                  <a16:creationId xmlns:a16="http://schemas.microsoft.com/office/drawing/2014/main" id="{B2CB5888-4317-02D4-1D76-26B440F9EC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2772" y="4115773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52569" imgH="152498" progId="Equation.DSMT4">
                    <p:embed/>
                  </p:oleObj>
                </mc:Choice>
                <mc:Fallback>
                  <p:oleObj name="Equation" r:id="rId19" imgW="152569" imgH="152498" progId="Equation.DSMT4">
                    <p:embed/>
                    <p:pic>
                      <p:nvPicPr>
                        <p:cNvPr id="26" name="Object 25">
                          <a:extLst>
                            <a:ext uri="{FF2B5EF4-FFF2-40B4-BE49-F238E27FC236}">
                              <a16:creationId xmlns:a16="http://schemas.microsoft.com/office/drawing/2014/main" id="{B2CB5888-4317-02D4-1D76-26B440F9ECA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012772" y="4115773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>
              <a:extLst>
                <a:ext uri="{FF2B5EF4-FFF2-40B4-BE49-F238E27FC236}">
                  <a16:creationId xmlns:a16="http://schemas.microsoft.com/office/drawing/2014/main" id="{BB700C61-E23C-31F8-6F95-B02253C7DD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26934" y="4115773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52569" imgH="152498" progId="Equation.DSMT4">
                    <p:embed/>
                  </p:oleObj>
                </mc:Choice>
                <mc:Fallback>
                  <p:oleObj name="Equation" r:id="rId21" imgW="152569" imgH="152498" progId="Equation.DSMT4">
                    <p:embed/>
                    <p:pic>
                      <p:nvPicPr>
                        <p:cNvPr id="27" name="Object 26">
                          <a:extLst>
                            <a:ext uri="{FF2B5EF4-FFF2-40B4-BE49-F238E27FC236}">
                              <a16:creationId xmlns:a16="http://schemas.microsoft.com/office/drawing/2014/main" id="{BB700C61-E23C-31F8-6F95-B02253C7DD5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826934" y="4115773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73C51152-0978-E0F3-3748-D75388C878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11696" y="4166573"/>
            <a:ext cx="139700" cy="10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39680" imgH="101520" progId="Equation.DSMT4">
                    <p:embed/>
                  </p:oleObj>
                </mc:Choice>
                <mc:Fallback>
                  <p:oleObj name="Equation" r:id="rId23" imgW="139680" imgH="10152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73C51152-0978-E0F3-3748-D75388C878A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511696" y="4166573"/>
                          <a:ext cx="139700" cy="10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>
              <a:extLst>
                <a:ext uri="{FF2B5EF4-FFF2-40B4-BE49-F238E27FC236}">
                  <a16:creationId xmlns:a16="http://schemas.microsoft.com/office/drawing/2014/main" id="{4605A232-2313-8698-1735-B9084FD01B2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25940" y="4166573"/>
            <a:ext cx="139700" cy="10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140335" imgH="102387" progId="Equation.DSMT4">
                    <p:embed/>
                  </p:oleObj>
                </mc:Choice>
                <mc:Fallback>
                  <p:oleObj name="Equation" r:id="rId25" imgW="140335" imgH="102387" progId="Equation.DSMT4">
                    <p:embed/>
                    <p:pic>
                      <p:nvPicPr>
                        <p:cNvPr id="29" name="Object 28">
                          <a:extLst>
                            <a:ext uri="{FF2B5EF4-FFF2-40B4-BE49-F238E27FC236}">
                              <a16:creationId xmlns:a16="http://schemas.microsoft.com/office/drawing/2014/main" id="{4605A232-2313-8698-1735-B9084FD01B2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525940" y="4166573"/>
                          <a:ext cx="139700" cy="10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09D1C1E4-15E0-084B-73ED-807E687280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91028" y="4168252"/>
            <a:ext cx="139700" cy="10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40335" imgH="102387" progId="Equation.DSMT4">
                    <p:embed/>
                  </p:oleObj>
                </mc:Choice>
                <mc:Fallback>
                  <p:oleObj name="Equation" r:id="rId27" imgW="140335" imgH="102387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09D1C1E4-15E0-084B-73ED-807E687280A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591028" y="4168252"/>
                          <a:ext cx="139700" cy="10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>
              <a:extLst>
                <a:ext uri="{FF2B5EF4-FFF2-40B4-BE49-F238E27FC236}">
                  <a16:creationId xmlns:a16="http://schemas.microsoft.com/office/drawing/2014/main" id="{7D65A7A9-3F57-3DB9-C432-4C46B350B4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9951" y="4301259"/>
            <a:ext cx="266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266400" imgH="177480" progId="Equation.DSMT4">
                    <p:embed/>
                  </p:oleObj>
                </mc:Choice>
                <mc:Fallback>
                  <p:oleObj name="Equation" r:id="rId29" imgW="266400" imgH="177480" progId="Equation.DSMT4">
                    <p:embed/>
                    <p:pic>
                      <p:nvPicPr>
                        <p:cNvPr id="31" name="Object 30">
                          <a:extLst>
                            <a:ext uri="{FF2B5EF4-FFF2-40B4-BE49-F238E27FC236}">
                              <a16:creationId xmlns:a16="http://schemas.microsoft.com/office/drawing/2014/main" id="{7D65A7A9-3F57-3DB9-C432-4C46B350B40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1059951" y="4301259"/>
                          <a:ext cx="266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53B8F351-D0C6-4D52-A222-1B4130FBE1C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5556" y="4301259"/>
            <a:ext cx="266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266996" imgH="178455" progId="Equation.DSMT4">
                    <p:embed/>
                  </p:oleObj>
                </mc:Choice>
                <mc:Fallback>
                  <p:oleObj name="Equation" r:id="rId31" imgW="266996" imgH="178455" progId="Equation.DSMT4">
                    <p:embed/>
                    <p:pic>
                      <p:nvPicPr>
                        <p:cNvPr id="32" name="Object 31">
                          <a:extLst>
                            <a:ext uri="{FF2B5EF4-FFF2-40B4-BE49-F238E27FC236}">
                              <a16:creationId xmlns:a16="http://schemas.microsoft.com/office/drawing/2014/main" id="{53B8F351-D0C6-4D52-A222-1B4130FBE1C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2015556" y="4301259"/>
                          <a:ext cx="266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A49F1C91-6212-B535-6A25-37BB1EA777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65147" y="4301259"/>
            <a:ext cx="266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3" imgW="266996" imgH="178455" progId="Equation.DSMT4">
                    <p:embed/>
                  </p:oleObj>
                </mc:Choice>
                <mc:Fallback>
                  <p:oleObj name="Equation" r:id="rId33" imgW="266996" imgH="178455" progId="Equation.DSMT4">
                    <p:embed/>
                    <p:pic>
                      <p:nvPicPr>
                        <p:cNvPr id="33" name="Object 32">
                          <a:extLst>
                            <a:ext uri="{FF2B5EF4-FFF2-40B4-BE49-F238E27FC236}">
                              <a16:creationId xmlns:a16="http://schemas.microsoft.com/office/drawing/2014/main" id="{A49F1C91-6212-B535-6A25-37BB1EA777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2965147" y="4301259"/>
                          <a:ext cx="266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>
              <a:extLst>
                <a:ext uri="{FF2B5EF4-FFF2-40B4-BE49-F238E27FC236}">
                  <a16:creationId xmlns:a16="http://schemas.microsoft.com/office/drawing/2014/main" id="{4C2B1182-489A-AF84-27DC-C133B636BE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81388" y="4301259"/>
            <a:ext cx="266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5" imgW="266996" imgH="178455" progId="Equation.DSMT4">
                    <p:embed/>
                  </p:oleObj>
                </mc:Choice>
                <mc:Fallback>
                  <p:oleObj name="Equation" r:id="rId35" imgW="266996" imgH="178455" progId="Equation.DSMT4">
                    <p:embed/>
                    <p:pic>
                      <p:nvPicPr>
                        <p:cNvPr id="34" name="Object 33">
                          <a:extLst>
                            <a:ext uri="{FF2B5EF4-FFF2-40B4-BE49-F238E27FC236}">
                              <a16:creationId xmlns:a16="http://schemas.microsoft.com/office/drawing/2014/main" id="{4C2B1182-489A-AF84-27DC-C133B636BE9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3781388" y="4301259"/>
                          <a:ext cx="2667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>
              <a:extLst>
                <a:ext uri="{FF2B5EF4-FFF2-40B4-BE49-F238E27FC236}">
                  <a16:creationId xmlns:a16="http://schemas.microsoft.com/office/drawing/2014/main" id="{BAA947F6-1428-49D3-5603-3FC770EC38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32929" y="4288559"/>
            <a:ext cx="2921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7" imgW="291960" imgH="190440" progId="Equation.DSMT4">
                    <p:embed/>
                  </p:oleObj>
                </mc:Choice>
                <mc:Fallback>
                  <p:oleObj name="Equation" r:id="rId37" imgW="291960" imgH="190440" progId="Equation.DSMT4">
                    <p:embed/>
                    <p:pic>
                      <p:nvPicPr>
                        <p:cNvPr id="35" name="Object 34">
                          <a:extLst>
                            <a:ext uri="{FF2B5EF4-FFF2-40B4-BE49-F238E27FC236}">
                              <a16:creationId xmlns:a16="http://schemas.microsoft.com/office/drawing/2014/main" id="{BAA947F6-1428-49D3-5603-3FC770EC386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3432929" y="4288559"/>
                          <a:ext cx="2921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>
              <a:extLst>
                <a:ext uri="{FF2B5EF4-FFF2-40B4-BE49-F238E27FC236}">
                  <a16:creationId xmlns:a16="http://schemas.microsoft.com/office/drawing/2014/main" id="{9EFD5704-702C-35C7-30E9-4B48C7BD15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57145" y="4288559"/>
            <a:ext cx="290513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9" imgW="291105" imgH="190713" progId="Equation.DSMT4">
                    <p:embed/>
                  </p:oleObj>
                </mc:Choice>
                <mc:Fallback>
                  <p:oleObj name="Equation" r:id="rId39" imgW="291105" imgH="190713" progId="Equation.DSMT4">
                    <p:embed/>
                    <p:pic>
                      <p:nvPicPr>
                        <p:cNvPr id="36" name="Object 35">
                          <a:extLst>
                            <a:ext uri="{FF2B5EF4-FFF2-40B4-BE49-F238E27FC236}">
                              <a16:creationId xmlns:a16="http://schemas.microsoft.com/office/drawing/2014/main" id="{9EFD5704-702C-35C7-30E9-4B48C7BD15C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2457145" y="4288559"/>
                          <a:ext cx="290513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>
              <a:extLst>
                <a:ext uri="{FF2B5EF4-FFF2-40B4-BE49-F238E27FC236}">
                  <a16:creationId xmlns:a16="http://schemas.microsoft.com/office/drawing/2014/main" id="{5C4C04F9-C778-8212-DE15-20AC474CA6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198" y="4288559"/>
            <a:ext cx="290513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1" imgW="291105" imgH="190713" progId="Equation.DSMT4">
                    <p:embed/>
                  </p:oleObj>
                </mc:Choice>
                <mc:Fallback>
                  <p:oleObj name="Equation" r:id="rId41" imgW="291105" imgH="190713" progId="Equation.DSMT4">
                    <p:embed/>
                    <p:pic>
                      <p:nvPicPr>
                        <p:cNvPr id="37" name="Object 36">
                          <a:extLst>
                            <a:ext uri="{FF2B5EF4-FFF2-40B4-BE49-F238E27FC236}">
                              <a16:creationId xmlns:a16="http://schemas.microsoft.com/office/drawing/2014/main" id="{5C4C04F9-C778-8212-DE15-20AC474CA6A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2"/>
                        <a:stretch>
                          <a:fillRect/>
                        </a:stretch>
                      </p:blipFill>
                      <p:spPr>
                        <a:xfrm>
                          <a:off x="1519198" y="4288559"/>
                          <a:ext cx="290513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36F13483-4131-75F5-41FC-2C0C9A22FD23}"/>
                </a:ext>
              </a:extLst>
            </p:cNvPr>
            <p:cNvCxnSpPr>
              <a:cxnSpLocks/>
            </p:cNvCxnSpPr>
            <p:nvPr/>
          </p:nvCxnSpPr>
          <p:spPr>
            <a:xfrm>
              <a:off x="477749" y="4752638"/>
              <a:ext cx="3652463" cy="0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ct 39">
              <a:extLst>
                <a:ext uri="{FF2B5EF4-FFF2-40B4-BE49-F238E27FC236}">
                  <a16:creationId xmlns:a16="http://schemas.microsoft.com/office/drawing/2014/main" id="{9DA7833F-C95C-7804-518F-FCBE97C360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5275" y="4595813"/>
            <a:ext cx="241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3" imgW="241200" imgH="228600" progId="Equation.DSMT4">
                    <p:embed/>
                  </p:oleObj>
                </mc:Choice>
                <mc:Fallback>
                  <p:oleObj name="Equation" r:id="rId43" imgW="241200" imgH="228600" progId="Equation.DSMT4">
                    <p:embed/>
                    <p:pic>
                      <p:nvPicPr>
                        <p:cNvPr id="40" name="Object 39">
                          <a:extLst>
                            <a:ext uri="{FF2B5EF4-FFF2-40B4-BE49-F238E27FC236}">
                              <a16:creationId xmlns:a16="http://schemas.microsoft.com/office/drawing/2014/main" id="{9DA7833F-C95C-7804-518F-FCBE97C360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4"/>
                        <a:stretch>
                          <a:fillRect/>
                        </a:stretch>
                      </p:blipFill>
                      <p:spPr>
                        <a:xfrm>
                          <a:off x="295275" y="4595813"/>
                          <a:ext cx="2413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94B6C0D-1393-C945-271D-97CFE478A68D}"/>
                </a:ext>
              </a:extLst>
            </p:cNvPr>
            <p:cNvCxnSpPr>
              <a:cxnSpLocks/>
            </p:cNvCxnSpPr>
            <p:nvPr/>
          </p:nvCxnSpPr>
          <p:spPr>
            <a:xfrm>
              <a:off x="1626152" y="4663145"/>
              <a:ext cx="0" cy="18288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B32A27E-6366-1E59-97D4-4421FFC7481A}"/>
                </a:ext>
              </a:extLst>
            </p:cNvPr>
            <p:cNvCxnSpPr>
              <a:cxnSpLocks/>
            </p:cNvCxnSpPr>
            <p:nvPr/>
          </p:nvCxnSpPr>
          <p:spPr>
            <a:xfrm>
              <a:off x="2111927" y="4663145"/>
              <a:ext cx="0" cy="18288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B70C3D7-DA83-9A63-FDB7-5A41C2FD4C72}"/>
                </a:ext>
              </a:extLst>
            </p:cNvPr>
            <p:cNvCxnSpPr>
              <a:cxnSpLocks/>
            </p:cNvCxnSpPr>
            <p:nvPr/>
          </p:nvCxnSpPr>
          <p:spPr>
            <a:xfrm>
              <a:off x="2599290" y="4663145"/>
              <a:ext cx="0" cy="18288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2C6ECAA-44ED-2021-7316-864D521CF3D0}"/>
                </a:ext>
              </a:extLst>
            </p:cNvPr>
            <p:cNvCxnSpPr>
              <a:cxnSpLocks/>
            </p:cNvCxnSpPr>
            <p:nvPr/>
          </p:nvCxnSpPr>
          <p:spPr>
            <a:xfrm>
              <a:off x="3091415" y="4663145"/>
              <a:ext cx="0" cy="18288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4DCFFBE-17F3-C86B-564C-BFD39321EF3B}"/>
                </a:ext>
              </a:extLst>
            </p:cNvPr>
            <p:cNvCxnSpPr>
              <a:cxnSpLocks/>
            </p:cNvCxnSpPr>
            <p:nvPr/>
          </p:nvCxnSpPr>
          <p:spPr>
            <a:xfrm>
              <a:off x="3581952" y="4663145"/>
              <a:ext cx="0" cy="18288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614C20B-65EB-BEA4-8D2D-5D55AECF2D01}"/>
                </a:ext>
              </a:extLst>
            </p:cNvPr>
            <p:cNvCxnSpPr>
              <a:cxnSpLocks/>
            </p:cNvCxnSpPr>
            <p:nvPr/>
          </p:nvCxnSpPr>
          <p:spPr>
            <a:xfrm>
              <a:off x="887679" y="4663145"/>
              <a:ext cx="0" cy="18288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" name="Object 50">
              <a:extLst>
                <a:ext uri="{FF2B5EF4-FFF2-40B4-BE49-F238E27FC236}">
                  <a16:creationId xmlns:a16="http://schemas.microsoft.com/office/drawing/2014/main" id="{8DF3FAFD-F1EF-96A0-AE91-508FA2478E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0003" y="4607542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5" imgW="152280" imgH="152280" progId="Equation.DSMT4">
                    <p:embed/>
                  </p:oleObj>
                </mc:Choice>
                <mc:Fallback>
                  <p:oleObj name="Equation" r:id="rId45" imgW="152280" imgH="152280" progId="Equation.DSMT4">
                    <p:embed/>
                    <p:pic>
                      <p:nvPicPr>
                        <p:cNvPr id="51" name="Object 50">
                          <a:extLst>
                            <a:ext uri="{FF2B5EF4-FFF2-40B4-BE49-F238E27FC236}">
                              <a16:creationId xmlns:a16="http://schemas.microsoft.com/office/drawing/2014/main" id="{8DF3FAFD-F1EF-96A0-AE91-508FA2478E2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6"/>
                        <a:stretch>
                          <a:fillRect/>
                        </a:stretch>
                      </p:blipFill>
                      <p:spPr>
                        <a:xfrm>
                          <a:off x="1790003" y="4607542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>
              <a:extLst>
                <a:ext uri="{FF2B5EF4-FFF2-40B4-BE49-F238E27FC236}">
                  <a16:creationId xmlns:a16="http://schemas.microsoft.com/office/drawing/2014/main" id="{D4834E66-478B-162E-6FCD-AFEA98C862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69883" y="4607542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7" imgW="152569" imgH="152498" progId="Equation.DSMT4">
                    <p:embed/>
                  </p:oleObj>
                </mc:Choice>
                <mc:Fallback>
                  <p:oleObj name="Equation" r:id="rId47" imgW="152569" imgH="152498" progId="Equation.DSMT4">
                    <p:embed/>
                    <p:pic>
                      <p:nvPicPr>
                        <p:cNvPr id="52" name="Object 51">
                          <a:extLst>
                            <a:ext uri="{FF2B5EF4-FFF2-40B4-BE49-F238E27FC236}">
                              <a16:creationId xmlns:a16="http://schemas.microsoft.com/office/drawing/2014/main" id="{D4834E66-478B-162E-6FCD-AFEA98C862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8"/>
                        <a:stretch>
                          <a:fillRect/>
                        </a:stretch>
                      </p:blipFill>
                      <p:spPr>
                        <a:xfrm>
                          <a:off x="2769883" y="4607542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52">
              <a:extLst>
                <a:ext uri="{FF2B5EF4-FFF2-40B4-BE49-F238E27FC236}">
                  <a16:creationId xmlns:a16="http://schemas.microsoft.com/office/drawing/2014/main" id="{B4D5B7FD-16AD-6E05-D4EB-E3B2A13B39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76346" y="4607542"/>
            <a:ext cx="1524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9" imgW="152569" imgH="152498" progId="Equation.DSMT4">
                    <p:embed/>
                  </p:oleObj>
                </mc:Choice>
                <mc:Fallback>
                  <p:oleObj name="Equation" r:id="rId49" imgW="152569" imgH="152498" progId="Equation.DSMT4">
                    <p:embed/>
                    <p:pic>
                      <p:nvPicPr>
                        <p:cNvPr id="53" name="Object 52">
                          <a:extLst>
                            <a:ext uri="{FF2B5EF4-FFF2-40B4-BE49-F238E27FC236}">
                              <a16:creationId xmlns:a16="http://schemas.microsoft.com/office/drawing/2014/main" id="{B4D5B7FD-16AD-6E05-D4EB-E3B2A13B399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0"/>
                        <a:stretch>
                          <a:fillRect/>
                        </a:stretch>
                      </p:blipFill>
                      <p:spPr>
                        <a:xfrm>
                          <a:off x="3676346" y="4607542"/>
                          <a:ext cx="152400" cy="15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>
              <a:extLst>
                <a:ext uri="{FF2B5EF4-FFF2-40B4-BE49-F238E27FC236}">
                  <a16:creationId xmlns:a16="http://schemas.microsoft.com/office/drawing/2014/main" id="{CBB5ECF7-AB98-3141-1E01-B85F2F0C1F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84986" y="4657387"/>
            <a:ext cx="139700" cy="10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1" imgW="139680" imgH="101520" progId="Equation.DSMT4">
                    <p:embed/>
                  </p:oleObj>
                </mc:Choice>
                <mc:Fallback>
                  <p:oleObj name="Equation" r:id="rId51" imgW="139680" imgH="101520" progId="Equation.DSMT4">
                    <p:embed/>
                    <p:pic>
                      <p:nvPicPr>
                        <p:cNvPr id="54" name="Object 53">
                          <a:extLst>
                            <a:ext uri="{FF2B5EF4-FFF2-40B4-BE49-F238E27FC236}">
                              <a16:creationId xmlns:a16="http://schemas.microsoft.com/office/drawing/2014/main" id="{CBB5ECF7-AB98-3141-1E01-B85F2F0C1F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2"/>
                        <a:stretch>
                          <a:fillRect/>
                        </a:stretch>
                      </p:blipFill>
                      <p:spPr>
                        <a:xfrm>
                          <a:off x="1184986" y="4657387"/>
                          <a:ext cx="139700" cy="10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>
              <a:extLst>
                <a:ext uri="{FF2B5EF4-FFF2-40B4-BE49-F238E27FC236}">
                  <a16:creationId xmlns:a16="http://schemas.microsoft.com/office/drawing/2014/main" id="{9F4FC166-30A3-5ABB-0096-B3DA888522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72025" y="4657387"/>
            <a:ext cx="139700" cy="10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3" imgW="140335" imgH="102387" progId="Equation.DSMT4">
                    <p:embed/>
                  </p:oleObj>
                </mc:Choice>
                <mc:Fallback>
                  <p:oleObj name="Equation" r:id="rId53" imgW="140335" imgH="102387" progId="Equation.DSMT4">
                    <p:embed/>
                    <p:pic>
                      <p:nvPicPr>
                        <p:cNvPr id="55" name="Object 54">
                          <a:extLst>
                            <a:ext uri="{FF2B5EF4-FFF2-40B4-BE49-F238E27FC236}">
                              <a16:creationId xmlns:a16="http://schemas.microsoft.com/office/drawing/2014/main" id="{9F4FC166-30A3-5ABB-0096-B3DA888522A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4"/>
                        <a:stretch>
                          <a:fillRect/>
                        </a:stretch>
                      </p:blipFill>
                      <p:spPr>
                        <a:xfrm>
                          <a:off x="2272025" y="4657387"/>
                          <a:ext cx="139700" cy="10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>
              <a:extLst>
                <a:ext uri="{FF2B5EF4-FFF2-40B4-BE49-F238E27FC236}">
                  <a16:creationId xmlns:a16="http://schemas.microsoft.com/office/drawing/2014/main" id="{32BAAF59-9D4B-90A4-B25F-45DF535D9C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74706" y="4663145"/>
            <a:ext cx="138113" cy="10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5" imgW="138896" imgH="102387" progId="Equation.DSMT4">
                    <p:embed/>
                  </p:oleObj>
                </mc:Choice>
                <mc:Fallback>
                  <p:oleObj name="Equation" r:id="rId55" imgW="138896" imgH="102387" progId="Equation.DSMT4">
                    <p:embed/>
                    <p:pic>
                      <p:nvPicPr>
                        <p:cNvPr id="56" name="Object 55">
                          <a:extLst>
                            <a:ext uri="{FF2B5EF4-FFF2-40B4-BE49-F238E27FC236}">
                              <a16:creationId xmlns:a16="http://schemas.microsoft.com/office/drawing/2014/main" id="{32BAAF59-9D4B-90A4-B25F-45DF535D9C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6"/>
                        <a:stretch>
                          <a:fillRect/>
                        </a:stretch>
                      </p:blipFill>
                      <p:spPr>
                        <a:xfrm>
                          <a:off x="3274706" y="4663145"/>
                          <a:ext cx="138113" cy="10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6">
              <a:extLst>
                <a:ext uri="{FF2B5EF4-FFF2-40B4-BE49-F238E27FC236}">
                  <a16:creationId xmlns:a16="http://schemas.microsoft.com/office/drawing/2014/main" id="{86D92349-E764-474A-D6D9-511313FF80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363" y="4750775"/>
            <a:ext cx="2921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7" imgW="291960" imgH="190440" progId="Equation.DSMT4">
                    <p:embed/>
                  </p:oleObj>
                </mc:Choice>
                <mc:Fallback>
                  <p:oleObj name="Equation" r:id="rId57" imgW="291960" imgH="190440" progId="Equation.DSMT4">
                    <p:embed/>
                    <p:pic>
                      <p:nvPicPr>
                        <p:cNvPr id="57" name="Object 56">
                          <a:extLst>
                            <a:ext uri="{FF2B5EF4-FFF2-40B4-BE49-F238E27FC236}">
                              <a16:creationId xmlns:a16="http://schemas.microsoft.com/office/drawing/2014/main" id="{86D92349-E764-474A-D6D9-511313FF800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1104363" y="4750775"/>
                          <a:ext cx="2921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>
              <a:extLst>
                <a:ext uri="{FF2B5EF4-FFF2-40B4-BE49-F238E27FC236}">
                  <a16:creationId xmlns:a16="http://schemas.microsoft.com/office/drawing/2014/main" id="{896BD8F4-B1E4-06A8-4C8D-5D42A674A5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5021480"/>
                </p:ext>
              </p:extLst>
            </p:nvPr>
          </p:nvGraphicFramePr>
          <p:xfrm>
            <a:off x="2202350" y="4750775"/>
            <a:ext cx="290513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9" imgW="291105" imgH="190713" progId="Equation.DSMT4">
                    <p:embed/>
                  </p:oleObj>
                </mc:Choice>
                <mc:Fallback>
                  <p:oleObj name="Equation" r:id="rId59" imgW="291105" imgH="190713" progId="Equation.DSMT4">
                    <p:embed/>
                    <p:pic>
                      <p:nvPicPr>
                        <p:cNvPr id="58" name="Object 57">
                          <a:extLst>
                            <a:ext uri="{FF2B5EF4-FFF2-40B4-BE49-F238E27FC236}">
                              <a16:creationId xmlns:a16="http://schemas.microsoft.com/office/drawing/2014/main" id="{896BD8F4-B1E4-06A8-4C8D-5D42A674A52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0"/>
                        <a:stretch>
                          <a:fillRect/>
                        </a:stretch>
                      </p:blipFill>
                      <p:spPr>
                        <a:xfrm>
                          <a:off x="2202350" y="4750775"/>
                          <a:ext cx="290513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58">
              <a:extLst>
                <a:ext uri="{FF2B5EF4-FFF2-40B4-BE49-F238E27FC236}">
                  <a16:creationId xmlns:a16="http://schemas.microsoft.com/office/drawing/2014/main" id="{0ABD93DA-4729-1D9D-19E5-DC3533BFBD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06872" y="4750775"/>
            <a:ext cx="290513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1" imgW="291105" imgH="190713" progId="Equation.DSMT4">
                    <p:embed/>
                  </p:oleObj>
                </mc:Choice>
                <mc:Fallback>
                  <p:oleObj name="Equation" r:id="rId61" imgW="291105" imgH="190713" progId="Equation.DSMT4">
                    <p:embed/>
                    <p:pic>
                      <p:nvPicPr>
                        <p:cNvPr id="59" name="Object 58">
                          <a:extLst>
                            <a:ext uri="{FF2B5EF4-FFF2-40B4-BE49-F238E27FC236}">
                              <a16:creationId xmlns:a16="http://schemas.microsoft.com/office/drawing/2014/main" id="{0ABD93DA-4729-1D9D-19E5-DC3533BFBDE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2"/>
                        <a:stretch>
                          <a:fillRect/>
                        </a:stretch>
                      </p:blipFill>
                      <p:spPr>
                        <a:xfrm>
                          <a:off x="3206872" y="4750775"/>
                          <a:ext cx="290513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59">
              <a:extLst>
                <a:ext uri="{FF2B5EF4-FFF2-40B4-BE49-F238E27FC236}">
                  <a16:creationId xmlns:a16="http://schemas.microsoft.com/office/drawing/2014/main" id="{D334C2F4-5A96-60F0-A58A-8EAF398849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88894" y="4750775"/>
            <a:ext cx="317500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3" imgW="317160" imgH="190440" progId="Equation.DSMT4">
                    <p:embed/>
                  </p:oleObj>
                </mc:Choice>
                <mc:Fallback>
                  <p:oleObj name="Equation" r:id="rId63" imgW="317160" imgH="190440" progId="Equation.DSMT4">
                    <p:embed/>
                    <p:pic>
                      <p:nvPicPr>
                        <p:cNvPr id="60" name="Object 59">
                          <a:extLst>
                            <a:ext uri="{FF2B5EF4-FFF2-40B4-BE49-F238E27FC236}">
                              <a16:creationId xmlns:a16="http://schemas.microsoft.com/office/drawing/2014/main" id="{D334C2F4-5A96-60F0-A58A-8EAF398849D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4"/>
                        <a:stretch>
                          <a:fillRect/>
                        </a:stretch>
                      </p:blipFill>
                      <p:spPr>
                        <a:xfrm>
                          <a:off x="2688894" y="4750775"/>
                          <a:ext cx="317500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61">
              <a:extLst>
                <a:ext uri="{FF2B5EF4-FFF2-40B4-BE49-F238E27FC236}">
                  <a16:creationId xmlns:a16="http://schemas.microsoft.com/office/drawing/2014/main" id="{60DE553F-879D-660E-81FF-0E5FF046AB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21844" y="4750775"/>
            <a:ext cx="319087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5" imgW="318812" imgH="190713" progId="Equation.DSMT4">
                    <p:embed/>
                  </p:oleObj>
                </mc:Choice>
                <mc:Fallback>
                  <p:oleObj name="Equation" r:id="rId65" imgW="318812" imgH="190713" progId="Equation.DSMT4">
                    <p:embed/>
                    <p:pic>
                      <p:nvPicPr>
                        <p:cNvPr id="62" name="Object 61">
                          <a:extLst>
                            <a:ext uri="{FF2B5EF4-FFF2-40B4-BE49-F238E27FC236}">
                              <a16:creationId xmlns:a16="http://schemas.microsoft.com/office/drawing/2014/main" id="{60DE553F-879D-660E-81FF-0E5FF046AB9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6"/>
                        <a:stretch>
                          <a:fillRect/>
                        </a:stretch>
                      </p:blipFill>
                      <p:spPr>
                        <a:xfrm>
                          <a:off x="3621844" y="4750775"/>
                          <a:ext cx="319087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62">
              <a:extLst>
                <a:ext uri="{FF2B5EF4-FFF2-40B4-BE49-F238E27FC236}">
                  <a16:creationId xmlns:a16="http://schemas.microsoft.com/office/drawing/2014/main" id="{BA0B64CE-AA56-E1E0-2119-B2799885E8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10138" y="4750775"/>
            <a:ext cx="319087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7" imgW="318812" imgH="190713" progId="Equation.DSMT4">
                    <p:embed/>
                  </p:oleObj>
                </mc:Choice>
                <mc:Fallback>
                  <p:oleObj name="Equation" r:id="rId67" imgW="318812" imgH="190713" progId="Equation.DSMT4">
                    <p:embed/>
                    <p:pic>
                      <p:nvPicPr>
                        <p:cNvPr id="63" name="Object 62">
                          <a:extLst>
                            <a:ext uri="{FF2B5EF4-FFF2-40B4-BE49-F238E27FC236}">
                              <a16:creationId xmlns:a16="http://schemas.microsoft.com/office/drawing/2014/main" id="{BA0B64CE-AA56-E1E0-2119-B2799885E84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8"/>
                        <a:stretch>
                          <a:fillRect/>
                        </a:stretch>
                      </p:blipFill>
                      <p:spPr>
                        <a:xfrm>
                          <a:off x="1710138" y="4750775"/>
                          <a:ext cx="319087" cy="19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2486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6BE9A5-8BE2-F77E-4783-259B157BA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569" y="1164497"/>
            <a:ext cx="4568862" cy="3529584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Graph is Which?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6799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Graph is Which?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ABEDE10-A33D-401D-109F-F6122278FF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225538"/>
              </p:ext>
            </p:extLst>
          </p:nvPr>
        </p:nvGraphicFramePr>
        <p:xfrm>
          <a:off x="4864521" y="4030663"/>
          <a:ext cx="812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469800" progId="Equation.DSMT4">
                  <p:embed/>
                </p:oleObj>
              </mc:Choice>
              <mc:Fallback>
                <p:oleObj name="Equation" r:id="rId2" imgW="81252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ABEDE10-A33D-401D-109F-F6122278FF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64521" y="4030663"/>
                        <a:ext cx="812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E8D83DA-BA19-D3FE-35BA-7A2BC5C2A9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95853"/>
              </p:ext>
            </p:extLst>
          </p:nvPr>
        </p:nvGraphicFramePr>
        <p:xfrm>
          <a:off x="4864521" y="3462919"/>
          <a:ext cx="7239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469800" progId="Equation.DSMT4">
                  <p:embed/>
                </p:oleObj>
              </mc:Choice>
              <mc:Fallback>
                <p:oleObj name="Equation" r:id="rId4" imgW="723600" imgH="469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E8D83DA-BA19-D3FE-35BA-7A2BC5C2A9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4521" y="3462919"/>
                        <a:ext cx="723900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A6320D-64DA-7F2F-D677-5489692F9E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64521" y="2231053"/>
          <a:ext cx="850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69800" progId="Equation.DSMT4">
                  <p:embed/>
                </p:oleObj>
              </mc:Choice>
              <mc:Fallback>
                <p:oleObj name="Equation" r:id="rId6" imgW="850680" imgH="469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AA6320D-64DA-7F2F-D677-5489692F9E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64521" y="2231053"/>
                        <a:ext cx="8509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9">
            <a:extLst>
              <a:ext uri="{FF2B5EF4-FFF2-40B4-BE49-F238E27FC236}">
                <a16:creationId xmlns:a16="http://schemas.microsoft.com/office/drawing/2014/main" id="{1808B003-2057-F7DF-D830-7074BB4F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503" y="1309352"/>
            <a:ext cx="2784296" cy="3565735"/>
          </a:xfrm>
        </p:spPr>
        <p:txBody>
          <a:bodyPr>
            <a:normAutofit/>
          </a:bodyPr>
          <a:lstStyle/>
          <a:p>
            <a:r>
              <a:rPr lang="en-US" dirty="0"/>
              <a:t>Check your work.</a:t>
            </a:r>
          </a:p>
          <a:p>
            <a:r>
              <a:rPr lang="en-US" dirty="0"/>
              <a:t>Explain how you know that this graph is correctly labeled.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52D2C0-A87B-AA60-F667-D61962CEFB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1345503"/>
            <a:ext cx="4564458" cy="35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8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 your cards however you would like on your desk.</a:t>
            </a:r>
          </a:p>
          <a:p>
            <a:pPr lvl="1"/>
            <a:r>
              <a:rPr lang="en-US" dirty="0"/>
              <a:t>You need to be able to find them quickly.</a:t>
            </a:r>
          </a:p>
          <a:p>
            <a:r>
              <a:rPr lang="en-US" dirty="0"/>
              <a:t>I am going to read an incomplete sentence.</a:t>
            </a:r>
          </a:p>
          <a:p>
            <a:r>
              <a:rPr lang="en-US" dirty="0"/>
              <a:t>One of your cards correctly completes my sentence.</a:t>
            </a:r>
          </a:p>
          <a:p>
            <a:pPr lvl="1"/>
            <a:r>
              <a:rPr lang="en-US" dirty="0"/>
              <a:t>The completed sentence must ALWAYS be true.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Leap Frog</a:t>
            </a:r>
          </a:p>
        </p:txBody>
      </p:sp>
    </p:spTree>
    <p:extLst>
      <p:ext uri="{BB962C8B-B14F-4D97-AF65-F5344CB8AC3E}">
        <p14:creationId xmlns:p14="http://schemas.microsoft.com/office/powerpoint/2010/main" val="301210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Connections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Connecting Functions and Their Derivatives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the card that correctly completes my sentence and place it—facing me—on your forehead.</a:t>
            </a:r>
          </a:p>
          <a:p>
            <a:r>
              <a:rPr lang="en-US" dirty="0"/>
              <a:t>Once I read the answer, place the card back on the desk.</a:t>
            </a:r>
          </a:p>
          <a:p>
            <a:r>
              <a:rPr lang="en-US" dirty="0"/>
              <a:t>If you are correct, you will stand up and move to the next open seat.</a:t>
            </a:r>
          </a:p>
          <a:p>
            <a:r>
              <a:rPr lang="en-US" dirty="0"/>
              <a:t>If you are not correct, you will remain seated.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Leap Frog</a:t>
            </a:r>
          </a:p>
        </p:txBody>
      </p:sp>
    </p:spTree>
    <p:extLst>
      <p:ext uri="{BB962C8B-B14F-4D97-AF65-F5344CB8AC3E}">
        <p14:creationId xmlns:p14="http://schemas.microsoft.com/office/powerpoint/2010/main" val="3235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Individually answer the multiple-choice</a:t>
            </a:r>
            <a:br>
              <a:rPr lang="en-US" dirty="0"/>
            </a:br>
            <a:r>
              <a:rPr lang="en-US" dirty="0"/>
              <a:t>question on the Exit Ticket.</a:t>
            </a:r>
          </a:p>
          <a:p>
            <a:r>
              <a:rPr lang="en-US" dirty="0"/>
              <a:t>Show your work and justify your final answer.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* On the AP exam, you are not required to show your work or justify your response on the multiple-choice section. It is good practice for the free response section of the exam.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" name="Picture 2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6C973A35-8C7D-23F0-FCF8-2E2CACC6D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920" y="285222"/>
            <a:ext cx="2393879" cy="161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2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are the graphs of a function and its </a:t>
            </a:r>
            <a:r>
              <a:rPr lang="en-US"/>
              <a:t>derivatives related?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875682"/>
          </a:xfrm>
        </p:spPr>
        <p:txBody>
          <a:bodyPr>
            <a:normAutofit/>
          </a:bodyPr>
          <a:lstStyle/>
          <a:p>
            <a:r>
              <a:rPr lang="en-US" dirty="0"/>
              <a:t>Given the graph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f’</a:t>
            </a:r>
            <a:r>
              <a:rPr lang="en-US" dirty="0"/>
              <a:t>, 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f’’</a:t>
            </a:r>
            <a:r>
              <a:rPr lang="en-US" dirty="0"/>
              <a:t>, determine key features of the other two.</a:t>
            </a:r>
          </a:p>
          <a:p>
            <a:r>
              <a:rPr lang="en-US" dirty="0"/>
              <a:t>Use the graph of the first derivative,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g’</a:t>
            </a:r>
            <a:r>
              <a:rPr lang="en-US" dirty="0"/>
              <a:t>, to justify conclusions about the function,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table on the back of your</a:t>
            </a:r>
            <a:br>
              <a:rPr lang="en-US" dirty="0"/>
            </a:br>
            <a:r>
              <a:rPr lang="en-US" dirty="0"/>
              <a:t>Exploring Relationships handout.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Notice, I Wonder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BD3A0DB-7DF6-7A3D-0B48-12DF5DB45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429" y="191818"/>
            <a:ext cx="2337371" cy="2428895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3C31E0-D12C-77D1-ABF6-AFE781796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18"/>
              </p:ext>
            </p:extLst>
          </p:nvPr>
        </p:nvGraphicFramePr>
        <p:xfrm>
          <a:off x="341870" y="2800965"/>
          <a:ext cx="7574692" cy="18776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60900">
                  <a:extLst>
                    <a:ext uri="{9D8B030D-6E8A-4147-A177-3AD203B41FA5}">
                      <a16:colId xmlns:a16="http://schemas.microsoft.com/office/drawing/2014/main" val="1060368388"/>
                    </a:ext>
                  </a:extLst>
                </a:gridCol>
                <a:gridCol w="3913792">
                  <a:extLst>
                    <a:ext uri="{9D8B030D-6E8A-4147-A177-3AD203B41FA5}">
                      <a16:colId xmlns:a16="http://schemas.microsoft.com/office/drawing/2014/main" val="674620079"/>
                    </a:ext>
                  </a:extLst>
                </a:gridCol>
              </a:tblGrid>
              <a:tr h="685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 Notice…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 Wonder…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892398197"/>
                  </a:ext>
                </a:extLst>
              </a:tr>
              <a:tr h="11922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84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37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E337AFD-DDE8-091C-0185-A7E607032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429" y="307246"/>
            <a:ext cx="2337371" cy="2428895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bit.ly/2derive</a:t>
            </a:r>
            <a:r>
              <a:rPr lang="en-US" dirty="0"/>
              <a:t>.</a:t>
            </a:r>
          </a:p>
          <a:p>
            <a:r>
              <a:rPr lang="en-US" dirty="0"/>
              <a:t>With a partner, pick any 2 graphs and</a:t>
            </a:r>
            <a:br>
              <a:rPr lang="en-US" dirty="0"/>
            </a:br>
            <a:r>
              <a:rPr lang="en-US" dirty="0"/>
              <a:t>complete your  I Notice, I Wonder table.</a:t>
            </a:r>
          </a:p>
          <a:p>
            <a:pPr lvl="1"/>
            <a:r>
              <a:rPr lang="en-US" dirty="0"/>
              <a:t>What do you notice?</a:t>
            </a:r>
          </a:p>
          <a:p>
            <a:pPr lvl="1"/>
            <a:r>
              <a:rPr lang="en-US" dirty="0"/>
              <a:t>What do you wonder?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Notice, I Wonder</a:t>
            </a:r>
          </a:p>
        </p:txBody>
      </p:sp>
    </p:spTree>
    <p:extLst>
      <p:ext uri="{BB962C8B-B14F-4D97-AF65-F5344CB8AC3E}">
        <p14:creationId xmlns:p14="http://schemas.microsoft.com/office/powerpoint/2010/main" val="219826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your graphing calculator to </a:t>
            </a:r>
            <a:br>
              <a:rPr lang="en-US" dirty="0"/>
            </a:br>
            <a:r>
              <a:rPr lang="en-US" dirty="0"/>
              <a:t>graph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x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/>
              <a:t>.</a:t>
            </a:r>
          </a:p>
          <a:p>
            <a:r>
              <a:rPr lang="en-US" dirty="0"/>
              <a:t>Assuming this is the first derivative:</a:t>
            </a:r>
          </a:p>
          <a:p>
            <a:pPr lvl="1"/>
            <a:r>
              <a:rPr lang="en-US" dirty="0"/>
              <a:t>What do we know about the function?</a:t>
            </a:r>
          </a:p>
          <a:p>
            <a:pPr lvl="1"/>
            <a:r>
              <a:rPr lang="en-US" dirty="0"/>
              <a:t>What do we know about the second derivative?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45BFCB99-29A1-B52F-303C-C93348AF6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215" y="1147509"/>
            <a:ext cx="3302585" cy="2848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5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235145" cy="3434098"/>
          </a:xfrm>
        </p:spPr>
        <p:txBody>
          <a:bodyPr>
            <a:normAutofit/>
          </a:bodyPr>
          <a:lstStyle/>
          <a:p>
            <a:r>
              <a:rPr lang="en-US" dirty="0"/>
              <a:t>Find another pair of students and compare your answers.</a:t>
            </a:r>
          </a:p>
          <a:p>
            <a:r>
              <a:rPr lang="en-US" dirty="0"/>
              <a:t>Discuss and talk through</a:t>
            </a:r>
            <a:br>
              <a:rPr lang="en-US" dirty="0"/>
            </a:br>
            <a:r>
              <a:rPr lang="en-US" dirty="0"/>
              <a:t>differences.</a:t>
            </a:r>
          </a:p>
          <a:p>
            <a:r>
              <a:rPr lang="en-US" dirty="0"/>
              <a:t>As a group, come to a consensus</a:t>
            </a:r>
            <a:br>
              <a:rPr lang="en-US" dirty="0"/>
            </a:br>
            <a:r>
              <a:rPr lang="en-US" dirty="0"/>
              <a:t>for questions 1 and 2.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45BFCB99-29A1-B52F-303C-C93348AF6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215" y="1147509"/>
            <a:ext cx="3302585" cy="2848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38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Exploring Relationships: Sample Response 1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BC7D89A-7CBF-5F9B-85B4-47B656B460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549456"/>
              </p:ext>
            </p:extLst>
          </p:nvPr>
        </p:nvGraphicFramePr>
        <p:xfrm>
          <a:off x="819150" y="1335088"/>
          <a:ext cx="6273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73720" imgH="469800" progId="Equation.DSMT4">
                  <p:embed/>
                </p:oleObj>
              </mc:Choice>
              <mc:Fallback>
                <p:oleObj name="Equation" r:id="rId2" imgW="6273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9150" y="1335088"/>
                        <a:ext cx="6273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D4E3D76-1BDB-345E-0FBD-B1D3BEB58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803414"/>
              </p:ext>
            </p:extLst>
          </p:nvPr>
        </p:nvGraphicFramePr>
        <p:xfrm>
          <a:off x="831850" y="1811338"/>
          <a:ext cx="4813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13200" imgH="469800" progId="Equation.DSMT4">
                  <p:embed/>
                </p:oleObj>
              </mc:Choice>
              <mc:Fallback>
                <p:oleObj name="Equation" r:id="rId4" imgW="4813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1850" y="1811338"/>
                        <a:ext cx="48133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8F64D2F-A8C6-DF80-CDBC-40020090B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561687"/>
              </p:ext>
            </p:extLst>
          </p:nvPr>
        </p:nvGraphicFramePr>
        <p:xfrm>
          <a:off x="831850" y="2320925"/>
          <a:ext cx="777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72400" imgH="393480" progId="Equation.DSMT4">
                  <p:embed/>
                </p:oleObj>
              </mc:Choice>
              <mc:Fallback>
                <p:oleObj name="Equation" r:id="rId6" imgW="777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1850" y="2320925"/>
                        <a:ext cx="7772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08A7CA6-1562-B31E-A85E-B30FA6AF2E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031394"/>
              </p:ext>
            </p:extLst>
          </p:nvPr>
        </p:nvGraphicFramePr>
        <p:xfrm>
          <a:off x="831850" y="2800350"/>
          <a:ext cx="7480301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80080" imgH="393480" progId="Equation.DSMT4">
                  <p:embed/>
                </p:oleObj>
              </mc:Choice>
              <mc:Fallback>
                <p:oleObj name="Equation" r:id="rId8" imgW="7480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1850" y="2800350"/>
                        <a:ext cx="7480301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1E60726-7B8D-6BB1-1991-D47F11B10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928458"/>
              </p:ext>
            </p:extLst>
          </p:nvPr>
        </p:nvGraphicFramePr>
        <p:xfrm>
          <a:off x="831850" y="3238500"/>
          <a:ext cx="5956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56200" imgH="469800" progId="Equation.DSMT4">
                  <p:embed/>
                </p:oleObj>
              </mc:Choice>
              <mc:Fallback>
                <p:oleObj name="Equation" r:id="rId10" imgW="5956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1850" y="3238500"/>
                        <a:ext cx="59563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97D6843-2ACB-D29F-66DC-870647612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657530"/>
              </p:ext>
            </p:extLst>
          </p:nvPr>
        </p:nvGraphicFramePr>
        <p:xfrm>
          <a:off x="826713" y="4230384"/>
          <a:ext cx="6083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83280" imgH="876240" progId="Equation.DSMT4">
                  <p:embed/>
                </p:oleObj>
              </mc:Choice>
              <mc:Fallback>
                <p:oleObj name="Equation" r:id="rId12" imgW="60832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6713" y="4230384"/>
                        <a:ext cx="60833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C18FDD8-FE6F-D33A-85A7-0C96787D21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296131"/>
              </p:ext>
            </p:extLst>
          </p:nvPr>
        </p:nvGraphicFramePr>
        <p:xfrm>
          <a:off x="831850" y="3714750"/>
          <a:ext cx="6477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476760" imgH="469800" progId="Equation.DSMT4">
                  <p:embed/>
                </p:oleObj>
              </mc:Choice>
              <mc:Fallback>
                <p:oleObj name="Equation" r:id="rId14" imgW="64767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31850" y="3714750"/>
                        <a:ext cx="6477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660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866</TotalTime>
  <Words>854</Words>
  <Application>Microsoft Macintosh PowerPoint</Application>
  <PresentationFormat>On-screen Show (16:9)</PresentationFormat>
  <Paragraphs>99</Paragraphs>
  <Slides>21</Slides>
  <Notes>8</Notes>
  <HiddenSlides>4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Making Connections</vt:lpstr>
      <vt:lpstr>Essential Question</vt:lpstr>
      <vt:lpstr>Lesson Objectives</vt:lpstr>
      <vt:lpstr>I Notice, I Wonder</vt:lpstr>
      <vt:lpstr>I Notice, I Wonder</vt:lpstr>
      <vt:lpstr>Exploring Relationships</vt:lpstr>
      <vt:lpstr>Exploring Relationships</vt:lpstr>
      <vt:lpstr>Exploring Relationships: Sample Response 1</vt:lpstr>
      <vt:lpstr>Exploring Relationships: Sample Response 2</vt:lpstr>
      <vt:lpstr>Exploring Relationships</vt:lpstr>
      <vt:lpstr>Exploring Relationships</vt:lpstr>
      <vt:lpstr>Exploring Relationships: Sample Response 3</vt:lpstr>
      <vt:lpstr>Exploring Relationships: Sample Response 4</vt:lpstr>
      <vt:lpstr>Which Graph is Which?</vt:lpstr>
      <vt:lpstr>Which Graph is Which?</vt:lpstr>
      <vt:lpstr>Which Graph is Which?</vt:lpstr>
      <vt:lpstr>Which Graph is Which?</vt:lpstr>
      <vt:lpstr>Leap Frog</vt:lpstr>
      <vt:lpstr>Leap Frog</vt:lpstr>
      <vt:lpstr>Exit Ticket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Connections</dc:title>
  <dc:subject/>
  <dc:creator>K20 Center</dc:creator>
  <cp:keywords/>
  <dc:description/>
  <cp:lastModifiedBy>Hayden, Jordan K.</cp:lastModifiedBy>
  <cp:revision>24</cp:revision>
  <dcterms:created xsi:type="dcterms:W3CDTF">2022-05-26T18:35:09Z</dcterms:created>
  <dcterms:modified xsi:type="dcterms:W3CDTF">2022-10-14T16:10:56Z</dcterms:modified>
  <cp:category/>
</cp:coreProperties>
</file>