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1"/>
  </p:notesMasterIdLst>
  <p:sldIdLst>
    <p:sldId id="276" r:id="rId2"/>
    <p:sldId id="256" r:id="rId3"/>
    <p:sldId id="274" r:id="rId4"/>
    <p:sldId id="275" r:id="rId5"/>
    <p:sldId id="273" r:id="rId6"/>
    <p:sldId id="282" r:id="rId7"/>
    <p:sldId id="296" r:id="rId8"/>
    <p:sldId id="284" r:id="rId9"/>
    <p:sldId id="289" r:id="rId10"/>
    <p:sldId id="283" r:id="rId11"/>
    <p:sldId id="290" r:id="rId12"/>
    <p:sldId id="297" r:id="rId13"/>
    <p:sldId id="285" r:id="rId14"/>
    <p:sldId id="286" r:id="rId15"/>
    <p:sldId id="291" r:id="rId16"/>
    <p:sldId id="293" r:id="rId17"/>
    <p:sldId id="294" r:id="rId18"/>
    <p:sldId id="295" r:id="rId19"/>
    <p:sldId id="287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590"/>
  </p:normalViewPr>
  <p:slideViewPr>
    <p:cSldViewPr snapToGrid="0" snapToObjects="1">
      <p:cViewPr varScale="1">
        <p:scale>
          <a:sx n="136" d="100"/>
          <a:sy n="136" d="100"/>
        </p:scale>
        <p:origin x="126" y="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8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VUnXjCW2-o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9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I Notice, I Wonder. Strategies.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https://learn.k20center.ou.edu/strategy/180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85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(May 2023). K20 ICAP - Civil Engineering and Water Drainage. YouTube. </a:t>
            </a:r>
            <a:r>
              <a:rPr lang="en-US">
                <a:hlinkClick r:id="rId3"/>
              </a:rPr>
              <a:t>https://youtu.be/JVUnXjCW2-o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What Did I Learn Today?. Strategies.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https://learn.k20center.ou.edu/strategy/169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1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JVUnXjCW2-o?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youtu.be/JVUnXjCW2-o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2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1" y="1309352"/>
            <a:ext cx="5372100" cy="3434098"/>
          </a:xfrm>
        </p:spPr>
        <p:txBody>
          <a:bodyPr/>
          <a:lstStyle/>
          <a:p>
            <a:r>
              <a:rPr lang="en-US" b="1" dirty="0"/>
              <a:t>Notice:</a:t>
            </a:r>
            <a:r>
              <a:rPr lang="en-US" dirty="0"/>
              <a:t> What do you notice?</a:t>
            </a:r>
          </a:p>
          <a:p>
            <a:r>
              <a:rPr lang="en-US" b="1" dirty="0"/>
              <a:t>Wonder:</a:t>
            </a:r>
            <a:r>
              <a:rPr lang="en-US" dirty="0"/>
              <a:t> What do you think</a:t>
            </a:r>
            <a:br>
              <a:rPr lang="en-US" dirty="0"/>
            </a:br>
            <a:r>
              <a:rPr lang="en-US" dirty="0"/>
              <a:t>means?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Notice, I Wonder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0D94AB9-D866-BF42-5E4F-B55704709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678339"/>
              </p:ext>
            </p:extLst>
          </p:nvPr>
        </p:nvGraphicFramePr>
        <p:xfrm>
          <a:off x="504825" y="1309352"/>
          <a:ext cx="21336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33360" imgH="3098520" progId="Equation.DSMT4">
                  <p:embed/>
                </p:oleObj>
              </mc:Choice>
              <mc:Fallback>
                <p:oleObj name="Equation" r:id="rId3" imgW="2133360" imgH="309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825" y="1309352"/>
                        <a:ext cx="2133600" cy="30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D233437-C011-ADDF-6A01-C673F19A3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1295"/>
              </p:ext>
            </p:extLst>
          </p:nvPr>
        </p:nvGraphicFramePr>
        <p:xfrm>
          <a:off x="7471662" y="1803912"/>
          <a:ext cx="1244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482400" progId="Equation.DSMT4">
                  <p:embed/>
                </p:oleObj>
              </mc:Choice>
              <mc:Fallback>
                <p:oleObj name="Equation" r:id="rId5" imgW="1244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71662" y="1803912"/>
                        <a:ext cx="1244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1794A7-2CD1-F0FC-B659-49CFD35F1E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124" y="307247"/>
            <a:ext cx="1185676" cy="12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learn about </a:t>
            </a:r>
            <a:r>
              <a:rPr lang="en-US" b="1" dirty="0"/>
              <a:t>inverse</a:t>
            </a:r>
            <a:r>
              <a:rPr lang="en-US" dirty="0"/>
              <a:t> trigonometric functions that will help us solve 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/>
              <a:t> (our unknown angle).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</p:spTree>
    <p:extLst>
      <p:ext uri="{BB962C8B-B14F-4D97-AF65-F5344CB8AC3E}">
        <p14:creationId xmlns:p14="http://schemas.microsoft.com/office/powerpoint/2010/main" val="138702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hot air balloon&#10;&#10;Description automatically generated with medium confidence">
            <a:extLst>
              <a:ext uri="{FF2B5EF4-FFF2-40B4-BE49-F238E27FC236}">
                <a16:creationId xmlns:a16="http://schemas.microsoft.com/office/drawing/2014/main" id="{3C1BA20F-2CB7-EDF6-C3E4-2B693894F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77" y="0"/>
            <a:ext cx="7949045" cy="514350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Angle of Elevation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6F1AD-6B36-1FB9-7606-A302E947767E}"/>
              </a:ext>
            </a:extLst>
          </p:cNvPr>
          <p:cNvSpPr txBox="1"/>
          <p:nvPr/>
        </p:nvSpPr>
        <p:spPr>
          <a:xfrm rot="21111706">
            <a:off x="3844499" y="2659301"/>
            <a:ext cx="2701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Angle of Elevation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AF3AA-6AF6-F621-FBEA-798CDC013E2D}"/>
              </a:ext>
            </a:extLst>
          </p:cNvPr>
          <p:cNvSpPr txBox="1"/>
          <p:nvPr/>
        </p:nvSpPr>
        <p:spPr>
          <a:xfrm>
            <a:off x="2125133" y="3383174"/>
            <a:ext cx="455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</a:rPr>
              <a:t>Horizontal 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024A3F-486D-D097-914D-84D3E6EE460A}"/>
              </a:ext>
            </a:extLst>
          </p:cNvPr>
          <p:cNvSpPr txBox="1"/>
          <p:nvPr/>
        </p:nvSpPr>
        <p:spPr>
          <a:xfrm rot="20331298">
            <a:off x="1874561" y="2127743"/>
            <a:ext cx="465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+mj-lt"/>
              </a:rPr>
              <a:t>Line of Sight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DC17B5-196A-5D3B-738C-F4A4CBEA25B1}"/>
              </a:ext>
            </a:extLst>
          </p:cNvPr>
          <p:cNvCxnSpPr>
            <a:cxnSpLocks/>
          </p:cNvCxnSpPr>
          <p:nvPr/>
        </p:nvCxnSpPr>
        <p:spPr>
          <a:xfrm flipH="1">
            <a:off x="2921000" y="3115733"/>
            <a:ext cx="963169" cy="182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47674"/>
            <a:ext cx="8229600" cy="495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accent2"/>
                </a:solidFill>
                <a:hlinkClick r:id="rId4"/>
              </a:rPr>
              <a:t>Civil Engineering and Water Drainage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Engineers Use Trigonometry</a:t>
            </a: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6204F0CF-3D5E-4510-CDFA-1617AABB3F03}"/>
              </a:ext>
            </a:extLst>
          </p:cNvPr>
          <p:cNvSpPr txBox="1">
            <a:spLocks/>
          </p:cNvSpPr>
          <p:nvPr/>
        </p:nvSpPr>
        <p:spPr>
          <a:xfrm>
            <a:off x="457200" y="1164497"/>
            <a:ext cx="8229600" cy="343409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3" name="Online Media 2" title="K20 ICAP - Civil Engineering and Water Drainage">
            <a:hlinkClick r:id="" action="ppaction://media"/>
            <a:extLst>
              <a:ext uri="{FF2B5EF4-FFF2-40B4-BE49-F238E27FC236}">
                <a16:creationId xmlns:a16="http://schemas.microsoft.com/office/drawing/2014/main" id="{67D34B17-CEC8-F15F-BA92-1F6AAB28C9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06378" y="1213576"/>
            <a:ext cx="5931243" cy="33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angle of elevation is less than 0.3° or greater than 6°, then the ditch should be lined with concrete.</a:t>
            </a:r>
          </a:p>
          <a:p>
            <a:r>
              <a:rPr lang="en-US" dirty="0"/>
              <a:t>Work with a partner to determine which segments of the drainage ditch needs a concrete liner or which can remain grass.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With the Flow</a:t>
            </a:r>
          </a:p>
        </p:txBody>
      </p:sp>
    </p:spTree>
    <p:extLst>
      <p:ext uri="{BB962C8B-B14F-4D97-AF65-F5344CB8AC3E}">
        <p14:creationId xmlns:p14="http://schemas.microsoft.com/office/powerpoint/2010/main" val="251227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given all three side lengths, so we can use any inverse trigonometric (trig) function.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sz="1100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0.3° &lt;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6°</a:t>
            </a:r>
            <a:r>
              <a:rPr lang="en-US" dirty="0"/>
              <a:t>, so this segment </a:t>
            </a:r>
            <a:br>
              <a:rPr lang="en-US" dirty="0"/>
            </a:br>
            <a:r>
              <a:rPr lang="en-US" dirty="0"/>
              <a:t>can remain grassed.</a:t>
            </a:r>
          </a:p>
        </p:txBody>
      </p:sp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B1EA78D9-4995-5728-4138-940B011CBBBA}"/>
              </a:ext>
            </a:extLst>
          </p:cNvPr>
          <p:cNvSpPr txBox="1">
            <a:spLocks/>
          </p:cNvSpPr>
          <p:nvPr/>
        </p:nvSpPr>
        <p:spPr>
          <a:xfrm>
            <a:off x="5073651" y="1752600"/>
            <a:ext cx="4070350" cy="309880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en-US" dirty="0"/>
              <a:t> </a:t>
            </a:r>
          </a:p>
          <a:p>
            <a:pPr>
              <a:lnSpc>
                <a:spcPts val="7000"/>
              </a:lnSpc>
            </a:pPr>
            <a:r>
              <a:rPr lang="en-US" dirty="0"/>
              <a:t> </a:t>
            </a:r>
          </a:p>
          <a:p>
            <a:pPr>
              <a:lnSpc>
                <a:spcPts val="7000"/>
              </a:lnSpc>
            </a:pPr>
            <a:r>
              <a:rPr lang="en-US" dirty="0"/>
              <a:t>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CA14567-E2F2-5AE5-8243-7B285E239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66941"/>
              </p:ext>
            </p:extLst>
          </p:nvPr>
        </p:nvGraphicFramePr>
        <p:xfrm>
          <a:off x="5346701" y="1922463"/>
          <a:ext cx="3479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79760" imgH="901440" progId="Equation.DSMT4">
                  <p:embed/>
                </p:oleObj>
              </mc:Choice>
              <mc:Fallback>
                <p:oleObj name="Equation" r:id="rId2" imgW="3479760" imgH="9014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0D94AB9-D866-BF42-5E4F-B557047096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46701" y="1922463"/>
                        <a:ext cx="34798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With the Flow (Segment 1 Solution)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CC16204-C66D-FD53-5266-3371482318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0100" y="2156048"/>
            <a:ext cx="4273550" cy="1387029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9C12D47-A5FA-13BE-B61D-DC0D4BC9F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366672"/>
              </p:ext>
            </p:extLst>
          </p:nvPr>
        </p:nvGraphicFramePr>
        <p:xfrm>
          <a:off x="5346701" y="2881313"/>
          <a:ext cx="3530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30520" imgH="901440" progId="Equation.DSMT4">
                  <p:embed/>
                </p:oleObj>
              </mc:Choice>
              <mc:Fallback>
                <p:oleObj name="Equation" r:id="rId6" imgW="3530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46701" y="2881313"/>
                        <a:ext cx="35306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193D5E4-2EE3-DF77-62CF-785F56B06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50049"/>
              </p:ext>
            </p:extLst>
          </p:nvPr>
        </p:nvGraphicFramePr>
        <p:xfrm>
          <a:off x="5346701" y="3868738"/>
          <a:ext cx="3098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98520" imgH="876240" progId="Equation.DSMT4">
                  <p:embed/>
                </p:oleObj>
              </mc:Choice>
              <mc:Fallback>
                <p:oleObj name="Equation" r:id="rId8" imgW="309852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6701" y="3868738"/>
                        <a:ext cx="30988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61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given the length of the side opposite the angle and the hypotenuse, so we need to use </a:t>
            </a:r>
            <a:r>
              <a:rPr lang="en-US" b="1" dirty="0"/>
              <a:t>inverse sine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sz="1100" dirty="0"/>
          </a:p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6°</a:t>
            </a:r>
            <a:r>
              <a:rPr lang="en-US" dirty="0"/>
              <a:t>, so this segment needs </a:t>
            </a:r>
            <a:br>
              <a:rPr lang="en-US" dirty="0"/>
            </a:br>
            <a:r>
              <a:rPr lang="en-US" dirty="0"/>
              <a:t>a concrete liner.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With the Flow (Segment 2 Solution)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6B1A738-CDF8-9A20-CC26-B46FEBCA6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2294" y="2411905"/>
            <a:ext cx="4305956" cy="1021947"/>
          </a:xfrm>
          <a:prstGeom prst="rect">
            <a:avLst/>
          </a:prstGeom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3E4A13E-7185-864F-CFD3-FA0802CE7FF6}"/>
              </a:ext>
            </a:extLst>
          </p:cNvPr>
          <p:cNvSpPr txBox="1">
            <a:spLocks/>
          </p:cNvSpPr>
          <p:nvPr/>
        </p:nvSpPr>
        <p:spPr>
          <a:xfrm>
            <a:off x="5073651" y="2114550"/>
            <a:ext cx="4070350" cy="126365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en-US" dirty="0"/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BB96C13-0C36-957B-3CE9-5FB6C4640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8762"/>
              </p:ext>
            </p:extLst>
          </p:nvPr>
        </p:nvGraphicFramePr>
        <p:xfrm>
          <a:off x="5346700" y="2284502"/>
          <a:ext cx="2311400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11200" imgH="2260440" progId="Equation.DSMT4">
                  <p:embed/>
                </p:oleObj>
              </mc:Choice>
              <mc:Fallback>
                <p:oleObj name="Equation" r:id="rId4" imgW="2311200" imgH="226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6700" y="2284502"/>
                        <a:ext cx="2311400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7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given the length of the adjacent side and the hypotenuse, so we need to use </a:t>
            </a:r>
            <a:r>
              <a:rPr lang="en-US" b="1" dirty="0"/>
              <a:t>inverse cosine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sz="1100" dirty="0"/>
          </a:p>
          <a:p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6°</a:t>
            </a:r>
            <a:r>
              <a:rPr lang="en-US" dirty="0"/>
              <a:t>, so this segment needs </a:t>
            </a:r>
            <a:br>
              <a:rPr lang="en-US" dirty="0"/>
            </a:br>
            <a:r>
              <a:rPr lang="en-US" dirty="0"/>
              <a:t>a concrete liner.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With the Flow (Segment 3 Solution)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93E4A13E-7185-864F-CFD3-FA0802CE7FF6}"/>
              </a:ext>
            </a:extLst>
          </p:cNvPr>
          <p:cNvSpPr txBox="1">
            <a:spLocks/>
          </p:cNvSpPr>
          <p:nvPr/>
        </p:nvSpPr>
        <p:spPr>
          <a:xfrm>
            <a:off x="5073651" y="2114550"/>
            <a:ext cx="4070350" cy="126365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en-US" dirty="0"/>
              <a:t> 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BB96C13-0C36-957B-3CE9-5FB6C4640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121110"/>
              </p:ext>
            </p:extLst>
          </p:nvPr>
        </p:nvGraphicFramePr>
        <p:xfrm>
          <a:off x="5384800" y="2278063"/>
          <a:ext cx="22352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2323800" progId="Equation.DSMT4">
                  <p:embed/>
                </p:oleObj>
              </mc:Choice>
              <mc:Fallback>
                <p:oleObj name="Equation" r:id="rId2" imgW="2234880" imgH="232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BB96C13-0C36-957B-3CE9-5FB6C4640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84800" y="2278063"/>
                        <a:ext cx="2235200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AC9A61D2-EC8C-A187-DBE3-C3CA22396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213" y="2276715"/>
            <a:ext cx="3678238" cy="131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given the lengths of the two legs, so we need to use </a:t>
            </a:r>
            <a:r>
              <a:rPr lang="en-US" b="1" dirty="0"/>
              <a:t>inverse tangent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sz="1100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0.3° &lt;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6°</a:t>
            </a:r>
            <a:r>
              <a:rPr lang="en-US" dirty="0"/>
              <a:t>, so this segment </a:t>
            </a:r>
            <a:br>
              <a:rPr lang="en-US" dirty="0"/>
            </a:br>
            <a:r>
              <a:rPr lang="en-US" dirty="0"/>
              <a:t>can remain grassed.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With the Flow (Segment 4 Solution)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BB96C13-0C36-957B-3CE9-5FB6C4640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357611"/>
              </p:ext>
            </p:extLst>
          </p:nvPr>
        </p:nvGraphicFramePr>
        <p:xfrm>
          <a:off x="6654800" y="2025650"/>
          <a:ext cx="1917700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2184120" progId="Equation.DSMT4">
                  <p:embed/>
                </p:oleObj>
              </mc:Choice>
              <mc:Fallback>
                <p:oleObj name="Equation" r:id="rId2" imgW="1917360" imgH="2184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BB96C13-0C36-957B-3CE9-5FB6C4640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54800" y="2025650"/>
                        <a:ext cx="1917700" cy="218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phic 2">
            <a:extLst>
              <a:ext uri="{FF2B5EF4-FFF2-40B4-BE49-F238E27FC236}">
                <a16:creationId xmlns:a16="http://schemas.microsoft.com/office/drawing/2014/main" id="{F1E74755-8B98-927B-D40D-6C84C6EFA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162" y="2227567"/>
            <a:ext cx="6810375" cy="1037615"/>
          </a:xfrm>
          <a:prstGeom prst="rect">
            <a:avLst/>
          </a:prstGeom>
        </p:spPr>
      </p:pic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47DD7109-16D9-3EAB-4C1C-CC3BBBD42502}"/>
              </a:ext>
            </a:extLst>
          </p:cNvPr>
          <p:cNvSpPr txBox="1">
            <a:spLocks/>
          </p:cNvSpPr>
          <p:nvPr/>
        </p:nvSpPr>
        <p:spPr>
          <a:xfrm>
            <a:off x="6438901" y="1847850"/>
            <a:ext cx="2705099" cy="126365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952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Reflect on what you learned during this lesson.</a:t>
            </a:r>
          </a:p>
          <a:p>
            <a:r>
              <a:rPr lang="en-US" dirty="0"/>
              <a:t>Write 2-3 sentences about what you learned.</a:t>
            </a:r>
          </a:p>
          <a:p>
            <a:pPr lvl="1"/>
            <a:r>
              <a:rPr lang="en-US" dirty="0"/>
              <a:t>What did you learn that was new?</a:t>
            </a:r>
          </a:p>
          <a:p>
            <a:pPr lvl="1"/>
            <a:r>
              <a:rPr lang="en-US" dirty="0"/>
              <a:t>How was what you learned related to something you already knew?</a:t>
            </a:r>
          </a:p>
          <a:p>
            <a:pPr lvl="1"/>
            <a:r>
              <a:rPr lang="en-US"/>
              <a:t>What question(s) </a:t>
            </a:r>
            <a:r>
              <a:rPr lang="en-US" dirty="0"/>
              <a:t>do you still have?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Learn Today?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46F0AD0-A240-3181-EB7F-0C33C576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30" y="400051"/>
            <a:ext cx="1268569" cy="170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Elevating Angles, Part 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Inverse Trigonometry: Introduction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is trigonometry used to find the measures of unknown angles?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Apply inverse trigonometry functions to find unknown angle measures of right triangles.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486" y="1309352"/>
            <a:ext cx="2439313" cy="3434098"/>
          </a:xfrm>
        </p:spPr>
        <p:txBody>
          <a:bodyPr/>
          <a:lstStyle/>
          <a:p>
            <a:r>
              <a:rPr lang="en-US" dirty="0"/>
              <a:t>What are the inputs to a trigonometric function?</a:t>
            </a:r>
          </a:p>
          <a:p>
            <a:r>
              <a:rPr lang="en-US" dirty="0"/>
              <a:t>What are the outputs?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Machine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B35C41F-5B88-0514-7835-E0A750974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352"/>
            <a:ext cx="5868401" cy="3300976"/>
          </a:xfrm>
          <a:prstGeom prst="rect">
            <a:avLst/>
          </a:prstGeom>
        </p:spPr>
      </p:pic>
      <p:sp>
        <p:nvSpPr>
          <p:cNvPr id="6" name="Content Placeholder 19">
            <a:extLst>
              <a:ext uri="{FF2B5EF4-FFF2-40B4-BE49-F238E27FC236}">
                <a16:creationId xmlns:a16="http://schemas.microsoft.com/office/drawing/2014/main" id="{F4927D3F-6611-EC3A-34E7-DB97AC550F0C}"/>
              </a:ext>
            </a:extLst>
          </p:cNvPr>
          <p:cNvSpPr txBox="1">
            <a:spLocks/>
          </p:cNvSpPr>
          <p:nvPr/>
        </p:nvSpPr>
        <p:spPr>
          <a:xfrm>
            <a:off x="5195289" y="3901617"/>
            <a:ext cx="816756" cy="621104"/>
          </a:xfrm>
          <a:prstGeom prst="rect">
            <a:avLst/>
          </a:prstGeom>
        </p:spPr>
        <p:txBody>
          <a:bodyPr vert="horz" lIns="91435" tIns="45718" rIns="91435" bIns="45718">
            <a:normAutofit lnSpcReduction="1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??</a:t>
            </a:r>
          </a:p>
        </p:txBody>
      </p:sp>
      <p:sp>
        <p:nvSpPr>
          <p:cNvPr id="7" name="Content Placeholder 19">
            <a:extLst>
              <a:ext uri="{FF2B5EF4-FFF2-40B4-BE49-F238E27FC236}">
                <a16:creationId xmlns:a16="http://schemas.microsoft.com/office/drawing/2014/main" id="{38E76C84-80D8-8F51-972C-2E872468DE71}"/>
              </a:ext>
            </a:extLst>
          </p:cNvPr>
          <p:cNvSpPr txBox="1">
            <a:spLocks/>
          </p:cNvSpPr>
          <p:nvPr/>
        </p:nvSpPr>
        <p:spPr>
          <a:xfrm>
            <a:off x="655229" y="1770755"/>
            <a:ext cx="816756" cy="621104"/>
          </a:xfrm>
          <a:prstGeom prst="rect">
            <a:avLst/>
          </a:prstGeom>
        </p:spPr>
        <p:txBody>
          <a:bodyPr vert="horz" lIns="91435" tIns="45718" rIns="91435" bIns="45718">
            <a:normAutofit lnSpcReduction="1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accent6"/>
                </a:solidFill>
              </a:rPr>
              <a:t>??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146295C2-9BA0-6FEF-5DE3-AEDB88318E5C}"/>
              </a:ext>
            </a:extLst>
          </p:cNvPr>
          <p:cNvSpPr txBox="1">
            <a:spLocks/>
          </p:cNvSpPr>
          <p:nvPr/>
        </p:nvSpPr>
        <p:spPr>
          <a:xfrm>
            <a:off x="1648110" y="3044349"/>
            <a:ext cx="2923890" cy="689907"/>
          </a:xfrm>
          <a:prstGeom prst="rect">
            <a:avLst/>
          </a:prstGeom>
        </p:spPr>
        <p:txBody>
          <a:bodyPr vert="horz" lIns="91435" tIns="45718" rIns="91435" bIns="45718">
            <a:normAutofit fontScale="85000" lnSpcReduction="10000"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accent6"/>
                </a:solidFill>
              </a:rPr>
              <a:t>Function/Rule</a:t>
            </a:r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4B7CD53-EF7E-6AAF-4A1F-0E0DD1A4C4B8}"/>
              </a:ext>
            </a:extLst>
          </p:cNvPr>
          <p:cNvGrpSpPr/>
          <p:nvPr/>
        </p:nvGrpSpPr>
        <p:grpSpPr>
          <a:xfrm>
            <a:off x="130194" y="1234311"/>
            <a:ext cx="3164058" cy="2373044"/>
            <a:chOff x="457201" y="1234311"/>
            <a:chExt cx="3164058" cy="2373044"/>
          </a:xfrm>
        </p:grpSpPr>
        <p:pic>
          <p:nvPicPr>
            <p:cNvPr id="3" name="Picture 2" descr="A drawing of a car&#10;&#10;Description automatically generated with low confidence">
              <a:extLst>
                <a:ext uri="{FF2B5EF4-FFF2-40B4-BE49-F238E27FC236}">
                  <a16:creationId xmlns:a16="http://schemas.microsoft.com/office/drawing/2014/main" id="{0B1394D2-1BF9-0BB9-93A9-32FA00E9B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1" y="1234311"/>
              <a:ext cx="3164058" cy="2373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Content Placeholder 19">
              <a:extLst>
                <a:ext uri="{FF2B5EF4-FFF2-40B4-BE49-F238E27FC236}">
                  <a16:creationId xmlns:a16="http://schemas.microsoft.com/office/drawing/2014/main" id="{97DDF256-A1FB-93EF-B176-C16856287193}"/>
                </a:ext>
              </a:extLst>
            </p:cNvPr>
            <p:cNvSpPr txBox="1">
              <a:spLocks/>
            </p:cNvSpPr>
            <p:nvPr/>
          </p:nvSpPr>
          <p:spPr>
            <a:xfrm>
              <a:off x="629787" y="1619881"/>
              <a:ext cx="496560" cy="442062"/>
            </a:xfrm>
            <a:prstGeom prst="rect">
              <a:avLst/>
            </a:prstGeom>
          </p:spPr>
          <p:txBody>
            <a:bodyPr vert="horz" lIns="91435" tIns="45718" rIns="91435" bIns="45718">
              <a:normAutofit fontScale="70000" lnSpcReduction="20000"/>
            </a:bodyPr>
            <a:lstStyle>
              <a:lvl1pPr marL="227013" indent="-227013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tabLst/>
                <a:defRPr kumimoji="0" sz="2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480035" indent="-185156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kumimoji="0"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685765" indent="-185156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kumimoji="0" sz="17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891494" indent="-157726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•"/>
                <a:defRPr kumimoji="0" sz="15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1097224" indent="-157726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defRPr kumimoji="0" sz="135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1302953" indent="-157726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40106" indent="-137153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3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5156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05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600" dirty="0">
                  <a:solidFill>
                    <a:schemeClr val="accent6"/>
                  </a:solidFill>
                </a:rPr>
                <a:t>??</a:t>
              </a:r>
            </a:p>
          </p:txBody>
        </p:sp>
        <p:sp>
          <p:nvSpPr>
            <p:cNvPr id="14" name="Content Placeholder 19">
              <a:extLst>
                <a:ext uri="{FF2B5EF4-FFF2-40B4-BE49-F238E27FC236}">
                  <a16:creationId xmlns:a16="http://schemas.microsoft.com/office/drawing/2014/main" id="{AA0669DD-6C48-FBCF-6E45-0055C6A3F667}"/>
                </a:ext>
              </a:extLst>
            </p:cNvPr>
            <p:cNvSpPr txBox="1">
              <a:spLocks/>
            </p:cNvSpPr>
            <p:nvPr/>
          </p:nvSpPr>
          <p:spPr>
            <a:xfrm>
              <a:off x="2885857" y="3157728"/>
              <a:ext cx="574935" cy="331818"/>
            </a:xfrm>
            <a:prstGeom prst="rect">
              <a:avLst/>
            </a:prstGeom>
          </p:spPr>
          <p:txBody>
            <a:bodyPr vert="horz" lIns="91435" tIns="45718" rIns="91435" bIns="45718">
              <a:noAutofit/>
            </a:bodyPr>
            <a:lstStyle>
              <a:lvl1pPr marL="227013" indent="-227013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tabLst/>
                <a:defRPr kumimoji="0" sz="2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480035" indent="-185156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kumimoji="0"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685765" indent="-185156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kumimoji="0" sz="17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891494" indent="-157726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•"/>
                <a:defRPr kumimoji="0" sz="15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1097224" indent="-157726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defRPr kumimoji="0" sz="135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1302953" indent="-157726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40106" indent="-137153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3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5156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05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accent6"/>
                  </a:solidFill>
                </a:rPr>
                <a:t>???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D4083C-2FE6-0361-3C6C-AD4FE033974B}"/>
              </a:ext>
            </a:extLst>
          </p:cNvPr>
          <p:cNvGrpSpPr/>
          <p:nvPr/>
        </p:nvGrpSpPr>
        <p:grpSpPr>
          <a:xfrm>
            <a:off x="5840664" y="1234311"/>
            <a:ext cx="3164058" cy="2373044"/>
            <a:chOff x="457201" y="1234311"/>
            <a:chExt cx="3164058" cy="2373044"/>
          </a:xfrm>
        </p:grpSpPr>
        <p:pic>
          <p:nvPicPr>
            <p:cNvPr id="17" name="Picture 16" descr="A drawing of a car&#10;&#10;Description automatically generated with low confidence">
              <a:extLst>
                <a:ext uri="{FF2B5EF4-FFF2-40B4-BE49-F238E27FC236}">
                  <a16:creationId xmlns:a16="http://schemas.microsoft.com/office/drawing/2014/main" id="{70E8EF2D-1182-D456-D8DB-26A589D1C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1" y="1234311"/>
              <a:ext cx="3164058" cy="2373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Content Placeholder 19">
              <a:extLst>
                <a:ext uri="{FF2B5EF4-FFF2-40B4-BE49-F238E27FC236}">
                  <a16:creationId xmlns:a16="http://schemas.microsoft.com/office/drawing/2014/main" id="{3215C606-2275-9FE7-35F5-18F7B8F76835}"/>
                </a:ext>
              </a:extLst>
            </p:cNvPr>
            <p:cNvSpPr txBox="1">
              <a:spLocks/>
            </p:cNvSpPr>
            <p:nvPr/>
          </p:nvSpPr>
          <p:spPr>
            <a:xfrm>
              <a:off x="629787" y="1619881"/>
              <a:ext cx="496560" cy="442062"/>
            </a:xfrm>
            <a:prstGeom prst="rect">
              <a:avLst/>
            </a:prstGeom>
          </p:spPr>
          <p:txBody>
            <a:bodyPr vert="horz" lIns="91435" tIns="45718" rIns="91435" bIns="45718">
              <a:normAutofit fontScale="70000" lnSpcReduction="20000"/>
            </a:bodyPr>
            <a:lstStyle>
              <a:lvl1pPr marL="227013" indent="-227013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tabLst/>
                <a:defRPr kumimoji="0" sz="2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480035" indent="-185156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kumimoji="0"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685765" indent="-185156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kumimoji="0" sz="17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891494" indent="-157726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•"/>
                <a:defRPr kumimoji="0" sz="15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1097224" indent="-157726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defRPr kumimoji="0" sz="135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1302953" indent="-157726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40106" indent="-137153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3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5156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05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600" dirty="0">
                  <a:solidFill>
                    <a:schemeClr val="accent6"/>
                  </a:solidFill>
                </a:rPr>
                <a:t>??</a:t>
              </a:r>
            </a:p>
          </p:txBody>
        </p:sp>
        <p:sp>
          <p:nvSpPr>
            <p:cNvPr id="21" name="Content Placeholder 19">
              <a:extLst>
                <a:ext uri="{FF2B5EF4-FFF2-40B4-BE49-F238E27FC236}">
                  <a16:creationId xmlns:a16="http://schemas.microsoft.com/office/drawing/2014/main" id="{B90DB11C-74E9-BDC8-D2D3-5DFB5CAF6629}"/>
                </a:ext>
              </a:extLst>
            </p:cNvPr>
            <p:cNvSpPr txBox="1">
              <a:spLocks/>
            </p:cNvSpPr>
            <p:nvPr/>
          </p:nvSpPr>
          <p:spPr>
            <a:xfrm>
              <a:off x="2885857" y="3157728"/>
              <a:ext cx="574935" cy="331818"/>
            </a:xfrm>
            <a:prstGeom prst="rect">
              <a:avLst/>
            </a:prstGeom>
          </p:spPr>
          <p:txBody>
            <a:bodyPr vert="horz" lIns="91435" tIns="45718" rIns="91435" bIns="45718">
              <a:noAutofit/>
            </a:bodyPr>
            <a:lstStyle>
              <a:lvl1pPr marL="227013" indent="-227013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tabLst/>
                <a:defRPr kumimoji="0" sz="2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480035" indent="-185156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kumimoji="0"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685765" indent="-185156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kumimoji="0" sz="17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891494" indent="-157726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•"/>
                <a:defRPr kumimoji="0" sz="15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1097224" indent="-157726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defRPr kumimoji="0" sz="135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1302953" indent="-157726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40106" indent="-137153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3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5156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05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accent6"/>
                  </a:solidFill>
                </a:rPr>
                <a:t>???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1AB682-0FD6-E55F-94C6-57298EE83845}"/>
              </a:ext>
            </a:extLst>
          </p:cNvPr>
          <p:cNvGrpSpPr/>
          <p:nvPr/>
        </p:nvGrpSpPr>
        <p:grpSpPr>
          <a:xfrm>
            <a:off x="3083326" y="2690701"/>
            <a:ext cx="3164058" cy="2373044"/>
            <a:chOff x="457201" y="1234311"/>
            <a:chExt cx="3164058" cy="2373044"/>
          </a:xfrm>
        </p:grpSpPr>
        <p:pic>
          <p:nvPicPr>
            <p:cNvPr id="23" name="Picture 22" descr="A drawing of a car&#10;&#10;Description automatically generated with low confidence">
              <a:extLst>
                <a:ext uri="{FF2B5EF4-FFF2-40B4-BE49-F238E27FC236}">
                  <a16:creationId xmlns:a16="http://schemas.microsoft.com/office/drawing/2014/main" id="{F1BB6B7D-553A-6DEE-306D-30603E1E6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1" y="1234311"/>
              <a:ext cx="3164058" cy="23730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Content Placeholder 19">
              <a:extLst>
                <a:ext uri="{FF2B5EF4-FFF2-40B4-BE49-F238E27FC236}">
                  <a16:creationId xmlns:a16="http://schemas.microsoft.com/office/drawing/2014/main" id="{1D596674-B991-97E2-3104-3C8ECF09639D}"/>
                </a:ext>
              </a:extLst>
            </p:cNvPr>
            <p:cNvSpPr txBox="1">
              <a:spLocks/>
            </p:cNvSpPr>
            <p:nvPr/>
          </p:nvSpPr>
          <p:spPr>
            <a:xfrm>
              <a:off x="629787" y="1619881"/>
              <a:ext cx="496560" cy="442062"/>
            </a:xfrm>
            <a:prstGeom prst="rect">
              <a:avLst/>
            </a:prstGeom>
          </p:spPr>
          <p:txBody>
            <a:bodyPr vert="horz" lIns="91435" tIns="45718" rIns="91435" bIns="45718">
              <a:normAutofit fontScale="70000" lnSpcReduction="20000"/>
            </a:bodyPr>
            <a:lstStyle>
              <a:lvl1pPr marL="227013" indent="-227013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tabLst/>
                <a:defRPr kumimoji="0" sz="2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480035" indent="-185156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kumimoji="0"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685765" indent="-185156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kumimoji="0" sz="17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891494" indent="-157726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•"/>
                <a:defRPr kumimoji="0" sz="15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1097224" indent="-157726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defRPr kumimoji="0" sz="135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1302953" indent="-157726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40106" indent="-137153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3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5156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05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600" dirty="0">
                  <a:solidFill>
                    <a:schemeClr val="accent6"/>
                  </a:solidFill>
                </a:rPr>
                <a:t>??</a:t>
              </a:r>
            </a:p>
          </p:txBody>
        </p:sp>
        <p:sp>
          <p:nvSpPr>
            <p:cNvPr id="25" name="Content Placeholder 19">
              <a:extLst>
                <a:ext uri="{FF2B5EF4-FFF2-40B4-BE49-F238E27FC236}">
                  <a16:creationId xmlns:a16="http://schemas.microsoft.com/office/drawing/2014/main" id="{7F256896-67E9-1139-D1E7-694838B4FA0D}"/>
                </a:ext>
              </a:extLst>
            </p:cNvPr>
            <p:cNvSpPr txBox="1">
              <a:spLocks/>
            </p:cNvSpPr>
            <p:nvPr/>
          </p:nvSpPr>
          <p:spPr>
            <a:xfrm>
              <a:off x="2885857" y="3157728"/>
              <a:ext cx="574935" cy="331818"/>
            </a:xfrm>
            <a:prstGeom prst="rect">
              <a:avLst/>
            </a:prstGeom>
          </p:spPr>
          <p:txBody>
            <a:bodyPr vert="horz" lIns="91435" tIns="45718" rIns="91435" bIns="45718">
              <a:noAutofit/>
            </a:bodyPr>
            <a:lstStyle>
              <a:lvl1pPr marL="227013" indent="-227013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tabLst/>
                <a:defRPr kumimoji="0" sz="2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480035" indent="-185156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kumimoji="0"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685765" indent="-185156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kumimoji="0" sz="17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891494" indent="-157726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•"/>
                <a:defRPr kumimoji="0" sz="15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1097224" indent="-157726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defRPr kumimoji="0" sz="135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1302953" indent="-157726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40106" indent="-137153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3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5156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05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>
                  <a:solidFill>
                    <a:schemeClr val="accent6"/>
                  </a:solidFill>
                </a:rPr>
                <a:t>???</a:t>
              </a:r>
            </a:p>
          </p:txBody>
        </p: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Inputs and Outputs?</a:t>
            </a:r>
          </a:p>
        </p:txBody>
      </p:sp>
      <p:sp>
        <p:nvSpPr>
          <p:cNvPr id="9" name="Content Placeholder 19">
            <a:extLst>
              <a:ext uri="{FF2B5EF4-FFF2-40B4-BE49-F238E27FC236}">
                <a16:creationId xmlns:a16="http://schemas.microsoft.com/office/drawing/2014/main" id="{25359F30-E6C5-7CE2-BFE7-EAC9F8A3ED94}"/>
              </a:ext>
            </a:extLst>
          </p:cNvPr>
          <p:cNvSpPr txBox="1">
            <a:spLocks/>
          </p:cNvSpPr>
          <p:nvPr/>
        </p:nvSpPr>
        <p:spPr>
          <a:xfrm>
            <a:off x="6373184" y="2464801"/>
            <a:ext cx="1647761" cy="55986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tabLst/>
              <a:defRPr kumimoji="0" sz="2800" b="1" kern="1200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80035" indent="-185156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Tangent</a:t>
            </a:r>
          </a:p>
        </p:txBody>
      </p:sp>
      <p:sp>
        <p:nvSpPr>
          <p:cNvPr id="10" name="Content Placeholder 19">
            <a:extLst>
              <a:ext uri="{FF2B5EF4-FFF2-40B4-BE49-F238E27FC236}">
                <a16:creationId xmlns:a16="http://schemas.microsoft.com/office/drawing/2014/main" id="{B2C3E37A-BAE1-96FE-E9C2-EC117CC71055}"/>
              </a:ext>
            </a:extLst>
          </p:cNvPr>
          <p:cNvSpPr txBox="1">
            <a:spLocks/>
          </p:cNvSpPr>
          <p:nvPr/>
        </p:nvSpPr>
        <p:spPr>
          <a:xfrm>
            <a:off x="656650" y="2442735"/>
            <a:ext cx="1641624" cy="55986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Sine</a:t>
            </a:r>
          </a:p>
        </p:txBody>
      </p:sp>
      <p:sp>
        <p:nvSpPr>
          <p:cNvPr id="11" name="Content Placeholder 19">
            <a:extLst>
              <a:ext uri="{FF2B5EF4-FFF2-40B4-BE49-F238E27FC236}">
                <a16:creationId xmlns:a16="http://schemas.microsoft.com/office/drawing/2014/main" id="{324B3BB1-50AC-206B-6878-EFFD35AAD77D}"/>
              </a:ext>
            </a:extLst>
          </p:cNvPr>
          <p:cNvSpPr txBox="1">
            <a:spLocks/>
          </p:cNvSpPr>
          <p:nvPr/>
        </p:nvSpPr>
        <p:spPr>
          <a:xfrm>
            <a:off x="3617710" y="3935943"/>
            <a:ext cx="1638555" cy="55986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tabLst/>
              <a:defRPr kumimoji="0" sz="2800" b="1" kern="1200">
                <a:ln w="12700">
                  <a:solidFill>
                    <a:schemeClr val="tx1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alibri"/>
                <a:ea typeface="+mn-ea"/>
                <a:cs typeface="Calibri"/>
              </a:defRPr>
            </a:lvl1pPr>
            <a:lvl2pPr marL="480035" indent="-185156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Cosine</a:t>
            </a:r>
          </a:p>
        </p:txBody>
      </p:sp>
    </p:spTree>
    <p:extLst>
      <p:ext uri="{BB962C8B-B14F-4D97-AF65-F5344CB8AC3E}">
        <p14:creationId xmlns:p14="http://schemas.microsoft.com/office/powerpoint/2010/main" val="14518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car&#10;&#10;Description automatically generated with low confidence">
            <a:extLst>
              <a:ext uri="{FF2B5EF4-FFF2-40B4-BE49-F238E27FC236}">
                <a16:creationId xmlns:a16="http://schemas.microsoft.com/office/drawing/2014/main" id="{0B1394D2-1BF9-0BB9-93A9-32FA00E9B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74350"/>
            <a:ext cx="4667504" cy="350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97DDF256-A1FB-93EF-B176-C16856287193}"/>
              </a:ext>
            </a:extLst>
          </p:cNvPr>
          <p:cNvSpPr txBox="1">
            <a:spLocks/>
          </p:cNvSpPr>
          <p:nvPr/>
        </p:nvSpPr>
        <p:spPr>
          <a:xfrm>
            <a:off x="813393" y="1704953"/>
            <a:ext cx="732507" cy="65211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</a:p>
        </p:txBody>
      </p:sp>
      <p:sp>
        <p:nvSpPr>
          <p:cNvPr id="14" name="Content Placeholder 19">
            <a:extLst>
              <a:ext uri="{FF2B5EF4-FFF2-40B4-BE49-F238E27FC236}">
                <a16:creationId xmlns:a16="http://schemas.microsoft.com/office/drawing/2014/main" id="{AA0669DD-6C48-FBCF-6E45-0055C6A3F667}"/>
              </a:ext>
            </a:extLst>
          </p:cNvPr>
          <p:cNvSpPr txBox="1">
            <a:spLocks/>
          </p:cNvSpPr>
          <p:nvPr/>
        </p:nvSpPr>
        <p:spPr>
          <a:xfrm>
            <a:off x="4003040" y="4071065"/>
            <a:ext cx="1048512" cy="489486"/>
          </a:xfrm>
          <a:prstGeom prst="rect">
            <a:avLst/>
          </a:prstGeom>
        </p:spPr>
        <p:txBody>
          <a:bodyPr vert="horz" lIns="91435" tIns="45718" rIns="91435" bIns="45718">
            <a:no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chemeClr val="accent6"/>
                </a:solidFill>
              </a:rPr>
              <a:t>Ratio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Inputs and Outputs?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98415F-D9B2-F94A-C9BD-0A87A0A34279}"/>
              </a:ext>
            </a:extLst>
          </p:cNvPr>
          <p:cNvGrpSpPr/>
          <p:nvPr/>
        </p:nvGrpSpPr>
        <p:grpSpPr>
          <a:xfrm>
            <a:off x="1658112" y="2782126"/>
            <a:ext cx="1854056" cy="1276358"/>
            <a:chOff x="1658112" y="2782126"/>
            <a:chExt cx="1854056" cy="1276358"/>
          </a:xfrm>
        </p:grpSpPr>
        <p:sp>
          <p:nvSpPr>
            <p:cNvPr id="9" name="Content Placeholder 19">
              <a:extLst>
                <a:ext uri="{FF2B5EF4-FFF2-40B4-BE49-F238E27FC236}">
                  <a16:creationId xmlns:a16="http://schemas.microsoft.com/office/drawing/2014/main" id="{25359F30-E6C5-7CE2-BFE7-EAC9F8A3ED94}"/>
                </a:ext>
              </a:extLst>
            </p:cNvPr>
            <p:cNvSpPr txBox="1">
              <a:spLocks/>
            </p:cNvSpPr>
            <p:nvPr/>
          </p:nvSpPr>
          <p:spPr>
            <a:xfrm>
              <a:off x="1658112" y="3498620"/>
              <a:ext cx="1854056" cy="559864"/>
            </a:xfrm>
            <a:prstGeom prst="rect">
              <a:avLst/>
            </a:prstGeom>
          </p:spPr>
          <p:txBody>
            <a:bodyPr vert="horz" lIns="91435" tIns="45718" rIns="91435" bIns="45718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tabLst/>
                <a:defRPr kumimoji="0" sz="2800" b="1" kern="1200">
                  <a:ln w="12700">
                    <a:solidFill>
                      <a:schemeClr val="tx1"/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Calibri"/>
                  <a:ea typeface="+mn-ea"/>
                  <a:cs typeface="Calibri"/>
                </a:defRPr>
              </a:lvl1pPr>
              <a:lvl2pPr marL="480035" indent="-185156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kumimoji="0"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685765" indent="-185156" eaLnBrk="1" latinLnBrk="0" hangingPunct="1">
                <a:spcBef>
                  <a:spcPct val="20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kumimoji="0" sz="17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891494" indent="-157726" eaLnBrk="1" latinLnBrk="0" hangingPunct="1">
                <a:spcBef>
                  <a:spcPct val="20000"/>
                </a:spcBef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•"/>
                <a:defRPr kumimoji="0" sz="15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1097224" indent="-157726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defRPr kumimoji="0" sz="135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1302953" indent="-157726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40106" indent="-137153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36" indent="-137153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51566" indent="-137153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05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Tangent</a:t>
              </a:r>
            </a:p>
          </p:txBody>
        </p:sp>
        <p:sp>
          <p:nvSpPr>
            <p:cNvPr id="10" name="Content Placeholder 19">
              <a:extLst>
                <a:ext uri="{FF2B5EF4-FFF2-40B4-BE49-F238E27FC236}">
                  <a16:creationId xmlns:a16="http://schemas.microsoft.com/office/drawing/2014/main" id="{B2C3E37A-BAE1-96FE-E9C2-EC117CC71055}"/>
                </a:ext>
              </a:extLst>
            </p:cNvPr>
            <p:cNvSpPr txBox="1">
              <a:spLocks/>
            </p:cNvSpPr>
            <p:nvPr/>
          </p:nvSpPr>
          <p:spPr>
            <a:xfrm>
              <a:off x="1658112" y="2782126"/>
              <a:ext cx="1854056" cy="559864"/>
            </a:xfrm>
            <a:prstGeom prst="rect">
              <a:avLst/>
            </a:prstGeom>
          </p:spPr>
          <p:txBody>
            <a:bodyPr vert="horz" lIns="91435" tIns="45718" rIns="91435" bIns="45718">
              <a:normAutofit/>
            </a:bodyPr>
            <a:lstStyle>
              <a:lvl1pPr marL="227013" indent="-227013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tabLst/>
                <a:defRPr kumimoji="0" sz="26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1pPr>
              <a:lvl2pPr marL="480035" indent="-185156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kumimoji="0"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685765" indent="-185156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kumimoji="0" sz="17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891494" indent="-157726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•"/>
                <a:defRPr kumimoji="0" sz="15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1097224" indent="-157726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defRPr kumimoji="0" sz="135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1302953" indent="-157726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40106" indent="-137153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3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51566" indent="-137153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05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800" b="1" dirty="0">
                  <a:ln w="12700">
                    <a:solidFill>
                      <a:schemeClr val="tx1"/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Sine</a:t>
              </a:r>
            </a:p>
          </p:txBody>
        </p:sp>
        <p:sp>
          <p:nvSpPr>
            <p:cNvPr id="11" name="Content Placeholder 19">
              <a:extLst>
                <a:ext uri="{FF2B5EF4-FFF2-40B4-BE49-F238E27FC236}">
                  <a16:creationId xmlns:a16="http://schemas.microsoft.com/office/drawing/2014/main" id="{324B3BB1-50AC-206B-6878-EFFD35AAD77D}"/>
                </a:ext>
              </a:extLst>
            </p:cNvPr>
            <p:cNvSpPr txBox="1">
              <a:spLocks/>
            </p:cNvSpPr>
            <p:nvPr/>
          </p:nvSpPr>
          <p:spPr>
            <a:xfrm>
              <a:off x="1658112" y="3140373"/>
              <a:ext cx="1854056" cy="559864"/>
            </a:xfrm>
            <a:prstGeom prst="rect">
              <a:avLst/>
            </a:prstGeom>
          </p:spPr>
          <p:txBody>
            <a:bodyPr vert="horz" lIns="91435" tIns="45718" rIns="91435" bIns="45718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 algn="ctr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tabLst/>
                <a:defRPr kumimoji="0" sz="2800" b="1" kern="1200">
                  <a:ln w="12700">
                    <a:solidFill>
                      <a:schemeClr val="tx1"/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Calibri"/>
                  <a:ea typeface="+mn-ea"/>
                  <a:cs typeface="Calibri"/>
                </a:defRPr>
              </a:lvl1pPr>
              <a:lvl2pPr marL="480035" indent="-185156" eaLnBrk="1" latinLnBrk="0" hangingPunct="1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kumimoji="0" sz="20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2pPr>
              <a:lvl3pPr marL="685765" indent="-185156" eaLnBrk="1" latinLnBrk="0" hangingPunct="1">
                <a:spcBef>
                  <a:spcPct val="20000"/>
                </a:spcBef>
                <a:buClr>
                  <a:schemeClr val="accent2"/>
                </a:buClr>
                <a:buSzPct val="100000"/>
                <a:buFont typeface="Arial" panose="020B0604020202020204" pitchFamily="34" charset="0"/>
                <a:buChar char="•"/>
                <a:defRPr kumimoji="0" sz="17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3pPr>
              <a:lvl4pPr marL="891494" indent="-157726" eaLnBrk="1" latinLnBrk="0" hangingPunct="1">
                <a:spcBef>
                  <a:spcPct val="20000"/>
                </a:spcBef>
                <a:buClr>
                  <a:schemeClr val="accent3"/>
                </a:buClr>
                <a:buSzPct val="100000"/>
                <a:buFont typeface="Arial" panose="020B0604020202020204" pitchFamily="34" charset="0"/>
                <a:buChar char="•"/>
                <a:defRPr kumimoji="0" sz="150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4pPr>
              <a:lvl5pPr marL="1097224" indent="-157726" eaLnBrk="1" latinLnBrk="0" hangingPunct="1">
                <a:spcBef>
                  <a:spcPct val="20000"/>
                </a:spcBef>
                <a:buClr>
                  <a:schemeClr val="accent4"/>
                </a:buClr>
                <a:buSzPct val="100000"/>
                <a:buFont typeface="Arial" panose="020B0604020202020204" pitchFamily="34" charset="0"/>
                <a:buChar char="•"/>
                <a:defRPr kumimoji="0" sz="1350" kern="1200">
                  <a:solidFill>
                    <a:schemeClr val="tx1"/>
                  </a:solidFill>
                  <a:latin typeface="Calibri"/>
                  <a:ea typeface="+mn-ea"/>
                  <a:cs typeface="Calibri"/>
                </a:defRPr>
              </a:lvl5pPr>
              <a:lvl6pPr marL="1302953" indent="-157726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40106" indent="-137153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836" indent="-137153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51566" indent="-137153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05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Cosine</a:t>
              </a:r>
            </a:p>
          </p:txBody>
        </p:sp>
      </p:grp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A5380378-100A-C70E-716B-D6DCE9EE667C}"/>
              </a:ext>
            </a:extLst>
          </p:cNvPr>
          <p:cNvSpPr txBox="1">
            <a:spLocks/>
          </p:cNvSpPr>
          <p:nvPr/>
        </p:nvSpPr>
        <p:spPr>
          <a:xfrm>
            <a:off x="5352288" y="1317938"/>
            <a:ext cx="3334512" cy="3448256"/>
          </a:xfrm>
          <a:prstGeom prst="rect">
            <a:avLst/>
          </a:prstGeom>
        </p:spPr>
        <p:txBody>
          <a:bodyPr/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b="1" dirty="0"/>
              <a:t>angle</a:t>
            </a:r>
            <a:r>
              <a:rPr lang="en-US" dirty="0"/>
              <a:t> measure is the </a:t>
            </a:r>
            <a:r>
              <a:rPr lang="en-US" b="1" dirty="0"/>
              <a:t>input</a:t>
            </a:r>
            <a:r>
              <a:rPr lang="en-US" dirty="0"/>
              <a:t> of a trig function.</a:t>
            </a:r>
          </a:p>
          <a:p>
            <a:r>
              <a:rPr lang="en-US" dirty="0"/>
              <a:t>The </a:t>
            </a:r>
            <a:r>
              <a:rPr lang="en-US" b="1" dirty="0"/>
              <a:t>ratio</a:t>
            </a:r>
            <a:r>
              <a:rPr lang="en-US" dirty="0"/>
              <a:t> of the lengths of two sides of the right triangle is the </a:t>
            </a:r>
            <a:r>
              <a:rPr lang="en-US" b="1" dirty="0"/>
              <a:t>output</a:t>
            </a:r>
            <a:r>
              <a:rPr lang="en-US" dirty="0"/>
              <a:t> of a </a:t>
            </a:r>
            <a:br>
              <a:rPr lang="en-US" dirty="0"/>
            </a:br>
            <a:r>
              <a:rPr lang="en-US" dirty="0"/>
              <a:t>trig function.</a:t>
            </a:r>
          </a:p>
        </p:txBody>
      </p:sp>
    </p:spTree>
    <p:extLst>
      <p:ext uri="{BB962C8B-B14F-4D97-AF65-F5344CB8AC3E}">
        <p14:creationId xmlns:p14="http://schemas.microsoft.com/office/powerpoint/2010/main" val="270512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certain triangles have simple angle measures and side-length ratios.</a:t>
            </a:r>
          </a:p>
          <a:p>
            <a:pPr lvl="1"/>
            <a:r>
              <a:rPr lang="en-US" dirty="0"/>
              <a:t>30° – 60° – 90° triangles</a:t>
            </a:r>
          </a:p>
          <a:p>
            <a:pPr lvl="1"/>
            <a:r>
              <a:rPr lang="en-US" dirty="0"/>
              <a:t>45° – 45° – 90° triangles</a:t>
            </a:r>
          </a:p>
          <a:p>
            <a:r>
              <a:rPr lang="en-US" dirty="0"/>
              <a:t>Use what you know about inputs, outputs, and special angles to complete the tables on your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and Outputs</a:t>
            </a:r>
          </a:p>
        </p:txBody>
      </p:sp>
    </p:spTree>
    <p:extLst>
      <p:ext uri="{BB962C8B-B14F-4D97-AF65-F5344CB8AC3E}">
        <p14:creationId xmlns:p14="http://schemas.microsoft.com/office/powerpoint/2010/main" val="19787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that trigonometric functions help us find ratios of right triangles for a given angle measure, but what if we don’t know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/>
              <a:t>?</a:t>
            </a:r>
          </a:p>
          <a:p>
            <a:r>
              <a:rPr lang="en-US" dirty="0"/>
              <a:t>Let’s consider a question that we do know the answer to: </a:t>
            </a:r>
            <a:r>
              <a:rPr lang="en-US" i="1" dirty="0"/>
              <a:t>How do we find the value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dirty="0"/>
              <a:t> if given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+ 3 = 5</a:t>
            </a:r>
            <a:r>
              <a:rPr lang="en-US" i="1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About…</a:t>
            </a:r>
          </a:p>
        </p:txBody>
      </p:sp>
    </p:spTree>
    <p:extLst>
      <p:ext uri="{BB962C8B-B14F-4D97-AF65-F5344CB8AC3E}">
        <p14:creationId xmlns:p14="http://schemas.microsoft.com/office/powerpoint/2010/main" val="31010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643</TotalTime>
  <Words>660</Words>
  <Application>Microsoft Office PowerPoint</Application>
  <PresentationFormat>On-screen Show (16:9)</PresentationFormat>
  <Paragraphs>91</Paragraphs>
  <Slides>19</Slides>
  <Notes>4</Notes>
  <HiddenSlides>4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Elevating Angles, Part 1</vt:lpstr>
      <vt:lpstr>Essential Question</vt:lpstr>
      <vt:lpstr>Lesson Objective</vt:lpstr>
      <vt:lpstr>Function Machine</vt:lpstr>
      <vt:lpstr>What Are the Inputs and Outputs?</vt:lpstr>
      <vt:lpstr>What Are the Inputs and Outputs?</vt:lpstr>
      <vt:lpstr>Inputs and Outputs</vt:lpstr>
      <vt:lpstr>What About…</vt:lpstr>
      <vt:lpstr>I Notice, I Wonder</vt:lpstr>
      <vt:lpstr>Guided Notes</vt:lpstr>
      <vt:lpstr>Angle of Elevation</vt:lpstr>
      <vt:lpstr>Civil Engineers Use Trigonometry</vt:lpstr>
      <vt:lpstr>Go With the Flow</vt:lpstr>
      <vt:lpstr>Go With the Flow (Segment 1 Solution)</vt:lpstr>
      <vt:lpstr>Go With the Flow (Segment 2 Solution)</vt:lpstr>
      <vt:lpstr>Go With the Flow (Segment 3 Solution)</vt:lpstr>
      <vt:lpstr>Go With the Flow (Segment 4 Solution)</vt:lpstr>
      <vt:lpstr>What Did I Learn Today?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Elevating Angples, Part 1</dc:title>
  <dc:subject/>
  <dc:creator>K20 Center</dc:creator>
  <cp:keywords/>
  <dc:description/>
  <cp:lastModifiedBy>K20 Center</cp:lastModifiedBy>
  <cp:revision>17</cp:revision>
  <dcterms:created xsi:type="dcterms:W3CDTF">2023-04-05T15:55:55Z</dcterms:created>
  <dcterms:modified xsi:type="dcterms:W3CDTF">2023-05-25T18:22:02Z</dcterms:modified>
  <cp:category/>
</cp:coreProperties>
</file>