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E2B67A-A516-45A5-A7AC-FF9E180DC74A}" v="166" dt="2022-10-27T14:03:38.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3" y="9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kaU2A7KyOu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7vmuHzhHEd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j-Y8B700lN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b1e8e2b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5b1e8e2b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6b6bef4b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5" name="Google Shape;165;g166b6bef4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46a176d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546a176d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546a176d4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546a176d4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46a176d4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46a176d4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5d69d400a4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5d69d400a4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dirty="0">
                <a:solidFill>
                  <a:schemeClr val="dk1"/>
                </a:solidFill>
              </a:rPr>
              <a:t>YouTube. (2013). </a:t>
            </a:r>
            <a:r>
              <a:rPr lang="en" i="1" dirty="0">
                <a:solidFill>
                  <a:schemeClr val="dk1"/>
                </a:solidFill>
              </a:rPr>
              <a:t>Angel - Introducing Angel Featurette (Season 1)</a:t>
            </a:r>
            <a:r>
              <a:rPr lang="en" dirty="0">
                <a:solidFill>
                  <a:schemeClr val="dk1"/>
                </a:solidFill>
              </a:rPr>
              <a:t>. </a:t>
            </a:r>
            <a:r>
              <a:rPr lang="en" i="1" dirty="0">
                <a:solidFill>
                  <a:schemeClr val="dk1"/>
                </a:solidFill>
              </a:rPr>
              <a:t>YouTube</a:t>
            </a:r>
            <a:r>
              <a:rPr lang="en" dirty="0">
                <a:solidFill>
                  <a:schemeClr val="dk1"/>
                </a:solidFill>
              </a:rPr>
              <a:t>. Retrieved October 3, 2022, from </a:t>
            </a:r>
            <a:r>
              <a:rPr lang="en" u="sng" dirty="0">
                <a:solidFill>
                  <a:schemeClr val="hlink"/>
                </a:solidFill>
                <a:hlinkClick r:id="rId3"/>
              </a:rPr>
              <a:t>https://www.youtube.com/watch?v=G19HhL9H4JI</a:t>
            </a:r>
            <a:r>
              <a:rPr lang="en" dirty="0">
                <a:solidFill>
                  <a:schemeClr val="dk1"/>
                </a:solidFill>
              </a:rPr>
              <a: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d69d400a4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d69d400a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dirty="0">
                <a:solidFill>
                  <a:schemeClr val="dk1"/>
                </a:solidFill>
              </a:rPr>
              <a:t>YouTube. (2011). </a:t>
            </a:r>
            <a:r>
              <a:rPr lang="en" i="1" dirty="0">
                <a:solidFill>
                  <a:schemeClr val="dk1"/>
                </a:solidFill>
              </a:rPr>
              <a:t>Blade Official Trailer #1 - (1998) HD</a:t>
            </a:r>
            <a:r>
              <a:rPr lang="en" dirty="0">
                <a:solidFill>
                  <a:schemeClr val="dk1"/>
                </a:solidFill>
              </a:rPr>
              <a:t>. </a:t>
            </a:r>
            <a:r>
              <a:rPr lang="en" i="1" dirty="0">
                <a:solidFill>
                  <a:schemeClr val="dk1"/>
                </a:solidFill>
              </a:rPr>
              <a:t>YouTube</a:t>
            </a:r>
            <a:r>
              <a:rPr lang="en" dirty="0">
                <a:solidFill>
                  <a:schemeClr val="dk1"/>
                </a:solidFill>
              </a:rPr>
              <a:t>. Retrieved October 3, 2022, from </a:t>
            </a:r>
            <a:r>
              <a:rPr lang="en" u="sng" dirty="0">
                <a:solidFill>
                  <a:schemeClr val="hlink"/>
                </a:solidFill>
                <a:hlinkClick r:id="rId3"/>
              </a:rPr>
              <a:t>https://www.youtube.com/watch?v=kaU2A7KyOu4</a:t>
            </a:r>
            <a:r>
              <a:rPr lang="en" dirty="0">
                <a:solidFill>
                  <a:schemeClr val="dk1"/>
                </a:solidFill>
              </a:rPr>
              <a:t> </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5d69d400a4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5d69d400a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dirty="0">
                <a:solidFill>
                  <a:schemeClr val="dk1"/>
                </a:solidFill>
              </a:rPr>
              <a:t>YouTube. (2009). </a:t>
            </a:r>
            <a:r>
              <a:rPr lang="en" i="1" dirty="0">
                <a:solidFill>
                  <a:schemeClr val="dk1"/>
                </a:solidFill>
              </a:rPr>
              <a:t>True Blood Pilot Opening Sequence</a:t>
            </a:r>
            <a:r>
              <a:rPr lang="en" dirty="0">
                <a:solidFill>
                  <a:schemeClr val="dk1"/>
                </a:solidFill>
              </a:rPr>
              <a:t>. </a:t>
            </a:r>
            <a:r>
              <a:rPr lang="en" i="1" dirty="0">
                <a:solidFill>
                  <a:schemeClr val="dk1"/>
                </a:solidFill>
              </a:rPr>
              <a:t>YouTube</a:t>
            </a:r>
            <a:r>
              <a:rPr lang="en" dirty="0">
                <a:solidFill>
                  <a:schemeClr val="dk1"/>
                </a:solidFill>
              </a:rPr>
              <a:t>. Retrieved October 3, 2022, from </a:t>
            </a:r>
            <a:r>
              <a:rPr lang="en" u="sng" dirty="0">
                <a:solidFill>
                  <a:schemeClr val="hlink"/>
                </a:solidFill>
                <a:hlinkClick r:id="rId3"/>
              </a:rPr>
              <a:t>https://www.youtube.com/watch?v=7vmuHzhHEdI</a:t>
            </a:r>
            <a:r>
              <a:rPr lang="en" dirty="0">
                <a:solidFill>
                  <a:schemeClr val="dk1"/>
                </a:solidFill>
              </a:rPr>
              <a:t> </a:t>
            </a: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5d69d400a4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5d69d400a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dirty="0">
                <a:solidFill>
                  <a:schemeClr val="dk1"/>
                </a:solidFill>
              </a:rPr>
              <a:t>YouTube. (2016). </a:t>
            </a:r>
            <a:r>
              <a:rPr lang="en" i="1" dirty="0">
                <a:solidFill>
                  <a:schemeClr val="dk1"/>
                </a:solidFill>
              </a:rPr>
              <a:t>The Strain | Trailer | iflix</a:t>
            </a:r>
            <a:r>
              <a:rPr lang="en" dirty="0">
                <a:solidFill>
                  <a:schemeClr val="dk1"/>
                </a:solidFill>
              </a:rPr>
              <a:t>. </a:t>
            </a:r>
            <a:r>
              <a:rPr lang="en" i="1" dirty="0">
                <a:solidFill>
                  <a:schemeClr val="dk1"/>
                </a:solidFill>
              </a:rPr>
              <a:t>YouTube</a:t>
            </a:r>
            <a:r>
              <a:rPr lang="en" dirty="0">
                <a:solidFill>
                  <a:schemeClr val="dk1"/>
                </a:solidFill>
              </a:rPr>
              <a:t>. Retrieved October 3, 2022, from </a:t>
            </a:r>
            <a:r>
              <a:rPr lang="en" u="sng" dirty="0">
                <a:solidFill>
                  <a:schemeClr val="hlink"/>
                </a:solidFill>
                <a:hlinkClick r:id="rId3"/>
              </a:rPr>
              <a:t>https://www.youtube.com/watch?v=j-Y8B700lNA</a:t>
            </a:r>
            <a:r>
              <a:rPr lang="en" dirty="0">
                <a:solidFill>
                  <a:schemeClr val="dk1"/>
                </a:solidFill>
              </a:rPr>
              <a:t> </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66ef53fd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66ef53fd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102419b2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7102419b2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FluoritLaufer. (2022, April 26). Wikimedia Commons. Retrieved October 24, 2022, from https://commons.wikimedia.org/wiki/Main_Page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6e809ffcb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6e809ffcb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70dec7e3b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70dec7e3b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Snek01. (2006). </a:t>
            </a:r>
            <a:r>
              <a:rPr lang="en" i="1">
                <a:solidFill>
                  <a:schemeClr val="dk1"/>
                </a:solidFill>
              </a:rPr>
              <a:t>Anne Rice</a:t>
            </a:r>
            <a:r>
              <a:rPr lang="en">
                <a:solidFill>
                  <a:schemeClr val="dk1"/>
                </a:solidFill>
              </a:rPr>
              <a:t>. Wikimedia Commons. Retrieved October 24, 2022, from https://commons.wikimedia.org/wiki/File:Anne_Rice.jpg.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7102419b2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7102419b2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Havens, Candace, Joss Whedon: The Genius Behind Buffy Benbella Books (May 1, 2003), p101-102.</a:t>
            </a:r>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Skidmore, G. (2018). </a:t>
            </a:r>
            <a:r>
              <a:rPr lang="en" i="1">
                <a:solidFill>
                  <a:schemeClr val="dk1"/>
                </a:solidFill>
              </a:rPr>
              <a:t>Joss Whedon by Gage Skidmore 8</a:t>
            </a:r>
            <a:r>
              <a:rPr lang="en">
                <a:solidFill>
                  <a:schemeClr val="dk1"/>
                </a:solidFill>
              </a:rPr>
              <a:t>. Wikimedia Commons. Retrieved October 24, 2022, from https://commons.wikimedia.org/wiki/File:Joss_Whedon_by_Gage_Skidmore_8.jpg.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7102419b2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7102419b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maybeMaybeMaybe. (2012). </a:t>
            </a:r>
            <a:r>
              <a:rPr lang="en" i="1">
                <a:solidFill>
                  <a:schemeClr val="dk1"/>
                </a:solidFill>
              </a:rPr>
              <a:t>Stephenie Meyer (7585858874)</a:t>
            </a:r>
            <a:r>
              <a:rPr lang="en">
                <a:solidFill>
                  <a:schemeClr val="dk1"/>
                </a:solidFill>
              </a:rPr>
              <a:t>. Wikimedia Commons. Retrieved October 24, 2022, from https://commons.wikimedia.org/wiki/File:Stephenie_Meyer_(7585858874).jpg.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7102419b2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7102419b2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Ibshopgirl. (2010). </a:t>
            </a:r>
            <a:r>
              <a:rPr lang="en" i="1">
                <a:solidFill>
                  <a:schemeClr val="dk1"/>
                </a:solidFill>
              </a:rPr>
              <a:t>Joe Manganiello and Charlaine Harris</a:t>
            </a:r>
            <a:r>
              <a:rPr lang="en">
                <a:solidFill>
                  <a:schemeClr val="dk1"/>
                </a:solidFill>
              </a:rPr>
              <a:t>. Wikimedia Commons. Retrieved October 24, 2022, from https://commons.wikimedia.org/wiki/File:Joe_Manganiello_and_Charlaine_Harris.jpg.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70dec7e3b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70dec7e3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70dec7e3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70dec7e3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Skidmore, G. (2015). </a:t>
            </a:r>
            <a:r>
              <a:rPr lang="en" i="1">
                <a:solidFill>
                  <a:schemeClr val="dk1"/>
                </a:solidFill>
              </a:rPr>
              <a:t>Sdcc 2015 - Carlton Cuse, Guillermo del Toro &amp; Chuck Hogan (19600034330)</a:t>
            </a:r>
            <a:r>
              <a:rPr lang="en">
                <a:solidFill>
                  <a:schemeClr val="dk1"/>
                </a:solidFill>
              </a:rPr>
              <a:t>. Wikimedia Commons. Retrieved October 24, 2022, from https://commons.wikimedia.org/wiki/File:SDCC_2015_-_Carlton_Cuse,_Guillermo_del_Toro_%26_Chuck_Hogan_(19600034330).jpg. </a:t>
            </a: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46a176d4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546a176d4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546a176d4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546a176d4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5d7f06daa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5d7f06daa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5d7f06daa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5d7f06daa3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6e809ffc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6e809ffc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5d7f06daa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5d7f06daa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5d69d400a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5d69d400a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5d69d400a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5d69d400a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5d7f06daa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5d7f06daa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5d69d400a4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15d69d400a4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d7f06daa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5d7f06daa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5d7f06daa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5d7f06daa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d7f06daa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d7f06daa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5d69d400a4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5d69d400a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5d7f06daa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5d7f06daa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6e809ffcb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0" name="Google Shape;110;g146e809ffcb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5d69d40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5d69d40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5d7f06daa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5d7f06daa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5d7f06daa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5d7f06daa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5d7f06daa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5d7f06daa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5d7f06daa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5d7f06daa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be4dae6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be4dae6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5be4dae64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5be4dae64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5be4dae64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5be4dae6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be4dae64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be4dae64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be4dae64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be4dae64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82" name="Google Shape;82;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4" name="Google Shape;84;p20"/>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87" name="Google Shape;87;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9" name="Google Shape;89;p2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www.youtube.com/watch?v=iISP02KPau0"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www.youtube.com/watch?v=iISP02KPau0"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www.youtube.com/watch?v=EVS_yYQoLJg" TargetMode="Externa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video" Target="https://www.youtube.com/embed/G19HhL9H4JI?feature=oembed" TargetMode="Externa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video" Target="https://www.youtube.com/embed/kaU2A7KyOu4?feature=oembed" TargetMode="Externa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video" Target="https://www.youtube.com/embed/7vmuHzhHEdI?feature=oembed" TargetMode="Externa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video" Target="https://www.youtube.com/embed/j-Y8B700lNA?feature=oembed" TargetMode="Externa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2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22.jpe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24.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25.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hyperlink" Target="https://k20center.ou.edu/e-learning/good-bad-sparkl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11.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41.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3"/>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F7850A26-E3A8-2B5A-1E50-1175194BC61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354" y="0"/>
            <a:ext cx="9141292" cy="5143500"/>
          </a:xfrm>
          <a:prstGeom prst="rect">
            <a:avLst/>
          </a:prstGeom>
        </p:spPr>
      </p:pic>
      <p:pic>
        <p:nvPicPr>
          <p:cNvPr id="94" name="Google Shape;94;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0938"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457200" y="307250"/>
            <a:ext cx="68583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Tropes</a:t>
            </a:r>
            <a:endParaRPr/>
          </a:p>
        </p:txBody>
      </p:sp>
      <p:pic>
        <p:nvPicPr>
          <p:cNvPr id="168" name="Google Shape;168;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69" name="Google Shape;169;p31"/>
          <p:cNvGrpSpPr/>
          <p:nvPr/>
        </p:nvGrpSpPr>
        <p:grpSpPr>
          <a:xfrm>
            <a:off x="7629625" y="298775"/>
            <a:ext cx="1215900" cy="1257300"/>
            <a:chOff x="7629625" y="298775"/>
            <a:chExt cx="1215900" cy="1257300"/>
          </a:xfrm>
        </p:grpSpPr>
        <p:sp>
          <p:nvSpPr>
            <p:cNvPr id="170" name="Google Shape;170;p3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72" name="Google Shape;172;p31"/>
          <p:cNvSpPr txBox="1"/>
          <p:nvPr/>
        </p:nvSpPr>
        <p:spPr>
          <a:xfrm>
            <a:off x="457200" y="1309352"/>
            <a:ext cx="8229600" cy="3434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520"/>
              </a:spcBef>
              <a:spcAft>
                <a:spcPts val="0"/>
              </a:spcAft>
              <a:buNone/>
            </a:pPr>
            <a:r>
              <a:rPr lang="en" sz="2600">
                <a:solidFill>
                  <a:srgbClr val="4A7D95"/>
                </a:solidFill>
                <a:latin typeface="Calibri"/>
                <a:ea typeface="Calibri"/>
                <a:cs typeface="Calibri"/>
                <a:sym typeface="Calibri"/>
              </a:rPr>
              <a:t>[trohp]</a:t>
            </a:r>
            <a:endParaRPr sz="2600">
              <a:solidFill>
                <a:srgbClr val="4A7D95"/>
              </a:solidFill>
              <a:latin typeface="Calibri"/>
              <a:ea typeface="Calibri"/>
              <a:cs typeface="Calibri"/>
              <a:sym typeface="Calibri"/>
            </a:endParaRPr>
          </a:p>
          <a:p>
            <a:pPr marL="0" lvl="0" indent="0" algn="l" rtl="0">
              <a:spcBef>
                <a:spcPts val="520"/>
              </a:spcBef>
              <a:spcAft>
                <a:spcPts val="0"/>
              </a:spcAft>
              <a:buNone/>
            </a:pPr>
            <a:r>
              <a:rPr lang="en" sz="2600">
                <a:solidFill>
                  <a:srgbClr val="1C3C58"/>
                </a:solidFill>
                <a:latin typeface="Calibri"/>
                <a:ea typeface="Calibri"/>
                <a:cs typeface="Calibri"/>
                <a:sym typeface="Calibri"/>
              </a:rPr>
              <a:t>noun</a:t>
            </a:r>
            <a:endParaRPr sz="2600">
              <a:solidFill>
                <a:srgbClr val="1C3C58"/>
              </a:solidFill>
              <a:latin typeface="Calibri"/>
              <a:ea typeface="Calibri"/>
              <a:cs typeface="Calibri"/>
              <a:sym typeface="Calibri"/>
            </a:endParaRPr>
          </a:p>
          <a:p>
            <a:pPr marL="457200" lvl="0" indent="-393700" algn="l" rtl="0">
              <a:spcBef>
                <a:spcPts val="520"/>
              </a:spcBef>
              <a:spcAft>
                <a:spcPts val="0"/>
              </a:spcAft>
              <a:buClr>
                <a:srgbClr val="991B1E"/>
              </a:buClr>
              <a:buSzPts val="2600"/>
              <a:buFont typeface="Calibri"/>
              <a:buAutoNum type="arabicPeriod"/>
            </a:pPr>
            <a:r>
              <a:rPr lang="en" sz="2600">
                <a:latin typeface="Calibri"/>
                <a:ea typeface="Calibri"/>
                <a:cs typeface="Calibri"/>
                <a:sym typeface="Calibri"/>
              </a:rPr>
              <a:t>A recurring theme or motif, as in literature or art:</a:t>
            </a:r>
            <a:endParaRPr sz="2600">
              <a:latin typeface="Calibri"/>
              <a:ea typeface="Calibri"/>
              <a:cs typeface="Calibri"/>
              <a:sym typeface="Calibri"/>
            </a:endParaRPr>
          </a:p>
          <a:p>
            <a:pPr marL="457200" lvl="0" indent="0" algn="l" rtl="0">
              <a:spcBef>
                <a:spcPts val="520"/>
              </a:spcBef>
              <a:spcAft>
                <a:spcPts val="0"/>
              </a:spcAft>
              <a:buNone/>
            </a:pPr>
            <a:r>
              <a:rPr lang="en" sz="2600" i="1">
                <a:solidFill>
                  <a:srgbClr val="1C3C58"/>
                </a:solidFill>
                <a:latin typeface="Calibri"/>
                <a:ea typeface="Calibri"/>
                <a:cs typeface="Calibri"/>
                <a:sym typeface="Calibri"/>
              </a:rPr>
              <a:t>The heroic trope.</a:t>
            </a:r>
            <a:endParaRPr sz="2600">
              <a:latin typeface="Calibri"/>
              <a:ea typeface="Calibri"/>
              <a:cs typeface="Calibri"/>
              <a:sym typeface="Calibri"/>
            </a:endParaRPr>
          </a:p>
          <a:p>
            <a:pPr marL="457200" lvl="0" indent="-393700" algn="l" rtl="0">
              <a:spcBef>
                <a:spcPts val="520"/>
              </a:spcBef>
              <a:spcAft>
                <a:spcPts val="0"/>
              </a:spcAft>
              <a:buClr>
                <a:srgbClr val="991B1E"/>
              </a:buClr>
              <a:buSzPts val="2600"/>
              <a:buFont typeface="Calibri"/>
              <a:buAutoNum type="arabicPeriod"/>
            </a:pPr>
            <a:r>
              <a:rPr lang="en" sz="2600">
                <a:latin typeface="Calibri"/>
                <a:ea typeface="Calibri"/>
                <a:cs typeface="Calibri"/>
                <a:sym typeface="Calibri"/>
              </a:rPr>
              <a:t>A convention or device that establishes a predictable or stereotypical representation of a character, setting, or scenario in a creative work:</a:t>
            </a:r>
            <a:endParaRPr sz="2600">
              <a:latin typeface="Calibri"/>
              <a:ea typeface="Calibri"/>
              <a:cs typeface="Calibri"/>
              <a:sym typeface="Calibri"/>
            </a:endParaRPr>
          </a:p>
          <a:p>
            <a:pPr marL="457200" lvl="0" indent="0" algn="l" rtl="0">
              <a:spcBef>
                <a:spcPts val="520"/>
              </a:spcBef>
              <a:spcAft>
                <a:spcPts val="0"/>
              </a:spcAft>
              <a:buNone/>
            </a:pPr>
            <a:r>
              <a:rPr lang="en" sz="2600" i="1">
                <a:solidFill>
                  <a:srgbClr val="1C3C58"/>
                </a:solidFill>
                <a:latin typeface="Calibri"/>
                <a:ea typeface="Calibri"/>
                <a:cs typeface="Calibri"/>
                <a:sym typeface="Calibri"/>
              </a:rPr>
              <a:t>From her introduction in the movie, the character is nothing but a Damsel in Distress trope.</a:t>
            </a:r>
            <a:endParaRPr sz="2600" i="1">
              <a:solidFill>
                <a:srgbClr val="1C3C5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76"/>
        <p:cNvGrpSpPr/>
        <p:nvPr/>
      </p:nvGrpSpPr>
      <p:grpSpPr>
        <a:xfrm>
          <a:off x="0" y="0"/>
          <a:ext cx="0" cy="0"/>
          <a:chOff x="0" y="0"/>
          <a:chExt cx="0" cy="0"/>
        </a:xfrm>
      </p:grpSpPr>
      <p:sp>
        <p:nvSpPr>
          <p:cNvPr id="177" name="Google Shape;177;p32"/>
          <p:cNvSpPr txBox="1">
            <a:spLocks noGrp="1"/>
          </p:cNvSpPr>
          <p:nvPr>
            <p:ph type="body" idx="4294967295"/>
          </p:nvPr>
        </p:nvSpPr>
        <p:spPr>
          <a:xfrm>
            <a:off x="457200" y="1305050"/>
            <a:ext cx="41148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
              <a:t>What are some common vampire tropes?</a:t>
            </a:r>
            <a:endParaRPr/>
          </a:p>
          <a:p>
            <a:pPr marL="457200" lvl="0" indent="-393700" algn="l" rtl="0">
              <a:spcBef>
                <a:spcPts val="520"/>
              </a:spcBef>
              <a:spcAft>
                <a:spcPts val="0"/>
              </a:spcAft>
              <a:buSzPts val="2600"/>
              <a:buChar char="•"/>
            </a:pPr>
            <a:r>
              <a:rPr lang="en"/>
              <a:t>Answer this question on your sticky notes.</a:t>
            </a:r>
            <a:endParaRPr/>
          </a:p>
          <a:p>
            <a:pPr marL="457200" lvl="0" indent="-393700" algn="l" rtl="0">
              <a:spcBef>
                <a:spcPts val="0"/>
              </a:spcBef>
              <a:spcAft>
                <a:spcPts val="0"/>
              </a:spcAft>
              <a:buSzPts val="2600"/>
              <a:buChar char="•"/>
            </a:pPr>
            <a:r>
              <a:rPr lang="en"/>
              <a:t>Each separate answer should have its own sticky note.</a:t>
            </a:r>
            <a:endParaRPr/>
          </a:p>
        </p:txBody>
      </p:sp>
      <p:sp>
        <p:nvSpPr>
          <p:cNvPr id="178" name="Google Shape;178;p32"/>
          <p:cNvSpPr txBox="1">
            <a:spLocks noGrp="1"/>
          </p:cNvSpPr>
          <p:nvPr>
            <p:ph type="title" idx="4294967295"/>
          </p:nvPr>
        </p:nvSpPr>
        <p:spPr>
          <a:xfrm>
            <a:off x="457200" y="307250"/>
            <a:ext cx="6889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pic>
        <p:nvPicPr>
          <p:cNvPr id="179" name="Google Shape;179;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80" name="Google Shape;180;p32"/>
          <p:cNvGrpSpPr/>
          <p:nvPr/>
        </p:nvGrpSpPr>
        <p:grpSpPr>
          <a:xfrm>
            <a:off x="7629625" y="298775"/>
            <a:ext cx="1215900" cy="1257300"/>
            <a:chOff x="7629625" y="298775"/>
            <a:chExt cx="1215900" cy="1257300"/>
          </a:xfrm>
        </p:grpSpPr>
        <p:sp>
          <p:nvSpPr>
            <p:cNvPr id="181" name="Google Shape;181;p3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2" name="Google Shape;182;p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83" name="Google Shape;183;p32" title="K20 Center 3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85125" y="1617563"/>
            <a:ext cx="2544500" cy="190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87"/>
        <p:cNvGrpSpPr/>
        <p:nvPr/>
      </p:nvGrpSpPr>
      <p:grpSpPr>
        <a:xfrm>
          <a:off x="0" y="0"/>
          <a:ext cx="0" cy="0"/>
          <a:chOff x="0" y="0"/>
          <a:chExt cx="0" cy="0"/>
        </a:xfrm>
      </p:grpSpPr>
      <p:sp>
        <p:nvSpPr>
          <p:cNvPr id="188" name="Google Shape;188;p33"/>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189" name="Google Shape;189;p33"/>
          <p:cNvSpPr txBox="1">
            <a:spLocks noGrp="1"/>
          </p:cNvSpPr>
          <p:nvPr>
            <p:ph type="body" idx="4294967295"/>
          </p:nvPr>
        </p:nvSpPr>
        <p:spPr>
          <a:xfrm>
            <a:off x="457200" y="1305050"/>
            <a:ext cx="46773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With your partner:</a:t>
            </a:r>
            <a:endParaRPr/>
          </a:p>
          <a:p>
            <a:pPr marL="457200" lvl="0" indent="-393700" algn="l" rtl="0">
              <a:spcBef>
                <a:spcPts val="520"/>
              </a:spcBef>
              <a:spcAft>
                <a:spcPts val="0"/>
              </a:spcAft>
              <a:buSzPts val="2600"/>
              <a:buChar char="•"/>
            </a:pPr>
            <a:r>
              <a:rPr lang="en"/>
              <a:t>Read through your sticky notes.</a:t>
            </a:r>
            <a:endParaRPr/>
          </a:p>
          <a:p>
            <a:pPr marL="457200" lvl="0" indent="-393700" algn="l" rtl="0">
              <a:spcBef>
                <a:spcPts val="0"/>
              </a:spcBef>
              <a:spcAft>
                <a:spcPts val="0"/>
              </a:spcAft>
              <a:buSzPts val="2600"/>
              <a:buChar char="•"/>
            </a:pPr>
            <a:r>
              <a:rPr lang="en"/>
              <a:t>Group any sticky notes that are similar together into a category. Label that category.</a:t>
            </a:r>
            <a:endParaRPr/>
          </a:p>
        </p:txBody>
      </p:sp>
      <p:pic>
        <p:nvPicPr>
          <p:cNvPr id="190" name="Google Shape;190;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91" name="Google Shape;191;p33"/>
          <p:cNvGrpSpPr/>
          <p:nvPr/>
        </p:nvGrpSpPr>
        <p:grpSpPr>
          <a:xfrm>
            <a:off x="7629625" y="298775"/>
            <a:ext cx="1215900" cy="1257300"/>
            <a:chOff x="7629625" y="298775"/>
            <a:chExt cx="1215900" cy="1257300"/>
          </a:xfrm>
        </p:grpSpPr>
        <p:sp>
          <p:nvSpPr>
            <p:cNvPr id="192" name="Google Shape;192;p3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p3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194" name="Google Shape;194;p33" title="K20 Center 3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85125" y="1617563"/>
            <a:ext cx="2544500" cy="1908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98"/>
        <p:cNvGrpSpPr/>
        <p:nvPr/>
      </p:nvGrpSpPr>
      <p:grpSpPr>
        <a:xfrm>
          <a:off x="0" y="0"/>
          <a:ext cx="0" cy="0"/>
          <a:chOff x="0" y="0"/>
          <a:chExt cx="0" cy="0"/>
        </a:xfrm>
      </p:grpSpPr>
      <p:sp>
        <p:nvSpPr>
          <p:cNvPr id="199" name="Google Shape;199;p34"/>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200" name="Google Shape;200;p34"/>
          <p:cNvSpPr txBox="1">
            <a:spLocks noGrp="1"/>
          </p:cNvSpPr>
          <p:nvPr>
            <p:ph type="body" idx="4294967295"/>
          </p:nvPr>
        </p:nvSpPr>
        <p:spPr>
          <a:xfrm>
            <a:off x="457200" y="1305050"/>
            <a:ext cx="4638600" cy="36210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With your group:</a:t>
            </a:r>
            <a:endParaRPr/>
          </a:p>
          <a:p>
            <a:pPr marL="457200" lvl="0" indent="-393700" algn="l" rtl="0">
              <a:spcBef>
                <a:spcPts val="520"/>
              </a:spcBef>
              <a:spcAft>
                <a:spcPts val="0"/>
              </a:spcAft>
              <a:buSzPts val="2600"/>
              <a:buChar char="•"/>
            </a:pPr>
            <a:r>
              <a:rPr lang="en"/>
              <a:t>Read through your sticky notes.</a:t>
            </a:r>
            <a:endParaRPr/>
          </a:p>
          <a:p>
            <a:pPr marL="457200" lvl="0" indent="-393700" algn="l" rtl="0">
              <a:spcBef>
                <a:spcPts val="0"/>
              </a:spcBef>
              <a:spcAft>
                <a:spcPts val="0"/>
              </a:spcAft>
              <a:buSzPts val="2600"/>
              <a:buChar char="•"/>
            </a:pPr>
            <a:r>
              <a:rPr lang="en"/>
              <a:t>Group any sticky notes that are similar together into a category. Label that category.</a:t>
            </a:r>
            <a:endParaRPr/>
          </a:p>
        </p:txBody>
      </p:sp>
      <p:pic>
        <p:nvPicPr>
          <p:cNvPr id="201" name="Google Shape;201;p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202" name="Google Shape;202;p34"/>
          <p:cNvGrpSpPr/>
          <p:nvPr/>
        </p:nvGrpSpPr>
        <p:grpSpPr>
          <a:xfrm>
            <a:off x="7629625" y="298775"/>
            <a:ext cx="1215900" cy="1257300"/>
            <a:chOff x="7629625" y="298775"/>
            <a:chExt cx="1215900" cy="1257300"/>
          </a:xfrm>
        </p:grpSpPr>
        <p:sp>
          <p:nvSpPr>
            <p:cNvPr id="203" name="Google Shape;203;p3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05" name="Google Shape;205;p34" title="K20 Center 5 minute timer">
            <a:hlinkClick r:id="rId6"/>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095675" y="1803237"/>
            <a:ext cx="2405575" cy="180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09"/>
        <p:cNvGrpSpPr/>
        <p:nvPr/>
      </p:nvGrpSpPr>
      <p:grpSpPr>
        <a:xfrm>
          <a:off x="0" y="0"/>
          <a:ext cx="0" cy="0"/>
          <a:chOff x="0" y="0"/>
          <a:chExt cx="0" cy="0"/>
        </a:xfrm>
      </p:grpSpPr>
      <p:pic>
        <p:nvPicPr>
          <p:cNvPr id="2" name="Online Media 1" title="Angel - Introducing Angel Featurette (Season 1)">
            <a:hlinkClick r:id="" action="ppaction://media"/>
            <a:extLst>
              <a:ext uri="{FF2B5EF4-FFF2-40B4-BE49-F238E27FC236}">
                <a16:creationId xmlns:a16="http://schemas.microsoft.com/office/drawing/2014/main" id="{DE1791BE-B5A5-01C0-0A49-21B71C3B766B}"/>
              </a:ext>
            </a:extLst>
          </p:cNvPr>
          <p:cNvPicPr>
            <a:picLocks noRot="1" noChangeAspect="1"/>
          </p:cNvPicPr>
          <p:nvPr>
            <a:videoFile r:link="rId1"/>
          </p:nvPr>
        </p:nvPicPr>
        <p:blipFill>
          <a:blip r:embed="rId5"/>
          <a:stretch>
            <a:fillRect/>
          </a:stretch>
        </p:blipFill>
        <p:spPr>
          <a:xfrm>
            <a:off x="2286000" y="1364575"/>
            <a:ext cx="4572000" cy="3429000"/>
          </a:xfrm>
          <a:prstGeom prst="rect">
            <a:avLst/>
          </a:prstGeom>
        </p:spPr>
      </p:pic>
      <p:sp>
        <p:nvSpPr>
          <p:cNvPr id="210" name="Google Shape;210;p35"/>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Buffy the Vampire Slayer</a:t>
            </a:r>
            <a:endParaRPr/>
          </a:p>
        </p:txBody>
      </p:sp>
      <p:pic>
        <p:nvPicPr>
          <p:cNvPr id="211" name="Google Shape;211;p3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Blade</a:t>
            </a:r>
            <a:endParaRPr/>
          </a:p>
        </p:txBody>
      </p:sp>
      <p:pic>
        <p:nvPicPr>
          <p:cNvPr id="218" name="Google Shape;218;p3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2" name="Online Media 1" title="Blade Official Trailer #1 - (1998) HD">
            <a:hlinkClick r:id="" action="ppaction://media"/>
            <a:extLst>
              <a:ext uri="{FF2B5EF4-FFF2-40B4-BE49-F238E27FC236}">
                <a16:creationId xmlns:a16="http://schemas.microsoft.com/office/drawing/2014/main" id="{D48E9F7C-5ECD-4579-0D0C-3F28646E60DD}"/>
              </a:ext>
            </a:extLst>
          </p:cNvPr>
          <p:cNvPicPr>
            <a:picLocks noRot="1" noChangeAspect="1"/>
          </p:cNvPicPr>
          <p:nvPr>
            <a:videoFile r:link="rId1"/>
          </p:nvPr>
        </p:nvPicPr>
        <p:blipFill>
          <a:blip r:embed="rId6"/>
          <a:stretch>
            <a:fillRect/>
          </a:stretch>
        </p:blipFill>
        <p:spPr>
          <a:xfrm>
            <a:off x="2285301" y="1605645"/>
            <a:ext cx="4573398" cy="25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Blood</a:t>
            </a:r>
            <a:endParaRPr/>
          </a:p>
        </p:txBody>
      </p:sp>
      <p:pic>
        <p:nvPicPr>
          <p:cNvPr id="225" name="Google Shape;225;p3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3" name="Online Media 2" title="True Blood Pilot Opening Sequence">
            <a:hlinkClick r:id="" action="ppaction://media"/>
            <a:extLst>
              <a:ext uri="{FF2B5EF4-FFF2-40B4-BE49-F238E27FC236}">
                <a16:creationId xmlns:a16="http://schemas.microsoft.com/office/drawing/2014/main" id="{453E4EF7-8FA1-F5AF-72A6-E210B9A92F9F}"/>
              </a:ext>
            </a:extLst>
          </p:cNvPr>
          <p:cNvPicPr>
            <a:picLocks noRot="1" noChangeAspect="1"/>
          </p:cNvPicPr>
          <p:nvPr>
            <a:videoFile r:link="rId1"/>
          </p:nvPr>
        </p:nvPicPr>
        <p:blipFill>
          <a:blip r:embed="rId6"/>
          <a:stretch>
            <a:fillRect/>
          </a:stretch>
        </p:blipFill>
        <p:spPr>
          <a:xfrm>
            <a:off x="2617046" y="1405890"/>
            <a:ext cx="3909907" cy="2932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tile tx="0" ty="0" sx="100000" sy="100000" flip="none" algn="tl"/>
        </a:blipFill>
        <a:effectLst/>
      </p:bgPr>
    </p:bg>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The Strain</a:t>
            </a:r>
            <a:endParaRPr/>
          </a:p>
        </p:txBody>
      </p:sp>
      <p:pic>
        <p:nvPicPr>
          <p:cNvPr id="232" name="Google Shape;232;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2" name="Online Media 1" title="The Strain | Trailer | iflix">
            <a:hlinkClick r:id="" action="ppaction://media"/>
            <a:extLst>
              <a:ext uri="{FF2B5EF4-FFF2-40B4-BE49-F238E27FC236}">
                <a16:creationId xmlns:a16="http://schemas.microsoft.com/office/drawing/2014/main" id="{8660231F-542E-4ACC-4C41-C03C0483EC9A}"/>
              </a:ext>
            </a:extLst>
          </p:cNvPr>
          <p:cNvPicPr>
            <a:picLocks noRot="1" noChangeAspect="1"/>
          </p:cNvPicPr>
          <p:nvPr>
            <a:videoFile r:link="rId1"/>
          </p:nvPr>
        </p:nvPicPr>
        <p:blipFill>
          <a:blip r:embed="rId6"/>
          <a:stretch>
            <a:fillRect/>
          </a:stretch>
        </p:blipFill>
        <p:spPr>
          <a:xfrm>
            <a:off x="2286000" y="1589019"/>
            <a:ext cx="4573398" cy="25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37"/>
        <p:cNvGrpSpPr/>
        <p:nvPr/>
      </p:nvGrpSpPr>
      <p:grpSpPr>
        <a:xfrm>
          <a:off x="0" y="0"/>
          <a:ext cx="0" cy="0"/>
          <a:chOff x="0" y="0"/>
          <a:chExt cx="0" cy="0"/>
        </a:xfrm>
      </p:grpSpPr>
      <p:pic>
        <p:nvPicPr>
          <p:cNvPr id="238" name="Google Shape;238;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39" name="Google Shape;239;p39"/>
          <p:cNvSpPr txBox="1">
            <a:spLocks noGrp="1"/>
          </p:cNvSpPr>
          <p:nvPr>
            <p:ph type="title"/>
          </p:nvPr>
        </p:nvSpPr>
        <p:spPr>
          <a:xfrm>
            <a:off x="457200" y="307250"/>
            <a:ext cx="7074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Elbow Partners</a:t>
            </a:r>
            <a:endParaRPr/>
          </a:p>
        </p:txBody>
      </p:sp>
      <p:grpSp>
        <p:nvGrpSpPr>
          <p:cNvPr id="240" name="Google Shape;240;p39"/>
          <p:cNvGrpSpPr/>
          <p:nvPr/>
        </p:nvGrpSpPr>
        <p:grpSpPr>
          <a:xfrm>
            <a:off x="7629625" y="298775"/>
            <a:ext cx="1215900" cy="1257300"/>
            <a:chOff x="7629625" y="298775"/>
            <a:chExt cx="1215900" cy="1257300"/>
          </a:xfrm>
        </p:grpSpPr>
        <p:sp>
          <p:nvSpPr>
            <p:cNvPr id="241" name="Google Shape;241;p3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3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43" name="Google Shape;243;p39"/>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With your partner, review your notes on the videos. Discuss:</a:t>
            </a:r>
            <a:endParaRPr/>
          </a:p>
          <a:p>
            <a:pPr marL="457200" lvl="0" indent="-393700" algn="l" rtl="0">
              <a:spcBef>
                <a:spcPts val="520"/>
              </a:spcBef>
              <a:spcAft>
                <a:spcPts val="0"/>
              </a:spcAft>
              <a:buSzPts val="2600"/>
              <a:buChar char="•"/>
            </a:pPr>
            <a:r>
              <a:rPr lang="en"/>
              <a:t>Date of publication</a:t>
            </a:r>
            <a:endParaRPr/>
          </a:p>
          <a:p>
            <a:pPr marL="457200" lvl="0" indent="-393700" algn="l" rtl="0">
              <a:spcBef>
                <a:spcPts val="0"/>
              </a:spcBef>
              <a:spcAft>
                <a:spcPts val="0"/>
              </a:spcAft>
              <a:buSzPts val="2600"/>
              <a:buChar char="•"/>
            </a:pPr>
            <a:r>
              <a:rPr lang="en"/>
              <a:t>Tropes</a:t>
            </a:r>
            <a:endParaRPr/>
          </a:p>
          <a:p>
            <a:pPr marL="457200" lvl="0" indent="-393700" algn="l" rtl="0">
              <a:spcBef>
                <a:spcPts val="0"/>
              </a:spcBef>
              <a:spcAft>
                <a:spcPts val="0"/>
              </a:spcAft>
              <a:buSzPts val="2600"/>
              <a:buChar char="•"/>
            </a:pPr>
            <a:r>
              <a:rPr lang="en"/>
              <a:t>Possible influences on the writer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47"/>
        <p:cNvGrpSpPr/>
        <p:nvPr/>
      </p:nvGrpSpPr>
      <p:grpSpPr>
        <a:xfrm>
          <a:off x="0" y="0"/>
          <a:ext cx="0" cy="0"/>
          <a:chOff x="0" y="0"/>
          <a:chExt cx="0" cy="0"/>
        </a:xfrm>
      </p:grpSpPr>
      <p:pic>
        <p:nvPicPr>
          <p:cNvPr id="248" name="Google Shape;248;p4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49" name="Google Shape;249;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Bram Stoker</a:t>
            </a:r>
            <a:endParaRPr/>
          </a:p>
        </p:txBody>
      </p:sp>
      <p:sp>
        <p:nvSpPr>
          <p:cNvPr id="250" name="Google Shape;250;p40"/>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Author of </a:t>
            </a:r>
            <a:r>
              <a:rPr lang="en" i="1" dirty="0"/>
              <a:t>Dracula</a:t>
            </a:r>
            <a:endParaRPr i="1" dirty="0"/>
          </a:p>
          <a:p>
            <a:pPr marL="457200" lvl="0" indent="-393700" algn="l" rtl="0">
              <a:spcBef>
                <a:spcPts val="0"/>
              </a:spcBef>
              <a:spcAft>
                <a:spcPts val="0"/>
              </a:spcAft>
              <a:buSzPts val="2600"/>
              <a:buChar char="•"/>
            </a:pPr>
            <a:r>
              <a:rPr lang="en" dirty="0"/>
              <a:t>Inspired by </a:t>
            </a:r>
            <a:endParaRPr dirty="0"/>
          </a:p>
          <a:p>
            <a:pPr marL="914400" lvl="1" indent="-338455" algn="l" rtl="0">
              <a:spcBef>
                <a:spcPts val="0"/>
              </a:spcBef>
              <a:spcAft>
                <a:spcPts val="0"/>
              </a:spcAft>
              <a:buSzPts val="1730"/>
              <a:buChar char="●"/>
            </a:pPr>
            <a:r>
              <a:rPr lang="en" sz="2000" dirty="0"/>
              <a:t>Transylvanian folklore</a:t>
            </a:r>
            <a:endParaRPr sz="2000" dirty="0"/>
          </a:p>
          <a:p>
            <a:pPr marL="914400" lvl="1" indent="-355600" algn="l" rtl="0">
              <a:spcBef>
                <a:spcPts val="0"/>
              </a:spcBef>
              <a:spcAft>
                <a:spcPts val="0"/>
              </a:spcAft>
              <a:buSzPts val="2000"/>
              <a:buFont typeface="Arial"/>
              <a:buChar char="●"/>
            </a:pPr>
            <a:r>
              <a:rPr lang="en" sz="2000" dirty="0"/>
              <a:t>Vlad the Impaler</a:t>
            </a:r>
            <a:endParaRPr sz="2000" dirty="0"/>
          </a:p>
          <a:p>
            <a:pPr marL="914400" lvl="1" indent="-355600" algn="l" rtl="0">
              <a:spcBef>
                <a:spcPts val="0"/>
              </a:spcBef>
              <a:spcAft>
                <a:spcPts val="0"/>
              </a:spcAft>
              <a:buSzPts val="2000"/>
              <a:buFont typeface="Arial"/>
              <a:buChar char="●"/>
            </a:pPr>
            <a:r>
              <a:rPr lang="en" sz="2000" dirty="0"/>
              <a:t>Elizabeth Báthory</a:t>
            </a:r>
            <a:endParaRPr sz="2000" dirty="0"/>
          </a:p>
          <a:p>
            <a:pPr marL="457200" lvl="0" indent="-393700" algn="l" rtl="0">
              <a:spcBef>
                <a:spcPts val="0"/>
              </a:spcBef>
              <a:spcAft>
                <a:spcPts val="0"/>
              </a:spcAft>
              <a:buSzPts val="2600"/>
              <a:buChar char="•"/>
            </a:pPr>
            <a:r>
              <a:rPr lang="en" dirty="0"/>
              <a:t>Choose the name “Dracula” because he thought it meant </a:t>
            </a:r>
            <a:r>
              <a:rPr lang="en" i="1" dirty="0"/>
              <a:t>devil</a:t>
            </a:r>
            <a:r>
              <a:rPr lang="en" dirty="0"/>
              <a:t> in Romanian.</a:t>
            </a:r>
            <a:endParaRPr dirty="0"/>
          </a:p>
          <a:p>
            <a:pPr marL="0" lvl="0" indent="0" algn="l" rtl="0">
              <a:spcBef>
                <a:spcPts val="520"/>
              </a:spcBef>
              <a:spcAft>
                <a:spcPts val="0"/>
              </a:spcAft>
              <a:buNone/>
            </a:pPr>
            <a:endParaRPr dirty="0"/>
          </a:p>
        </p:txBody>
      </p:sp>
      <p:pic>
        <p:nvPicPr>
          <p:cNvPr id="251" name="Google Shape;251;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828022"/>
            <a:ext cx="2215224" cy="34114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98"/>
        <p:cNvGrpSpPr/>
        <p:nvPr/>
      </p:nvGrpSpPr>
      <p:grpSpPr>
        <a:xfrm>
          <a:off x="0" y="0"/>
          <a:ext cx="0" cy="0"/>
          <a:chOff x="0" y="0"/>
          <a:chExt cx="0" cy="0"/>
        </a:xfrm>
      </p:grpSpPr>
      <p:sp>
        <p:nvSpPr>
          <p:cNvPr id="99" name="Google Shape;99;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Essential Question</a:t>
            </a:r>
            <a:endParaRPr/>
          </a:p>
        </p:txBody>
      </p:sp>
      <p:sp>
        <p:nvSpPr>
          <p:cNvPr id="100" name="Google Shape;100;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How do authors use similar tropes but come up with different variations of the same character?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55"/>
        <p:cNvGrpSpPr/>
        <p:nvPr/>
      </p:nvGrpSpPr>
      <p:grpSpPr>
        <a:xfrm>
          <a:off x="0" y="0"/>
          <a:ext cx="0" cy="0"/>
          <a:chOff x="0" y="0"/>
          <a:chExt cx="0" cy="0"/>
        </a:xfrm>
      </p:grpSpPr>
      <p:pic>
        <p:nvPicPr>
          <p:cNvPr id="256" name="Google Shape;256;p4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57" name="Google Shape;257;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Anne Rice</a:t>
            </a:r>
            <a:endParaRPr/>
          </a:p>
        </p:txBody>
      </p:sp>
      <p:sp>
        <p:nvSpPr>
          <p:cNvPr id="258" name="Google Shape;258;p4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92500" lnSpcReduction="10000"/>
          </a:bodyPr>
          <a:lstStyle/>
          <a:p>
            <a:pPr marL="457200" lvl="0" indent="-381317" algn="l" rtl="0">
              <a:spcBef>
                <a:spcPts val="520"/>
              </a:spcBef>
              <a:spcAft>
                <a:spcPts val="0"/>
              </a:spcAft>
              <a:buSzPct val="100000"/>
              <a:buChar char="•"/>
            </a:pPr>
            <a:r>
              <a:rPr lang="en"/>
              <a:t>Author of </a:t>
            </a:r>
            <a:r>
              <a:rPr lang="en" i="1"/>
              <a:t>Interview With the Vampire</a:t>
            </a:r>
            <a:r>
              <a:rPr lang="en"/>
              <a:t> (1976)</a:t>
            </a:r>
            <a:endParaRPr/>
          </a:p>
          <a:p>
            <a:pPr marL="457200" lvl="0" indent="-381317" algn="l" rtl="0">
              <a:spcBef>
                <a:spcPts val="0"/>
              </a:spcBef>
              <a:spcAft>
                <a:spcPts val="0"/>
              </a:spcAft>
              <a:buSzPct val="100000"/>
              <a:buChar char="•"/>
            </a:pPr>
            <a:r>
              <a:rPr lang="en"/>
              <a:t>Born in New Orleans and raised by Irish Catholic parents </a:t>
            </a:r>
            <a:endParaRPr/>
          </a:p>
          <a:p>
            <a:pPr marL="457200" lvl="0" indent="-381317" algn="l" rtl="0">
              <a:spcBef>
                <a:spcPts val="0"/>
              </a:spcBef>
              <a:spcAft>
                <a:spcPts val="0"/>
              </a:spcAft>
              <a:buSzPct val="100000"/>
              <a:buChar char="•"/>
            </a:pPr>
            <a:r>
              <a:rPr lang="en"/>
              <a:t>Mother died of alcoholism when she was a teen</a:t>
            </a:r>
            <a:endParaRPr/>
          </a:p>
          <a:p>
            <a:pPr marL="457200" lvl="0" indent="-381317" algn="l" rtl="0">
              <a:spcBef>
                <a:spcPts val="0"/>
              </a:spcBef>
              <a:spcAft>
                <a:spcPts val="0"/>
              </a:spcAft>
              <a:buSzPct val="100000"/>
              <a:buChar char="•"/>
            </a:pPr>
            <a:r>
              <a:rPr lang="en"/>
              <a:t>Daughter died at six years old from leukemia, a form of blood cancer </a:t>
            </a:r>
            <a:endParaRPr/>
          </a:p>
          <a:p>
            <a:pPr marL="457200" lvl="0" indent="-381317" algn="l" rtl="0">
              <a:spcBef>
                <a:spcPts val="0"/>
              </a:spcBef>
              <a:spcAft>
                <a:spcPts val="0"/>
              </a:spcAft>
              <a:buSzPct val="100000"/>
              <a:buChar char="•"/>
            </a:pPr>
            <a:r>
              <a:rPr lang="en"/>
              <a:t>Inspired by Stephen King’s </a:t>
            </a:r>
            <a:r>
              <a:rPr lang="en" i="1"/>
              <a:t>Firestarter</a:t>
            </a:r>
            <a:endParaRPr i="1"/>
          </a:p>
        </p:txBody>
      </p:sp>
      <p:pic>
        <p:nvPicPr>
          <p:cNvPr id="259" name="Google Shape;259;p4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910334"/>
            <a:ext cx="2215224" cy="33228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63"/>
        <p:cNvGrpSpPr/>
        <p:nvPr/>
      </p:nvGrpSpPr>
      <p:grpSpPr>
        <a:xfrm>
          <a:off x="0" y="0"/>
          <a:ext cx="0" cy="0"/>
          <a:chOff x="0" y="0"/>
          <a:chExt cx="0" cy="0"/>
        </a:xfrm>
      </p:grpSpPr>
      <p:pic>
        <p:nvPicPr>
          <p:cNvPr id="264" name="Google Shape;264;p4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65" name="Google Shape;265;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Joss Whedon &amp; David Greenwalt</a:t>
            </a:r>
            <a:endParaRPr/>
          </a:p>
        </p:txBody>
      </p:sp>
      <p:sp>
        <p:nvSpPr>
          <p:cNvPr id="266" name="Google Shape;266;p4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77500" lnSpcReduction="20000"/>
          </a:bodyPr>
          <a:lstStyle/>
          <a:p>
            <a:pPr marL="457200" lvl="0" indent="-356552" algn="l" rtl="0">
              <a:spcBef>
                <a:spcPts val="520"/>
              </a:spcBef>
              <a:spcAft>
                <a:spcPts val="0"/>
              </a:spcAft>
              <a:buSzPct val="100000"/>
              <a:buChar char="•"/>
            </a:pPr>
            <a:r>
              <a:rPr lang="en"/>
              <a:t>Created the character Angel for the television show Buffy the Vampire Slayer</a:t>
            </a:r>
            <a:endParaRPr/>
          </a:p>
          <a:p>
            <a:pPr marL="457200" lvl="0" indent="-356552" algn="l" rtl="0">
              <a:spcBef>
                <a:spcPts val="0"/>
              </a:spcBef>
              <a:spcAft>
                <a:spcPts val="0"/>
              </a:spcAft>
              <a:buSzPct val="100000"/>
              <a:buChar char="•"/>
            </a:pPr>
            <a:r>
              <a:rPr lang="en"/>
              <a:t>Aired from 1997-2003</a:t>
            </a:r>
            <a:endParaRPr/>
          </a:p>
          <a:p>
            <a:pPr marL="914400" lvl="1" indent="-303895" algn="l" rtl="0">
              <a:spcBef>
                <a:spcPts val="0"/>
              </a:spcBef>
              <a:spcAft>
                <a:spcPts val="0"/>
              </a:spcAft>
              <a:buSzPct val="85000"/>
              <a:buChar char="●"/>
            </a:pPr>
            <a:r>
              <a:rPr lang="en"/>
              <a:t>The spin-off series, Angel, aired from 1999-2004</a:t>
            </a:r>
            <a:endParaRPr/>
          </a:p>
          <a:p>
            <a:pPr marL="457200" lvl="0" indent="-356552" algn="l" rtl="0">
              <a:spcBef>
                <a:spcPts val="0"/>
              </a:spcBef>
              <a:spcAft>
                <a:spcPts val="0"/>
              </a:spcAft>
              <a:buSzPct val="100000"/>
              <a:buChar char="•"/>
            </a:pPr>
            <a:r>
              <a:rPr lang="en"/>
              <a:t>Offered a dichotomous look at good versus evil </a:t>
            </a:r>
            <a:endParaRPr/>
          </a:p>
          <a:p>
            <a:pPr marL="914400" lvl="1" indent="-303895" algn="l" rtl="0">
              <a:spcBef>
                <a:spcPts val="0"/>
              </a:spcBef>
              <a:spcAft>
                <a:spcPts val="0"/>
              </a:spcAft>
              <a:buSzPct val="85000"/>
              <a:buChar char="●"/>
            </a:pPr>
            <a:r>
              <a:rPr lang="en"/>
              <a:t>Angel is an Irish-Catholic from 18th century Ireland</a:t>
            </a:r>
            <a:endParaRPr/>
          </a:p>
          <a:p>
            <a:pPr marL="914400" lvl="1" indent="-303895" algn="l" rtl="0">
              <a:spcBef>
                <a:spcPts val="0"/>
              </a:spcBef>
              <a:spcAft>
                <a:spcPts val="0"/>
              </a:spcAft>
              <a:buSzPct val="85000"/>
              <a:buChar char="●"/>
            </a:pPr>
            <a:r>
              <a:rPr lang="en"/>
              <a:t>A vampire whose human soul was restored to him by a curse as a punishment</a:t>
            </a:r>
            <a:endParaRPr/>
          </a:p>
          <a:p>
            <a:pPr marL="914400" lvl="1" indent="-303895" algn="l" rtl="0">
              <a:spcBef>
                <a:spcPts val="0"/>
              </a:spcBef>
              <a:spcAft>
                <a:spcPts val="0"/>
              </a:spcAft>
              <a:buSzPct val="85000"/>
              <a:buChar char="●"/>
            </a:pPr>
            <a:r>
              <a:rPr lang="en"/>
              <a:t>This restored soul torments him with guilt and remorse</a:t>
            </a:r>
            <a:endParaRPr/>
          </a:p>
          <a:p>
            <a:pPr marL="914400" lvl="1" indent="-303895" algn="l" rtl="0">
              <a:spcBef>
                <a:spcPts val="0"/>
              </a:spcBef>
              <a:spcAft>
                <a:spcPts val="0"/>
              </a:spcAft>
              <a:buSzPct val="85000"/>
              <a:buChar char="●"/>
            </a:pPr>
            <a:r>
              <a:rPr lang="en"/>
              <a:t>According to Joss Whedon, the story takes place in Los Angeles because “there are a lot of demons in L.A. and a wealth of stories to be told.”</a:t>
            </a:r>
            <a:endParaRPr/>
          </a:p>
        </p:txBody>
      </p:sp>
      <p:pic>
        <p:nvPicPr>
          <p:cNvPr id="267" name="Google Shape;267;p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2215226" cy="30468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71"/>
        <p:cNvGrpSpPr/>
        <p:nvPr/>
      </p:nvGrpSpPr>
      <p:grpSpPr>
        <a:xfrm>
          <a:off x="0" y="0"/>
          <a:ext cx="0" cy="0"/>
          <a:chOff x="0" y="0"/>
          <a:chExt cx="0" cy="0"/>
        </a:xfrm>
      </p:grpSpPr>
      <p:pic>
        <p:nvPicPr>
          <p:cNvPr id="272" name="Google Shape;272;p4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73" name="Google Shape;273;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Stephenie Meyer</a:t>
            </a:r>
            <a:endParaRPr/>
          </a:p>
        </p:txBody>
      </p:sp>
      <p:sp>
        <p:nvSpPr>
          <p:cNvPr id="274" name="Google Shape;274;p4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92500" lnSpcReduction="20000"/>
          </a:bodyPr>
          <a:lstStyle/>
          <a:p>
            <a:pPr marL="457200" lvl="0" indent="-381317" algn="l" rtl="0">
              <a:spcBef>
                <a:spcPts val="520"/>
              </a:spcBef>
              <a:spcAft>
                <a:spcPts val="0"/>
              </a:spcAft>
              <a:buSzPct val="100000"/>
              <a:buChar char="•"/>
            </a:pPr>
            <a:r>
              <a:rPr lang="en"/>
              <a:t>Author of the </a:t>
            </a:r>
            <a:r>
              <a:rPr lang="en" i="1"/>
              <a:t>Twilight</a:t>
            </a:r>
            <a:r>
              <a:rPr lang="en"/>
              <a:t> saga</a:t>
            </a:r>
            <a:endParaRPr/>
          </a:p>
          <a:p>
            <a:pPr marL="457200" lvl="0" indent="-381317" algn="l" rtl="0">
              <a:spcBef>
                <a:spcPts val="0"/>
              </a:spcBef>
              <a:spcAft>
                <a:spcPts val="0"/>
              </a:spcAft>
              <a:buSzPct val="100000"/>
              <a:buChar char="•"/>
            </a:pPr>
            <a:r>
              <a:rPr lang="en"/>
              <a:t>Her Mormon faith influenced certain themes in her writing:</a:t>
            </a:r>
            <a:endParaRPr/>
          </a:p>
          <a:p>
            <a:pPr marL="914400" lvl="1" indent="-318468" algn="l" rtl="0">
              <a:spcBef>
                <a:spcPts val="0"/>
              </a:spcBef>
              <a:spcAft>
                <a:spcPts val="0"/>
              </a:spcAft>
              <a:buSzPct val="85000"/>
              <a:buChar char="●"/>
            </a:pPr>
            <a:r>
              <a:rPr lang="en"/>
              <a:t>Moral dilemma of mortal temptation</a:t>
            </a:r>
            <a:endParaRPr/>
          </a:p>
          <a:p>
            <a:pPr marL="914400" lvl="1" indent="-318468" algn="l" rtl="0">
              <a:spcBef>
                <a:spcPts val="0"/>
              </a:spcBef>
              <a:spcAft>
                <a:spcPts val="0"/>
              </a:spcAft>
              <a:buSzPct val="85000"/>
              <a:buChar char="●"/>
            </a:pPr>
            <a:r>
              <a:rPr lang="en"/>
              <a:t>Overcoming the natural man</a:t>
            </a:r>
            <a:endParaRPr/>
          </a:p>
          <a:p>
            <a:pPr marL="914400" lvl="1" indent="-318468" algn="l" rtl="0">
              <a:spcBef>
                <a:spcPts val="0"/>
              </a:spcBef>
              <a:spcAft>
                <a:spcPts val="0"/>
              </a:spcAft>
              <a:buSzPct val="85000"/>
              <a:buChar char="●"/>
            </a:pPr>
            <a:r>
              <a:rPr lang="en"/>
              <a:t>Immortality and eternal life</a:t>
            </a:r>
            <a:endParaRPr/>
          </a:p>
          <a:p>
            <a:pPr marL="457200" lvl="0" indent="-381317" algn="l" rtl="0">
              <a:spcBef>
                <a:spcPts val="0"/>
              </a:spcBef>
              <a:spcAft>
                <a:spcPts val="0"/>
              </a:spcAft>
              <a:buSzPct val="100000"/>
              <a:buChar char="•"/>
            </a:pPr>
            <a:r>
              <a:rPr lang="en"/>
              <a:t>Influenced by literary classics</a:t>
            </a:r>
            <a:endParaRPr/>
          </a:p>
          <a:p>
            <a:pPr marL="914400" lvl="1" indent="-318468" algn="l" rtl="0">
              <a:spcBef>
                <a:spcPts val="0"/>
              </a:spcBef>
              <a:spcAft>
                <a:spcPts val="0"/>
              </a:spcAft>
              <a:buSzPct val="85000"/>
              <a:buChar char="●"/>
            </a:pPr>
            <a:r>
              <a:rPr lang="en" i="1"/>
              <a:t>Twilight: Pride and Prejudice </a:t>
            </a:r>
            <a:r>
              <a:rPr lang="en"/>
              <a:t>by Jane Austen</a:t>
            </a:r>
            <a:endParaRPr/>
          </a:p>
          <a:p>
            <a:pPr marL="914400" lvl="1" indent="-318468" algn="l" rtl="0">
              <a:spcBef>
                <a:spcPts val="0"/>
              </a:spcBef>
              <a:spcAft>
                <a:spcPts val="0"/>
              </a:spcAft>
              <a:buSzPct val="85000"/>
              <a:buChar char="●"/>
            </a:pPr>
            <a:r>
              <a:rPr lang="en" i="1"/>
              <a:t>New Moon: Romeo and Juliet</a:t>
            </a:r>
            <a:r>
              <a:rPr lang="en"/>
              <a:t> by William Shakespeare</a:t>
            </a:r>
            <a:endParaRPr/>
          </a:p>
          <a:p>
            <a:pPr marL="914400" lvl="1" indent="-318468" algn="l" rtl="0">
              <a:spcBef>
                <a:spcPts val="0"/>
              </a:spcBef>
              <a:spcAft>
                <a:spcPts val="0"/>
              </a:spcAft>
              <a:buSzPct val="85000"/>
              <a:buChar char="●"/>
            </a:pPr>
            <a:r>
              <a:rPr lang="en" i="1"/>
              <a:t>Eclipse: Wuthering Heights</a:t>
            </a:r>
            <a:r>
              <a:rPr lang="en"/>
              <a:t> by Emily Brontë</a:t>
            </a:r>
            <a:endParaRPr/>
          </a:p>
          <a:p>
            <a:pPr marL="914400" lvl="1" indent="-318468" algn="l" rtl="0">
              <a:spcBef>
                <a:spcPts val="0"/>
              </a:spcBef>
              <a:spcAft>
                <a:spcPts val="0"/>
              </a:spcAft>
              <a:buSzPct val="85000"/>
              <a:buChar char="●"/>
            </a:pPr>
            <a:r>
              <a:rPr lang="en" i="1"/>
              <a:t>Breaking Dawn: A Midsummer Night’s Dream </a:t>
            </a:r>
            <a:r>
              <a:rPr lang="en"/>
              <a:t>by William Shakespeare</a:t>
            </a:r>
            <a:endParaRPr/>
          </a:p>
        </p:txBody>
      </p:sp>
      <p:pic>
        <p:nvPicPr>
          <p:cNvPr id="275" name="Google Shape;275;p4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24045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79"/>
        <p:cNvGrpSpPr/>
        <p:nvPr/>
      </p:nvGrpSpPr>
      <p:grpSpPr>
        <a:xfrm>
          <a:off x="0" y="0"/>
          <a:ext cx="0" cy="0"/>
          <a:chOff x="0" y="0"/>
          <a:chExt cx="0" cy="0"/>
        </a:xfrm>
      </p:grpSpPr>
      <p:pic>
        <p:nvPicPr>
          <p:cNvPr id="280" name="Google Shape;280;p4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81" name="Google Shape;281;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Charlaine Harris</a:t>
            </a:r>
            <a:endParaRPr/>
          </a:p>
        </p:txBody>
      </p:sp>
      <p:sp>
        <p:nvSpPr>
          <p:cNvPr id="282" name="Google Shape;282;p4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fontScale="85000" lnSpcReduction="20000"/>
          </a:bodyPr>
          <a:lstStyle/>
          <a:p>
            <a:pPr marL="457200" lvl="0" indent="-368935" algn="l" rtl="0">
              <a:spcBef>
                <a:spcPts val="520"/>
              </a:spcBef>
              <a:spcAft>
                <a:spcPts val="0"/>
              </a:spcAft>
              <a:buSzPct val="100000"/>
              <a:buChar char="•"/>
            </a:pPr>
            <a:r>
              <a:rPr lang="en"/>
              <a:t>Author of </a:t>
            </a:r>
            <a:r>
              <a:rPr lang="en" i="1"/>
              <a:t>The Southern Vampire Mysteries</a:t>
            </a:r>
            <a:r>
              <a:rPr lang="en"/>
              <a:t> series of novels</a:t>
            </a:r>
            <a:endParaRPr/>
          </a:p>
          <a:p>
            <a:pPr marL="457200" lvl="0" indent="-368935" algn="l" rtl="0">
              <a:spcBef>
                <a:spcPts val="0"/>
              </a:spcBef>
              <a:spcAft>
                <a:spcPts val="0"/>
              </a:spcAft>
              <a:buSzPct val="100000"/>
              <a:buChar char="•"/>
            </a:pPr>
            <a:r>
              <a:rPr lang="en"/>
              <a:t>Television series “True Blood” adaptation aired from 2008–2014</a:t>
            </a:r>
            <a:endParaRPr/>
          </a:p>
          <a:p>
            <a:pPr marL="457200" lvl="0" indent="-368935" algn="l" rtl="0">
              <a:spcBef>
                <a:spcPts val="520"/>
              </a:spcBef>
              <a:spcAft>
                <a:spcPts val="0"/>
              </a:spcAft>
              <a:buSzPct val="100000"/>
              <a:buChar char="•"/>
            </a:pPr>
            <a:r>
              <a:rPr lang="en"/>
              <a:t>Rather than acknowledging the legend that vampires are deceased humans who have risen from the dead to prey on the living, the vampires insist they are simply the victims of a medical condition that makes them allergic to sunlight and affects their dietary needs.</a:t>
            </a:r>
            <a:endParaRPr/>
          </a:p>
        </p:txBody>
      </p:sp>
      <p:pic>
        <p:nvPicPr>
          <p:cNvPr id="283" name="Google Shape;283;p4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521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87"/>
        <p:cNvGrpSpPr/>
        <p:nvPr/>
      </p:nvGrpSpPr>
      <p:grpSpPr>
        <a:xfrm>
          <a:off x="0" y="0"/>
          <a:ext cx="0" cy="0"/>
          <a:chOff x="0" y="0"/>
          <a:chExt cx="0" cy="0"/>
        </a:xfrm>
      </p:grpSpPr>
      <p:pic>
        <p:nvPicPr>
          <p:cNvPr id="288" name="Google Shape;288;p4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89" name="Google Shape;289;p45"/>
          <p:cNvSpPr txBox="1">
            <a:spLocks noGrp="1"/>
          </p:cNvSpPr>
          <p:nvPr>
            <p:ph type="title"/>
          </p:nvPr>
        </p:nvSpPr>
        <p:spPr>
          <a:xfrm>
            <a:off x="457200" y="307250"/>
            <a:ext cx="7074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Marvin Wolfman</a:t>
            </a:r>
            <a:endParaRPr/>
          </a:p>
        </p:txBody>
      </p:sp>
      <p:sp>
        <p:nvSpPr>
          <p:cNvPr id="290" name="Google Shape;290;p45"/>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Creator of the character Blade</a:t>
            </a:r>
            <a:endParaRPr/>
          </a:p>
          <a:p>
            <a:pPr marL="457200" lvl="0" indent="-393700" algn="l" rtl="0">
              <a:spcBef>
                <a:spcPts val="0"/>
              </a:spcBef>
              <a:spcAft>
                <a:spcPts val="0"/>
              </a:spcAft>
              <a:buSzPts val="2600"/>
              <a:buChar char="•"/>
            </a:pPr>
            <a:r>
              <a:rPr lang="en"/>
              <a:t>Introduced as supporting character in Marvel Comics’ The Tomb of Dracula #10 (July 1973)</a:t>
            </a:r>
            <a:endParaRPr/>
          </a:p>
          <a:p>
            <a:pPr marL="457200" lvl="0" indent="-393700" algn="l" rtl="0">
              <a:spcBef>
                <a:spcPts val="0"/>
              </a:spcBef>
              <a:spcAft>
                <a:spcPts val="0"/>
              </a:spcAft>
              <a:buSzPts val="2600"/>
              <a:buChar char="•"/>
            </a:pPr>
            <a:r>
              <a:rPr lang="en"/>
              <a:t>Character inspired by Jim Brown, former NFL star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294"/>
        <p:cNvGrpSpPr/>
        <p:nvPr/>
      </p:nvGrpSpPr>
      <p:grpSpPr>
        <a:xfrm>
          <a:off x="0" y="0"/>
          <a:ext cx="0" cy="0"/>
          <a:chOff x="0" y="0"/>
          <a:chExt cx="0" cy="0"/>
        </a:xfrm>
      </p:grpSpPr>
      <p:pic>
        <p:nvPicPr>
          <p:cNvPr id="295" name="Google Shape;295;p4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296" name="Google Shape;296;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Guillermo del Toro and Chuck Hogan</a:t>
            </a:r>
            <a:endParaRPr/>
          </a:p>
        </p:txBody>
      </p:sp>
      <p:sp>
        <p:nvSpPr>
          <p:cNvPr id="297" name="Google Shape;297;p4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Authors of </a:t>
            </a:r>
            <a:r>
              <a:rPr lang="en" i="1"/>
              <a:t>The Fall</a:t>
            </a:r>
            <a:r>
              <a:rPr lang="en"/>
              <a:t>, the inspirations for the television show “The Strain”</a:t>
            </a:r>
            <a:endParaRPr/>
          </a:p>
          <a:p>
            <a:pPr marL="457200" lvl="0" indent="-393700" algn="l" rtl="0">
              <a:spcBef>
                <a:spcPts val="0"/>
              </a:spcBef>
              <a:spcAft>
                <a:spcPts val="0"/>
              </a:spcAft>
              <a:buSzPts val="2600"/>
              <a:buChar char="•"/>
            </a:pPr>
            <a:r>
              <a:rPr lang="en"/>
              <a:t>Aired from 2014–2017 </a:t>
            </a:r>
            <a:endParaRPr/>
          </a:p>
          <a:p>
            <a:pPr marL="457200" lvl="0" indent="-393700" algn="l" rtl="0">
              <a:spcBef>
                <a:spcPts val="0"/>
              </a:spcBef>
              <a:spcAft>
                <a:spcPts val="0"/>
              </a:spcAft>
              <a:buSzPts val="2600"/>
              <a:buChar char="•"/>
            </a:pPr>
            <a:r>
              <a:rPr lang="en"/>
              <a:t>Guillermo del Toro was raised a strict Catholic in Mexico</a:t>
            </a:r>
            <a:endParaRPr/>
          </a:p>
        </p:txBody>
      </p:sp>
      <p:pic>
        <p:nvPicPr>
          <p:cNvPr id="298" name="Google Shape;298;p4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30100" y="1317047"/>
            <a:ext cx="3361500" cy="22404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02"/>
        <p:cNvGrpSpPr/>
        <p:nvPr/>
      </p:nvGrpSpPr>
      <p:grpSpPr>
        <a:xfrm>
          <a:off x="0" y="0"/>
          <a:ext cx="0" cy="0"/>
          <a:chOff x="0" y="0"/>
          <a:chExt cx="0" cy="0"/>
        </a:xfrm>
      </p:grpSpPr>
      <p:sp>
        <p:nvSpPr>
          <p:cNvPr id="303" name="Google Shape;303;p47"/>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Storyline</a:t>
            </a:r>
            <a:endParaRPr/>
          </a:p>
        </p:txBody>
      </p:sp>
      <p:sp>
        <p:nvSpPr>
          <p:cNvPr id="304" name="Google Shape;304;p47"/>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u="sng" dirty="0">
                <a:solidFill>
                  <a:schemeClr val="hlink"/>
                </a:solidFill>
                <a:hlinkClick r:id="rId4"/>
              </a:rPr>
              <a:t>https://k20center.ou.edu/e-learning/good-bad-sparkly/</a:t>
            </a:r>
            <a:r>
              <a:rPr lang="en" dirty="0"/>
              <a:t> </a:t>
            </a:r>
            <a:endParaRPr dirty="0"/>
          </a:p>
          <a:p>
            <a:pPr marL="457200" lvl="0" indent="-393700" algn="l" rtl="0">
              <a:spcBef>
                <a:spcPts val="0"/>
              </a:spcBef>
              <a:spcAft>
                <a:spcPts val="0"/>
              </a:spcAft>
              <a:buSzPts val="2600"/>
              <a:buChar char="•"/>
            </a:pPr>
            <a:r>
              <a:rPr lang="en" dirty="0"/>
              <a:t>In this activity, you will:</a:t>
            </a:r>
            <a:endParaRPr dirty="0"/>
          </a:p>
          <a:p>
            <a:pPr marL="914400" lvl="1" indent="-325755" algn="l" rtl="0">
              <a:spcBef>
                <a:spcPts val="0"/>
              </a:spcBef>
              <a:spcAft>
                <a:spcPts val="0"/>
              </a:spcAft>
              <a:buSzPts val="1530"/>
              <a:buChar char="●"/>
            </a:pPr>
            <a:r>
              <a:rPr lang="en" dirty="0"/>
              <a:t>Read excerpts from: </a:t>
            </a:r>
            <a:endParaRPr dirty="0"/>
          </a:p>
          <a:p>
            <a:pPr marL="1371600" lvl="2" indent="-298640" algn="l" rtl="0">
              <a:spcBef>
                <a:spcPts val="0"/>
              </a:spcBef>
              <a:spcAft>
                <a:spcPts val="0"/>
              </a:spcAft>
              <a:buSzPts val="1103"/>
              <a:buChar char="●"/>
            </a:pPr>
            <a:r>
              <a:rPr lang="en" i="1" dirty="0"/>
              <a:t>Dracula</a:t>
            </a:r>
            <a:endParaRPr i="1" dirty="0"/>
          </a:p>
          <a:p>
            <a:pPr marL="1371600" lvl="2" indent="-298640" algn="l" rtl="0">
              <a:spcBef>
                <a:spcPts val="0"/>
              </a:spcBef>
              <a:spcAft>
                <a:spcPts val="0"/>
              </a:spcAft>
              <a:buSzPts val="1103"/>
              <a:buChar char="●"/>
            </a:pPr>
            <a:r>
              <a:rPr lang="en" i="1" dirty="0"/>
              <a:t>Twilight</a:t>
            </a:r>
            <a:endParaRPr i="1" dirty="0"/>
          </a:p>
          <a:p>
            <a:pPr marL="1371600" lvl="2" indent="-298640" algn="l" rtl="0">
              <a:spcBef>
                <a:spcPts val="0"/>
              </a:spcBef>
              <a:spcAft>
                <a:spcPts val="0"/>
              </a:spcAft>
              <a:buSzPts val="1103"/>
              <a:buChar char="●"/>
            </a:pPr>
            <a:r>
              <a:rPr lang="en" i="1" dirty="0"/>
              <a:t>Interview With the Vampire</a:t>
            </a:r>
            <a:endParaRPr i="1" dirty="0"/>
          </a:p>
          <a:p>
            <a:pPr marL="914400" lvl="1" indent="-325755" algn="l" rtl="0">
              <a:spcBef>
                <a:spcPts val="0"/>
              </a:spcBef>
              <a:spcAft>
                <a:spcPts val="0"/>
              </a:spcAft>
              <a:buSzPts val="1530"/>
              <a:buChar char="●"/>
            </a:pPr>
            <a:r>
              <a:rPr lang="en" dirty="0"/>
              <a:t>Read “A Field Guide to Vampires” </a:t>
            </a:r>
            <a:endParaRPr dirty="0"/>
          </a:p>
          <a:p>
            <a:pPr marL="457200" lvl="0" indent="-393700" algn="l" rtl="0">
              <a:spcBef>
                <a:spcPts val="0"/>
              </a:spcBef>
              <a:spcAft>
                <a:spcPts val="0"/>
              </a:spcAft>
              <a:buSzPts val="2600"/>
              <a:buChar char="•"/>
            </a:pPr>
            <a:r>
              <a:rPr lang="en" dirty="0"/>
              <a:t>Take notes on your handout as you read.</a:t>
            </a:r>
            <a:endParaRPr dirty="0"/>
          </a:p>
          <a:p>
            <a:pPr marL="457200" lvl="0" indent="-393700" algn="l" rtl="0">
              <a:spcBef>
                <a:spcPts val="0"/>
              </a:spcBef>
              <a:spcAft>
                <a:spcPts val="0"/>
              </a:spcAft>
              <a:buSzPts val="2600"/>
              <a:buChar char="•"/>
            </a:pPr>
            <a:r>
              <a:rPr lang="en" dirty="0"/>
              <a:t>You will not be able to advance to the next slide until you have clicked on and read all of the information.</a:t>
            </a:r>
            <a:endParaRPr dirty="0"/>
          </a:p>
        </p:txBody>
      </p:sp>
      <p:pic>
        <p:nvPicPr>
          <p:cNvPr id="305" name="Google Shape;305;p4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pic>
        <p:nvPicPr>
          <p:cNvPr id="306" name="Google Shape;306;p4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964400" y="-68675"/>
            <a:ext cx="4014216" cy="16092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50000"/>
            <a:lum/>
          </a:blip>
          <a:srcRect/>
          <a:tile tx="0" ty="0" sx="100000" sy="100000" flip="none" algn="tl"/>
        </a:blipFill>
        <a:effectLst/>
      </p:bgPr>
    </p:bg>
    <p:spTree>
      <p:nvGrpSpPr>
        <p:cNvPr id="1" name="Shape 310"/>
        <p:cNvGrpSpPr/>
        <p:nvPr/>
      </p:nvGrpSpPr>
      <p:grpSpPr>
        <a:xfrm>
          <a:off x="0" y="0"/>
          <a:ext cx="0" cy="0"/>
          <a:chOff x="0" y="0"/>
          <a:chExt cx="0" cy="0"/>
        </a:xfrm>
      </p:grpSpPr>
      <p:sp>
        <p:nvSpPr>
          <p:cNvPr id="311" name="Google Shape;311;p48"/>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Reading Instructions</a:t>
            </a:r>
            <a:endParaRPr/>
          </a:p>
        </p:txBody>
      </p:sp>
      <p:pic>
        <p:nvPicPr>
          <p:cNvPr id="312" name="Google Shape;312;p4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13" name="Google Shape;313;p48"/>
          <p:cNvSpPr txBox="1">
            <a:spLocks noGrp="1"/>
          </p:cNvSpPr>
          <p:nvPr>
            <p:ph type="body" idx="1"/>
          </p:nvPr>
        </p:nvSpPr>
        <p:spPr>
          <a:xfrm>
            <a:off x="457200" y="1305050"/>
            <a:ext cx="47751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As you read the excerpts and the historical background on vampires, take notes on the characteristics you notice as well as possible influences on the authors.</a:t>
            </a:r>
            <a:endParaRPr/>
          </a:p>
        </p:txBody>
      </p:sp>
      <p:pic>
        <p:nvPicPr>
          <p:cNvPr id="314" name="Google Shape;314;p4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32300" y="1809775"/>
            <a:ext cx="3809827" cy="1523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18"/>
        <p:cNvGrpSpPr/>
        <p:nvPr/>
      </p:nvGrpSpPr>
      <p:grpSpPr>
        <a:xfrm>
          <a:off x="0" y="0"/>
          <a:ext cx="0" cy="0"/>
          <a:chOff x="0" y="0"/>
          <a:chExt cx="0" cy="0"/>
        </a:xfrm>
      </p:grpSpPr>
      <p:pic>
        <p:nvPicPr>
          <p:cNvPr id="13" name="Picture 12" descr="A picture containing text, vector graphics&#10;&#10;Description automatically generated">
            <a:extLst>
              <a:ext uri="{FF2B5EF4-FFF2-40B4-BE49-F238E27FC236}">
                <a16:creationId xmlns:a16="http://schemas.microsoft.com/office/drawing/2014/main" id="{F2391D6A-DDF3-38B8-1CA2-01B0E70FB7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319" name="Google Shape;319;p4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A91B0F47-1805-C9EB-CE7D-D2C5A80130A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pic>
        <p:nvPicPr>
          <p:cNvPr id="324" name="Google Shape;324;p5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04"/>
        <p:cNvGrpSpPr/>
        <p:nvPr/>
      </p:nvGrpSpPr>
      <p:grpSpPr>
        <a:xfrm>
          <a:off x="0" y="0"/>
          <a:ext cx="0" cy="0"/>
          <a:chOff x="0" y="0"/>
          <a:chExt cx="0" cy="0"/>
        </a:xfrm>
      </p:grpSpPr>
      <p:sp>
        <p:nvSpPr>
          <p:cNvPr id="105" name="Google Shape;105;p24"/>
          <p:cNvSpPr txBox="1">
            <a:spLocks noGrp="1"/>
          </p:cNvSpPr>
          <p:nvPr>
            <p:ph type="body" idx="4294967295"/>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Analyze the extent to which historical, cultural, and/or global perspectives affect an author's stylistic choices.</a:t>
            </a:r>
            <a:endParaRPr/>
          </a:p>
          <a:p>
            <a:pPr marL="457200" lvl="0" indent="-393700" algn="l" rtl="0">
              <a:spcBef>
                <a:spcPts val="0"/>
              </a:spcBef>
              <a:spcAft>
                <a:spcPts val="0"/>
              </a:spcAft>
              <a:buSzPts val="2600"/>
              <a:buChar char="●"/>
            </a:pPr>
            <a:r>
              <a:rPr lang="en"/>
              <a:t>Evaluate how authors writing on the same issue reached different conclusions because of differences in assumptions, evidence, reasoning, and viewpoints.</a:t>
            </a:r>
            <a:endParaRPr/>
          </a:p>
        </p:txBody>
      </p:sp>
      <p:sp>
        <p:nvSpPr>
          <p:cNvPr id="106" name="Google Shape;106;p24"/>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Learning Objectives</a:t>
            </a:r>
            <a:endParaRPr/>
          </a:p>
        </p:txBody>
      </p:sp>
      <p:pic>
        <p:nvPicPr>
          <p:cNvPr id="107" name="Google Shape;107;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328"/>
        <p:cNvGrpSpPr/>
        <p:nvPr/>
      </p:nvGrpSpPr>
      <p:grpSpPr>
        <a:xfrm>
          <a:off x="0" y="0"/>
          <a:ext cx="0" cy="0"/>
          <a:chOff x="0" y="0"/>
          <a:chExt cx="0" cy="0"/>
        </a:xfrm>
      </p:grpSpPr>
      <p:pic>
        <p:nvPicPr>
          <p:cNvPr id="2" name="Picture 1" descr="A person and person&#10;&#10;Description automatically generated with low confidence">
            <a:extLst>
              <a:ext uri="{FF2B5EF4-FFF2-40B4-BE49-F238E27FC236}">
                <a16:creationId xmlns:a16="http://schemas.microsoft.com/office/drawing/2014/main" id="{6ED6152C-7F2A-B5F9-4CDB-2D599BDA68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329" name="Google Shape;329;p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50000"/>
            <a:lum/>
          </a:blip>
          <a:srcRect/>
          <a:tile tx="0" ty="0" sx="100000" sy="100000" flip="none" algn="tl"/>
        </a:blipFill>
        <a:effectLst/>
      </p:bgPr>
    </p:bg>
    <p:spTree>
      <p:nvGrpSpPr>
        <p:cNvPr id="1" name="Shape 333"/>
        <p:cNvGrpSpPr/>
        <p:nvPr/>
      </p:nvGrpSpPr>
      <p:grpSpPr>
        <a:xfrm>
          <a:off x="0" y="0"/>
          <a:ext cx="0" cy="0"/>
          <a:chOff x="0" y="0"/>
          <a:chExt cx="0" cy="0"/>
        </a:xfrm>
      </p:grpSpPr>
      <p:sp>
        <p:nvSpPr>
          <p:cNvPr id="334" name="Google Shape;334;p52"/>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Card Matching</a:t>
            </a:r>
            <a:endParaRPr/>
          </a:p>
        </p:txBody>
      </p:sp>
      <p:pic>
        <p:nvPicPr>
          <p:cNvPr id="335" name="Google Shape;335;p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36" name="Google Shape;336;p52"/>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The goal of this activity is for you to take the knowledge gained to this point and determine how political, economical, and historical factors influenced the way the authors wrote about vampires in their stories.</a:t>
            </a:r>
            <a:endParaRPr/>
          </a:p>
          <a:p>
            <a:pPr marL="457200" lvl="0" indent="-393700" algn="l" rtl="0">
              <a:spcBef>
                <a:spcPts val="0"/>
              </a:spcBef>
              <a:spcAft>
                <a:spcPts val="0"/>
              </a:spcAft>
              <a:buSzPts val="2600"/>
              <a:buChar char="•"/>
            </a:pPr>
            <a:r>
              <a:rPr lang="en"/>
              <a:t>Match the following:</a:t>
            </a:r>
            <a:endParaRPr/>
          </a:p>
          <a:p>
            <a:pPr marL="914400" lvl="1" indent="-325755" algn="l" rtl="0">
              <a:spcBef>
                <a:spcPts val="0"/>
              </a:spcBef>
              <a:spcAft>
                <a:spcPts val="0"/>
              </a:spcAft>
              <a:buSzPts val="1530"/>
              <a:buChar char="●"/>
            </a:pPr>
            <a:r>
              <a:rPr lang="en"/>
              <a:t>Influences on the writer</a:t>
            </a:r>
            <a:endParaRPr/>
          </a:p>
          <a:p>
            <a:pPr marL="914400" lvl="1" indent="-325755" algn="l" rtl="0">
              <a:spcBef>
                <a:spcPts val="0"/>
              </a:spcBef>
              <a:spcAft>
                <a:spcPts val="0"/>
              </a:spcAft>
              <a:buSzPts val="1530"/>
              <a:buChar char="●"/>
            </a:pPr>
            <a:r>
              <a:rPr lang="en"/>
              <a:t>Tropes</a:t>
            </a:r>
            <a:endParaRPr/>
          </a:p>
        </p:txBody>
      </p:sp>
      <p:grpSp>
        <p:nvGrpSpPr>
          <p:cNvPr id="337" name="Google Shape;337;p52"/>
          <p:cNvGrpSpPr/>
          <p:nvPr/>
        </p:nvGrpSpPr>
        <p:grpSpPr>
          <a:xfrm>
            <a:off x="7629625" y="298775"/>
            <a:ext cx="1215900" cy="1257300"/>
            <a:chOff x="7629625" y="298775"/>
            <a:chExt cx="1215900" cy="1257300"/>
          </a:xfrm>
        </p:grpSpPr>
        <p:sp>
          <p:nvSpPr>
            <p:cNvPr id="338" name="Google Shape;338;p5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5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2" name="Picture 1" descr="A picture containing text, vector graphics&#10;&#10;Description automatically generated">
            <a:extLst>
              <a:ext uri="{FF2B5EF4-FFF2-40B4-BE49-F238E27FC236}">
                <a16:creationId xmlns:a16="http://schemas.microsoft.com/office/drawing/2014/main" id="{346A9A59-6E35-E4C5-C42A-416C8D56C6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44" name="Google Shape;344;p5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48"/>
        <p:cNvGrpSpPr/>
        <p:nvPr/>
      </p:nvGrpSpPr>
      <p:grpSpPr>
        <a:xfrm>
          <a:off x="0" y="0"/>
          <a:ext cx="0" cy="0"/>
          <a:chOff x="0" y="0"/>
          <a:chExt cx="0" cy="0"/>
        </a:xfrm>
      </p:grpSpPr>
      <p:sp>
        <p:nvSpPr>
          <p:cNvPr id="349" name="Google Shape;349;p5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Dracula</a:t>
            </a:r>
            <a:endParaRPr/>
          </a:p>
        </p:txBody>
      </p:sp>
      <p:pic>
        <p:nvPicPr>
          <p:cNvPr id="350" name="Google Shape;350;p5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51" name="Google Shape;351;p5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Published: 1897</a:t>
            </a:r>
            <a:endParaRPr/>
          </a:p>
          <a:p>
            <a:pPr marL="457200" lvl="0" indent="-393700" algn="l" rtl="0">
              <a:spcBef>
                <a:spcPts val="0"/>
              </a:spcBef>
              <a:spcAft>
                <a:spcPts val="0"/>
              </a:spcAft>
              <a:buSzPts val="2600"/>
              <a:buChar char="•"/>
            </a:pPr>
            <a:r>
              <a:rPr lang="en"/>
              <a:t>Influences on the author:</a:t>
            </a:r>
            <a:endParaRPr/>
          </a:p>
          <a:p>
            <a:pPr marL="914400" lvl="1" indent="-355600" algn="l" rtl="0">
              <a:spcBef>
                <a:spcPts val="0"/>
              </a:spcBef>
              <a:spcAft>
                <a:spcPts val="0"/>
              </a:spcAft>
              <a:buSzPts val="2000"/>
              <a:buChar char="●"/>
            </a:pPr>
            <a:r>
              <a:rPr lang="en"/>
              <a:t>Vlad the Impaler</a:t>
            </a:r>
            <a:endParaRPr/>
          </a:p>
          <a:p>
            <a:pPr marL="914400" lvl="1" indent="-355600" algn="l" rtl="0">
              <a:spcBef>
                <a:spcPts val="0"/>
              </a:spcBef>
              <a:spcAft>
                <a:spcPts val="0"/>
              </a:spcAft>
              <a:buSzPts val="2000"/>
              <a:buChar char="●"/>
            </a:pPr>
            <a:r>
              <a:rPr lang="en"/>
              <a:t>Elizabeth Báthory</a:t>
            </a:r>
            <a:endParaRPr/>
          </a:p>
          <a:p>
            <a:pPr marL="457200" lvl="0" indent="-393700" algn="l" rtl="0">
              <a:spcBef>
                <a:spcPts val="0"/>
              </a:spcBef>
              <a:spcAft>
                <a:spcPts val="0"/>
              </a:spcAft>
              <a:buSzPts val="2600"/>
              <a:buChar char="•"/>
            </a:pPr>
            <a:r>
              <a:rPr lang="en"/>
              <a:t>Tropes:</a:t>
            </a:r>
            <a:endParaRPr/>
          </a:p>
          <a:p>
            <a:pPr marL="914400" lvl="1" indent="-355600" algn="l" rtl="0">
              <a:spcBef>
                <a:spcPts val="0"/>
              </a:spcBef>
              <a:spcAft>
                <a:spcPts val="0"/>
              </a:spcAft>
              <a:buSzPts val="2000"/>
              <a:buChar char="●"/>
            </a:pPr>
            <a:r>
              <a:rPr lang="en"/>
              <a:t>Vampires are restricted from entering homes without permission</a:t>
            </a:r>
            <a:endParaRPr/>
          </a:p>
          <a:p>
            <a:pPr marL="914400" lvl="1" indent="-355600" algn="l" rtl="0">
              <a:spcBef>
                <a:spcPts val="0"/>
              </a:spcBef>
              <a:spcAft>
                <a:spcPts val="0"/>
              </a:spcAft>
              <a:buSzPts val="2000"/>
              <a:buChar char="●"/>
            </a:pPr>
            <a:r>
              <a:rPr lang="en"/>
              <a:t>Vampires are wealthy</a:t>
            </a:r>
            <a:endParaRPr/>
          </a:p>
          <a:p>
            <a:pPr marL="914400" lvl="1" indent="-355600" algn="l" rtl="0">
              <a:spcBef>
                <a:spcPts val="0"/>
              </a:spcBef>
              <a:spcAft>
                <a:spcPts val="0"/>
              </a:spcAft>
              <a:buSzPts val="2000"/>
              <a:buChar char="●"/>
            </a:pPr>
            <a:r>
              <a:rPr lang="en"/>
              <a:t>Vampires can’t go outside during the day</a:t>
            </a:r>
            <a:endParaRPr/>
          </a:p>
          <a:p>
            <a:pPr marL="914400" lvl="1" indent="-355600" algn="l" rtl="0">
              <a:spcBef>
                <a:spcPts val="0"/>
              </a:spcBef>
              <a:spcAft>
                <a:spcPts val="0"/>
              </a:spcAft>
              <a:buSzPts val="2000"/>
              <a:buChar char="●"/>
            </a:pPr>
            <a:r>
              <a:rPr lang="en"/>
              <a:t>Vampires can’t be seen in mirrors</a:t>
            </a:r>
            <a:endParaRPr/>
          </a:p>
          <a:p>
            <a:pPr marL="914400" lvl="1" indent="-355600" algn="l" rtl="0">
              <a:spcBef>
                <a:spcPts val="0"/>
              </a:spcBef>
              <a:spcAft>
                <a:spcPts val="0"/>
              </a:spcAft>
              <a:buSzPts val="2000"/>
              <a:buChar char="●"/>
            </a:pPr>
            <a:r>
              <a:rPr lang="en"/>
              <a:t>Pale skin</a:t>
            </a:r>
            <a:endParaRPr/>
          </a:p>
          <a:p>
            <a:pPr marL="914400" lvl="1" indent="-355600" algn="l" rtl="0">
              <a:spcBef>
                <a:spcPts val="0"/>
              </a:spcBef>
              <a:spcAft>
                <a:spcPts val="0"/>
              </a:spcAft>
              <a:buSzPts val="2000"/>
              <a:buChar char="●"/>
            </a:pPr>
            <a:r>
              <a:rPr lang="en"/>
              <a:t>Alluring</a:t>
            </a:r>
            <a:endParaRPr/>
          </a:p>
        </p:txBody>
      </p:sp>
      <p:grpSp>
        <p:nvGrpSpPr>
          <p:cNvPr id="352" name="Google Shape;352;p54"/>
          <p:cNvGrpSpPr/>
          <p:nvPr/>
        </p:nvGrpSpPr>
        <p:grpSpPr>
          <a:xfrm>
            <a:off x="7782025" y="451175"/>
            <a:ext cx="1215900" cy="1257300"/>
            <a:chOff x="7629625" y="298775"/>
            <a:chExt cx="1215900" cy="1257300"/>
          </a:xfrm>
        </p:grpSpPr>
        <p:sp>
          <p:nvSpPr>
            <p:cNvPr id="353" name="Google Shape;353;p5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5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2" name="Picture 1" descr="A picture containing text, clipart&#10;&#10;Description automatically generated">
            <a:extLst>
              <a:ext uri="{FF2B5EF4-FFF2-40B4-BE49-F238E27FC236}">
                <a16:creationId xmlns:a16="http://schemas.microsoft.com/office/drawing/2014/main" id="{BD1DDABD-809A-A4D4-F432-A01E14F493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pic>
        <p:nvPicPr>
          <p:cNvPr id="359" name="Google Shape;359;p5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63"/>
        <p:cNvGrpSpPr/>
        <p:nvPr/>
      </p:nvGrpSpPr>
      <p:grpSpPr>
        <a:xfrm>
          <a:off x="0" y="0"/>
          <a:ext cx="0" cy="0"/>
          <a:chOff x="0" y="0"/>
          <a:chExt cx="0" cy="0"/>
        </a:xfrm>
      </p:grpSpPr>
      <p:sp>
        <p:nvSpPr>
          <p:cNvPr id="364" name="Google Shape;364;p5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Interview with a Vampire</a:t>
            </a:r>
            <a:endParaRPr/>
          </a:p>
        </p:txBody>
      </p:sp>
      <p:pic>
        <p:nvPicPr>
          <p:cNvPr id="365" name="Google Shape;365;p5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66" name="Google Shape;366;p5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Published: 1976</a:t>
            </a:r>
            <a:endParaRPr/>
          </a:p>
          <a:p>
            <a:pPr marL="457200" lvl="0" indent="-393700" algn="l" rtl="0">
              <a:spcBef>
                <a:spcPts val="0"/>
              </a:spcBef>
              <a:spcAft>
                <a:spcPts val="0"/>
              </a:spcAft>
              <a:buSzPts val="2600"/>
              <a:buChar char="•"/>
            </a:pPr>
            <a:r>
              <a:rPr lang="en"/>
              <a:t>Influences on the author:</a:t>
            </a:r>
            <a:endParaRPr/>
          </a:p>
          <a:p>
            <a:pPr marL="914400" lvl="1" indent="-355600" algn="l" rtl="0">
              <a:spcBef>
                <a:spcPts val="0"/>
              </a:spcBef>
              <a:spcAft>
                <a:spcPts val="0"/>
              </a:spcAft>
              <a:buSzPts val="2000"/>
              <a:buChar char="●"/>
            </a:pPr>
            <a:r>
              <a:rPr lang="en"/>
              <a:t>Child vampire based off of a child who recently passed away</a:t>
            </a:r>
            <a:endParaRPr/>
          </a:p>
          <a:p>
            <a:pPr marL="457200" lvl="0" indent="-393700" algn="l" rtl="0">
              <a:spcBef>
                <a:spcPts val="0"/>
              </a:spcBef>
              <a:spcAft>
                <a:spcPts val="0"/>
              </a:spcAft>
              <a:buSzPts val="2600"/>
              <a:buChar char="•"/>
            </a:pPr>
            <a:r>
              <a:rPr lang="en"/>
              <a:t>Tropes:</a:t>
            </a:r>
            <a:endParaRPr/>
          </a:p>
          <a:p>
            <a:pPr marL="914400" lvl="1" indent="-355600" algn="l" rtl="0">
              <a:spcBef>
                <a:spcPts val="0"/>
              </a:spcBef>
              <a:spcAft>
                <a:spcPts val="0"/>
              </a:spcAft>
              <a:buSzPts val="2000"/>
              <a:buChar char="●"/>
            </a:pPr>
            <a:r>
              <a:rPr lang="en"/>
              <a:t>Can’t be recorded</a:t>
            </a:r>
            <a:endParaRPr/>
          </a:p>
          <a:p>
            <a:pPr marL="914400" lvl="1" indent="-355600" algn="l" rtl="0">
              <a:spcBef>
                <a:spcPts val="0"/>
              </a:spcBef>
              <a:spcAft>
                <a:spcPts val="0"/>
              </a:spcAft>
              <a:buSzPts val="2000"/>
              <a:buChar char="●"/>
            </a:pPr>
            <a:r>
              <a:rPr lang="en"/>
              <a:t>Vampires are wealthy</a:t>
            </a:r>
            <a:endParaRPr/>
          </a:p>
          <a:p>
            <a:pPr marL="914400" lvl="1" indent="-355600" algn="l" rtl="0">
              <a:spcBef>
                <a:spcPts val="0"/>
              </a:spcBef>
              <a:spcAft>
                <a:spcPts val="0"/>
              </a:spcAft>
              <a:buSzPts val="2000"/>
              <a:buChar char="●"/>
            </a:pPr>
            <a:r>
              <a:rPr lang="en"/>
              <a:t>Pale skin</a:t>
            </a:r>
            <a:endParaRPr/>
          </a:p>
          <a:p>
            <a:pPr marL="914400" lvl="1" indent="-355600" algn="l" rtl="0">
              <a:spcBef>
                <a:spcPts val="0"/>
              </a:spcBef>
              <a:spcAft>
                <a:spcPts val="0"/>
              </a:spcAft>
              <a:buSzPts val="2000"/>
              <a:buChar char="●"/>
            </a:pPr>
            <a:r>
              <a:rPr lang="en"/>
              <a:t>Weakness to sunlight</a:t>
            </a:r>
            <a:endParaRPr/>
          </a:p>
          <a:p>
            <a:pPr marL="914400" lvl="1" indent="-355600" algn="l" rtl="0">
              <a:spcBef>
                <a:spcPts val="0"/>
              </a:spcBef>
              <a:spcAft>
                <a:spcPts val="0"/>
              </a:spcAft>
              <a:buSzPts val="2000"/>
              <a:buChar char="●"/>
            </a:pPr>
            <a:r>
              <a:rPr lang="en"/>
              <a:t>Weakness to fire</a:t>
            </a:r>
            <a:endParaRPr/>
          </a:p>
        </p:txBody>
      </p:sp>
      <p:grpSp>
        <p:nvGrpSpPr>
          <p:cNvPr id="367" name="Google Shape;367;p56"/>
          <p:cNvGrpSpPr/>
          <p:nvPr/>
        </p:nvGrpSpPr>
        <p:grpSpPr>
          <a:xfrm>
            <a:off x="7629625" y="298775"/>
            <a:ext cx="1215900" cy="1257300"/>
            <a:chOff x="7629625" y="298775"/>
            <a:chExt cx="1215900" cy="1257300"/>
          </a:xfrm>
        </p:grpSpPr>
        <p:sp>
          <p:nvSpPr>
            <p:cNvPr id="368" name="Google Shape;368;p56"/>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5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2C230CC0-DA3A-87C2-5D74-66AFC286F92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74" name="Google Shape;374;p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Buffy the Vampire Slayer</a:t>
            </a:r>
            <a:endParaRPr/>
          </a:p>
        </p:txBody>
      </p:sp>
      <p:pic>
        <p:nvPicPr>
          <p:cNvPr id="380" name="Google Shape;380;p5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81" name="Google Shape;381;p5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First appeared on television: 1997</a:t>
            </a:r>
            <a:endParaRPr/>
          </a:p>
          <a:p>
            <a:pPr marL="457200" lvl="0" indent="-393700" algn="l" rtl="0">
              <a:spcBef>
                <a:spcPts val="0"/>
              </a:spcBef>
              <a:spcAft>
                <a:spcPts val="0"/>
              </a:spcAft>
              <a:buSzPts val="2600"/>
              <a:buChar char="•"/>
            </a:pPr>
            <a:r>
              <a:rPr lang="en"/>
              <a:t>Influences on the author:</a:t>
            </a:r>
            <a:endParaRPr/>
          </a:p>
          <a:p>
            <a:pPr marL="914400" lvl="1" indent="-355600" algn="l" rtl="0">
              <a:spcBef>
                <a:spcPts val="0"/>
              </a:spcBef>
              <a:spcAft>
                <a:spcPts val="0"/>
              </a:spcAft>
              <a:buSzPts val="2000"/>
              <a:buChar char="●"/>
            </a:pPr>
            <a:r>
              <a:rPr lang="en"/>
              <a:t>Catholicism</a:t>
            </a:r>
            <a:endParaRPr/>
          </a:p>
          <a:p>
            <a:pPr marL="457200" lvl="0" indent="-393700" algn="l" rtl="0">
              <a:spcBef>
                <a:spcPts val="0"/>
              </a:spcBef>
              <a:spcAft>
                <a:spcPts val="0"/>
              </a:spcAft>
              <a:buSzPts val="2600"/>
              <a:buChar char="•"/>
            </a:pPr>
            <a:r>
              <a:rPr lang="en"/>
              <a:t>Tropes:</a:t>
            </a:r>
            <a:endParaRPr/>
          </a:p>
          <a:p>
            <a:pPr marL="914400" lvl="1" indent="-355600" algn="l" rtl="0">
              <a:spcBef>
                <a:spcPts val="0"/>
              </a:spcBef>
              <a:spcAft>
                <a:spcPts val="0"/>
              </a:spcAft>
              <a:buSzPts val="2000"/>
              <a:buChar char="●"/>
            </a:pPr>
            <a:r>
              <a:rPr lang="en"/>
              <a:t>Vampires are restricted from entering homes without permission</a:t>
            </a:r>
            <a:endParaRPr/>
          </a:p>
          <a:p>
            <a:pPr marL="914400" lvl="1" indent="-355600" algn="l" rtl="0">
              <a:spcBef>
                <a:spcPts val="0"/>
              </a:spcBef>
              <a:spcAft>
                <a:spcPts val="0"/>
              </a:spcAft>
              <a:buSzPts val="2000"/>
              <a:buChar char="●"/>
            </a:pPr>
            <a:r>
              <a:rPr lang="en"/>
              <a:t>Weakness to sunlight</a:t>
            </a:r>
            <a:endParaRPr/>
          </a:p>
        </p:txBody>
      </p:sp>
      <p:grpSp>
        <p:nvGrpSpPr>
          <p:cNvPr id="382" name="Google Shape;382;p58"/>
          <p:cNvGrpSpPr/>
          <p:nvPr/>
        </p:nvGrpSpPr>
        <p:grpSpPr>
          <a:xfrm>
            <a:off x="7629625" y="298775"/>
            <a:ext cx="1215900" cy="1257300"/>
            <a:chOff x="7629625" y="298775"/>
            <a:chExt cx="1215900" cy="1257300"/>
          </a:xfrm>
        </p:grpSpPr>
        <p:sp>
          <p:nvSpPr>
            <p:cNvPr id="383" name="Google Shape;383;p58"/>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5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2" name="Picture 1" descr="A person and person&#10;&#10;Description automatically generated with low confidence">
            <a:extLst>
              <a:ext uri="{FF2B5EF4-FFF2-40B4-BE49-F238E27FC236}">
                <a16:creationId xmlns:a16="http://schemas.microsoft.com/office/drawing/2014/main" id="{7E3C576F-AFFE-10E2-7DF1-C879A8D1BAF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2708" y="0"/>
            <a:ext cx="9141292" cy="5143500"/>
          </a:xfrm>
          <a:prstGeom prst="rect">
            <a:avLst/>
          </a:prstGeom>
        </p:spPr>
      </p:pic>
      <p:pic>
        <p:nvPicPr>
          <p:cNvPr id="389" name="Google Shape;389;p5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457200" y="307250"/>
            <a:ext cx="7000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Twilight</a:t>
            </a:r>
            <a:endParaRPr/>
          </a:p>
        </p:txBody>
      </p:sp>
      <p:pic>
        <p:nvPicPr>
          <p:cNvPr id="395" name="Google Shape;395;p6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396" name="Google Shape;396;p60"/>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lnSpcReduction="10000"/>
          </a:bodyPr>
          <a:lstStyle/>
          <a:p>
            <a:pPr marL="457200" lvl="0" indent="-393700" algn="l" rtl="0">
              <a:spcBef>
                <a:spcPts val="520"/>
              </a:spcBef>
              <a:spcAft>
                <a:spcPts val="0"/>
              </a:spcAft>
              <a:buSzPts val="2600"/>
              <a:buChar char="•"/>
            </a:pPr>
            <a:r>
              <a:rPr lang="en"/>
              <a:t>Published: 2005</a:t>
            </a:r>
            <a:endParaRPr/>
          </a:p>
          <a:p>
            <a:pPr marL="457200" lvl="0" indent="-393700" algn="l" rtl="0">
              <a:spcBef>
                <a:spcPts val="0"/>
              </a:spcBef>
              <a:spcAft>
                <a:spcPts val="0"/>
              </a:spcAft>
              <a:buSzPts val="2600"/>
              <a:buChar char="•"/>
            </a:pPr>
            <a:r>
              <a:rPr lang="en"/>
              <a:t>Influences on the author:</a:t>
            </a:r>
            <a:endParaRPr/>
          </a:p>
          <a:p>
            <a:pPr marL="914400" lvl="1" indent="-355600" algn="l" rtl="0">
              <a:spcBef>
                <a:spcPts val="0"/>
              </a:spcBef>
              <a:spcAft>
                <a:spcPts val="0"/>
              </a:spcAft>
              <a:buSzPts val="2000"/>
              <a:buChar char="●"/>
            </a:pPr>
            <a:r>
              <a:rPr lang="en"/>
              <a:t>Mormonism</a:t>
            </a:r>
            <a:endParaRPr/>
          </a:p>
          <a:p>
            <a:pPr marL="457200" lvl="0" indent="-393700" algn="l" rtl="0">
              <a:spcBef>
                <a:spcPts val="0"/>
              </a:spcBef>
              <a:spcAft>
                <a:spcPts val="0"/>
              </a:spcAft>
              <a:buSzPts val="2600"/>
              <a:buChar char="•"/>
            </a:pPr>
            <a:r>
              <a:rPr lang="en"/>
              <a:t>Tropes:</a:t>
            </a:r>
            <a:endParaRPr/>
          </a:p>
          <a:p>
            <a:pPr marL="914400" lvl="1" indent="-355600" algn="l" rtl="0">
              <a:spcBef>
                <a:spcPts val="0"/>
              </a:spcBef>
              <a:spcAft>
                <a:spcPts val="0"/>
              </a:spcAft>
              <a:buSzPts val="2000"/>
              <a:buChar char="●"/>
            </a:pPr>
            <a:r>
              <a:rPr lang="en"/>
              <a:t>Vampires are restricted from entering homes without permission</a:t>
            </a:r>
            <a:endParaRPr/>
          </a:p>
          <a:p>
            <a:pPr marL="914400" lvl="1" indent="-355600" algn="l" rtl="0">
              <a:spcBef>
                <a:spcPts val="0"/>
              </a:spcBef>
              <a:spcAft>
                <a:spcPts val="0"/>
              </a:spcAft>
              <a:buSzPts val="2000"/>
              <a:buChar char="●"/>
            </a:pPr>
            <a:r>
              <a:rPr lang="en"/>
              <a:t>Beautiful</a:t>
            </a:r>
            <a:endParaRPr/>
          </a:p>
          <a:p>
            <a:pPr marL="914400" lvl="1" indent="-355600" algn="l" rtl="0">
              <a:spcBef>
                <a:spcPts val="0"/>
              </a:spcBef>
              <a:spcAft>
                <a:spcPts val="0"/>
              </a:spcAft>
              <a:buSzPts val="2000"/>
              <a:buChar char="●"/>
            </a:pPr>
            <a:r>
              <a:rPr lang="en"/>
              <a:t>Vampires form councils</a:t>
            </a:r>
            <a:endParaRPr/>
          </a:p>
          <a:p>
            <a:pPr marL="914400" lvl="1" indent="-355600" algn="l" rtl="0">
              <a:spcBef>
                <a:spcPts val="0"/>
              </a:spcBef>
              <a:spcAft>
                <a:spcPts val="0"/>
              </a:spcAft>
              <a:buSzPts val="2000"/>
              <a:buChar char="●"/>
            </a:pPr>
            <a:r>
              <a:rPr lang="en"/>
              <a:t>Vampires are wealthy</a:t>
            </a:r>
            <a:endParaRPr/>
          </a:p>
          <a:p>
            <a:pPr marL="914400" lvl="1" indent="-355600" algn="l" rtl="0">
              <a:spcBef>
                <a:spcPts val="0"/>
              </a:spcBef>
              <a:spcAft>
                <a:spcPts val="0"/>
              </a:spcAft>
              <a:buSzPts val="2000"/>
              <a:buChar char="●"/>
            </a:pPr>
            <a:r>
              <a:rPr lang="en"/>
              <a:t>Alluring</a:t>
            </a:r>
            <a:endParaRPr/>
          </a:p>
          <a:p>
            <a:pPr marL="914400" lvl="1" indent="-355600" algn="l" rtl="0">
              <a:spcBef>
                <a:spcPts val="0"/>
              </a:spcBef>
              <a:spcAft>
                <a:spcPts val="0"/>
              </a:spcAft>
              <a:buSzPts val="2000"/>
              <a:buChar char="●"/>
            </a:pPr>
            <a:r>
              <a:rPr lang="en"/>
              <a:t>Associated with sorcery or super powers</a:t>
            </a:r>
            <a:endParaRPr/>
          </a:p>
          <a:p>
            <a:pPr marL="914400" lvl="1" indent="-355600" algn="l" rtl="0">
              <a:spcBef>
                <a:spcPts val="0"/>
              </a:spcBef>
              <a:spcAft>
                <a:spcPts val="0"/>
              </a:spcAft>
              <a:buSzPts val="2000"/>
              <a:buChar char="●"/>
            </a:pPr>
            <a:r>
              <a:rPr lang="en"/>
              <a:t>Faster than normal</a:t>
            </a:r>
            <a:endParaRPr/>
          </a:p>
        </p:txBody>
      </p:sp>
      <p:grpSp>
        <p:nvGrpSpPr>
          <p:cNvPr id="397" name="Google Shape;397;p60"/>
          <p:cNvGrpSpPr/>
          <p:nvPr/>
        </p:nvGrpSpPr>
        <p:grpSpPr>
          <a:xfrm>
            <a:off x="7629625" y="298775"/>
            <a:ext cx="1215900" cy="1257300"/>
            <a:chOff x="7629625" y="298775"/>
            <a:chExt cx="1215900" cy="1257300"/>
          </a:xfrm>
        </p:grpSpPr>
        <p:sp>
          <p:nvSpPr>
            <p:cNvPr id="398" name="Google Shape;398;p6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9" name="Google Shape;399;p6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a:t>Always, Sometimes, or Never True</a:t>
            </a:r>
            <a:endParaRPr/>
          </a:p>
        </p:txBody>
      </p:sp>
      <p:pic>
        <p:nvPicPr>
          <p:cNvPr id="113" name="Google Shape;113;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grpSp>
        <p:nvGrpSpPr>
          <p:cNvPr id="114" name="Google Shape;114;p25"/>
          <p:cNvGrpSpPr/>
          <p:nvPr/>
        </p:nvGrpSpPr>
        <p:grpSpPr>
          <a:xfrm>
            <a:off x="7629625" y="298775"/>
            <a:ext cx="1215900" cy="1257300"/>
            <a:chOff x="7629625" y="298775"/>
            <a:chExt cx="1215900" cy="1257300"/>
          </a:xfrm>
        </p:grpSpPr>
        <p:sp>
          <p:nvSpPr>
            <p:cNvPr id="115" name="Google Shape;115;p2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17" name="Google Shape;117;p25"/>
          <p:cNvSpPr>
            <a:spLocks noGrp="1"/>
          </p:cNvSpPr>
          <p:nvPr>
            <p:ph type="media" idx="2"/>
          </p:nvPr>
        </p:nvSpPr>
        <p:spPr>
          <a:xfrm>
            <a:off x="457200" y="1343700"/>
            <a:ext cx="7310100" cy="34083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a:t>Read each of the statements and decide whether it is:</a:t>
            </a:r>
            <a:endParaRPr/>
          </a:p>
          <a:p>
            <a:pPr marL="480034" lvl="1" indent="-185155" algn="l" rtl="0">
              <a:spcBef>
                <a:spcPts val="400"/>
              </a:spcBef>
              <a:spcAft>
                <a:spcPts val="0"/>
              </a:spcAft>
              <a:buSzPts val="2000"/>
              <a:buChar char="•"/>
            </a:pPr>
            <a:r>
              <a:rPr lang="en"/>
              <a:t>always true</a:t>
            </a:r>
            <a:endParaRPr/>
          </a:p>
          <a:p>
            <a:pPr marL="480034" lvl="1" indent="-185155" algn="l" rtl="0">
              <a:spcBef>
                <a:spcPts val="400"/>
              </a:spcBef>
              <a:spcAft>
                <a:spcPts val="0"/>
              </a:spcAft>
              <a:buSzPts val="2000"/>
              <a:buChar char="•"/>
            </a:pPr>
            <a:r>
              <a:rPr lang="en"/>
              <a:t>sometimes true</a:t>
            </a:r>
            <a:endParaRPr/>
          </a:p>
          <a:p>
            <a:pPr marL="480034" lvl="1" indent="-185155" algn="l" rtl="0">
              <a:spcBef>
                <a:spcPts val="400"/>
              </a:spcBef>
              <a:spcAft>
                <a:spcPts val="0"/>
              </a:spcAft>
              <a:buSzPts val="2000"/>
              <a:buChar char="•"/>
            </a:pPr>
            <a:r>
              <a:rPr lang="en"/>
              <a:t>never True</a:t>
            </a:r>
            <a:endParaRPr/>
          </a:p>
          <a:p>
            <a:pPr marL="457200" lvl="0" indent="-393700" algn="l" rtl="0">
              <a:spcBef>
                <a:spcPts val="400"/>
              </a:spcBef>
              <a:spcAft>
                <a:spcPts val="0"/>
              </a:spcAft>
              <a:buSzPts val="2600"/>
              <a:buChar char="•"/>
            </a:pPr>
            <a:r>
              <a:rPr lang="en"/>
              <a:t>Make sure to justify your answer.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3" name="Picture 2" descr="Two people&#10;&#10;Description automatically generated with low confidence">
            <a:extLst>
              <a:ext uri="{FF2B5EF4-FFF2-40B4-BE49-F238E27FC236}">
                <a16:creationId xmlns:a16="http://schemas.microsoft.com/office/drawing/2014/main" id="{AEC8A834-5B4D-AECD-1C38-86CD7D983C6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9141292" cy="5143500"/>
          </a:xfrm>
          <a:prstGeom prst="rect">
            <a:avLst/>
          </a:prstGeom>
        </p:spPr>
      </p:pic>
      <p:pic>
        <p:nvPicPr>
          <p:cNvPr id="404" name="Google Shape;404;p6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08"/>
        <p:cNvGrpSpPr/>
        <p:nvPr/>
      </p:nvGrpSpPr>
      <p:grpSpPr>
        <a:xfrm>
          <a:off x="0" y="0"/>
          <a:ext cx="0" cy="0"/>
          <a:chOff x="0" y="0"/>
          <a:chExt cx="0" cy="0"/>
        </a:xfrm>
      </p:grpSpPr>
      <p:sp>
        <p:nvSpPr>
          <p:cNvPr id="409" name="Google Shape;409;p62"/>
          <p:cNvSpPr txBox="1">
            <a:spLocks noGrp="1"/>
          </p:cNvSpPr>
          <p:nvPr>
            <p:ph type="title"/>
          </p:nvPr>
        </p:nvSpPr>
        <p:spPr>
          <a:xfrm>
            <a:off x="457200" y="307250"/>
            <a:ext cx="7059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Blood</a:t>
            </a:r>
            <a:endParaRPr/>
          </a:p>
        </p:txBody>
      </p:sp>
      <p:pic>
        <p:nvPicPr>
          <p:cNvPr id="410" name="Google Shape;410;p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11" name="Google Shape;411;p6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a:t>First appeared on television: 2008</a:t>
            </a:r>
            <a:endParaRPr/>
          </a:p>
          <a:p>
            <a:pPr marL="457200" lvl="0" indent="-393700" algn="l" rtl="0">
              <a:spcBef>
                <a:spcPts val="0"/>
              </a:spcBef>
              <a:spcAft>
                <a:spcPts val="0"/>
              </a:spcAft>
              <a:buSzPts val="2600"/>
              <a:buChar char="•"/>
            </a:pPr>
            <a:r>
              <a:rPr lang="en"/>
              <a:t>Influences on the author:</a:t>
            </a:r>
            <a:endParaRPr/>
          </a:p>
          <a:p>
            <a:pPr marL="914400" lvl="1" indent="-355600" algn="l" rtl="0">
              <a:spcBef>
                <a:spcPts val="0"/>
              </a:spcBef>
              <a:spcAft>
                <a:spcPts val="0"/>
              </a:spcAft>
              <a:buSzPts val="2000"/>
              <a:buChar char="●"/>
            </a:pPr>
            <a:r>
              <a:rPr lang="en"/>
              <a:t>Based on America’s fascination with youth and staying young as long as possible</a:t>
            </a:r>
            <a:endParaRPr/>
          </a:p>
          <a:p>
            <a:pPr marL="457200" lvl="0" indent="-393700" algn="l" rtl="0">
              <a:spcBef>
                <a:spcPts val="0"/>
              </a:spcBef>
              <a:spcAft>
                <a:spcPts val="0"/>
              </a:spcAft>
              <a:buSzPts val="2600"/>
              <a:buChar char="•"/>
            </a:pPr>
            <a:r>
              <a:rPr lang="en"/>
              <a:t>Tropes:</a:t>
            </a:r>
            <a:endParaRPr/>
          </a:p>
          <a:p>
            <a:pPr marL="914400" lvl="1" indent="-355600" algn="l" rtl="0">
              <a:spcBef>
                <a:spcPts val="0"/>
              </a:spcBef>
              <a:spcAft>
                <a:spcPts val="0"/>
              </a:spcAft>
              <a:buSzPts val="2000"/>
              <a:buChar char="●"/>
            </a:pPr>
            <a:r>
              <a:rPr lang="en"/>
              <a:t>Vampires are restricted from entering homes without permission</a:t>
            </a:r>
            <a:endParaRPr/>
          </a:p>
          <a:p>
            <a:pPr marL="914400" lvl="1" indent="-355600" algn="l" rtl="0">
              <a:spcBef>
                <a:spcPts val="0"/>
              </a:spcBef>
              <a:spcAft>
                <a:spcPts val="0"/>
              </a:spcAft>
              <a:buSzPts val="2000"/>
              <a:buChar char="●"/>
            </a:pPr>
            <a:r>
              <a:rPr lang="en"/>
              <a:t>Vampires hide in plain sight</a:t>
            </a:r>
            <a:endParaRPr/>
          </a:p>
          <a:p>
            <a:pPr marL="914400" lvl="1" indent="-355600" algn="l" rtl="0">
              <a:spcBef>
                <a:spcPts val="0"/>
              </a:spcBef>
              <a:spcAft>
                <a:spcPts val="0"/>
              </a:spcAft>
              <a:buSzPts val="2000"/>
              <a:buChar char="●"/>
            </a:pPr>
            <a:r>
              <a:rPr lang="en"/>
              <a:t>Vampires are wealthy</a:t>
            </a:r>
            <a:endParaRPr/>
          </a:p>
          <a:p>
            <a:pPr marL="914400" lvl="1" indent="-355600" algn="l" rtl="0">
              <a:spcBef>
                <a:spcPts val="0"/>
              </a:spcBef>
              <a:spcAft>
                <a:spcPts val="0"/>
              </a:spcAft>
              <a:buSzPts val="2000"/>
              <a:buChar char="●"/>
            </a:pPr>
            <a:r>
              <a:rPr lang="en"/>
              <a:t>Alluring</a:t>
            </a:r>
            <a:endParaRPr/>
          </a:p>
        </p:txBody>
      </p:sp>
      <p:grpSp>
        <p:nvGrpSpPr>
          <p:cNvPr id="412" name="Google Shape;412;p62"/>
          <p:cNvGrpSpPr/>
          <p:nvPr/>
        </p:nvGrpSpPr>
        <p:grpSpPr>
          <a:xfrm>
            <a:off x="7629625" y="298775"/>
            <a:ext cx="1215900" cy="1257300"/>
            <a:chOff x="7629625" y="298775"/>
            <a:chExt cx="1215900" cy="1257300"/>
          </a:xfrm>
        </p:grpSpPr>
        <p:sp>
          <p:nvSpPr>
            <p:cNvPr id="413" name="Google Shape;413;p6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6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2" name="Picture 1" descr="A cartoon of a person holding a sword&#10;&#10;Description automatically generated with low confidence">
            <a:extLst>
              <a:ext uri="{FF2B5EF4-FFF2-40B4-BE49-F238E27FC236}">
                <a16:creationId xmlns:a16="http://schemas.microsoft.com/office/drawing/2014/main" id="{91F07233-B4D7-C11A-8143-28B44D45A39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524"/>
            <a:ext cx="9144000" cy="5145024"/>
          </a:xfrm>
          <a:prstGeom prst="rect">
            <a:avLst/>
          </a:prstGeom>
        </p:spPr>
      </p:pic>
      <p:pic>
        <p:nvPicPr>
          <p:cNvPr id="419" name="Google Shape;419;p6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042512" y="4091825"/>
            <a:ext cx="996375" cy="927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457200" y="307250"/>
            <a:ext cx="6980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The Strain</a:t>
            </a:r>
            <a:endParaRPr/>
          </a:p>
        </p:txBody>
      </p:sp>
      <p:pic>
        <p:nvPicPr>
          <p:cNvPr id="425" name="Google Shape;425;p6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26" name="Google Shape;426;p64"/>
          <p:cNvSpPr txBox="1">
            <a:spLocks noGrp="1"/>
          </p:cNvSpPr>
          <p:nvPr>
            <p:ph type="body" idx="1"/>
          </p:nvPr>
        </p:nvSpPr>
        <p:spPr>
          <a:xfrm>
            <a:off x="457200" y="1309352"/>
            <a:ext cx="8229600" cy="34341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First appeared on television: 2015</a:t>
            </a:r>
            <a:endParaRPr/>
          </a:p>
          <a:p>
            <a:pPr marL="457200" lvl="0" indent="-393700" algn="l" rtl="0">
              <a:spcBef>
                <a:spcPts val="0"/>
              </a:spcBef>
              <a:spcAft>
                <a:spcPts val="0"/>
              </a:spcAft>
              <a:buSzPts val="2600"/>
              <a:buChar char="•"/>
            </a:pPr>
            <a:r>
              <a:rPr lang="en"/>
              <a:t>Tropes:</a:t>
            </a:r>
            <a:endParaRPr/>
          </a:p>
          <a:p>
            <a:pPr marL="914400" lvl="1" indent="-325755" algn="l" rtl="0">
              <a:spcBef>
                <a:spcPts val="0"/>
              </a:spcBef>
              <a:spcAft>
                <a:spcPts val="0"/>
              </a:spcAft>
              <a:buSzPts val="1530"/>
              <a:buChar char="●"/>
            </a:pPr>
            <a:r>
              <a:rPr lang="en"/>
              <a:t>Vampirism as a sickness</a:t>
            </a:r>
            <a:endParaRPr/>
          </a:p>
          <a:p>
            <a:pPr marL="914400" lvl="1" indent="-325755" algn="l" rtl="0">
              <a:spcBef>
                <a:spcPts val="0"/>
              </a:spcBef>
              <a:spcAft>
                <a:spcPts val="0"/>
              </a:spcAft>
              <a:buSzPts val="1530"/>
              <a:buChar char="●"/>
            </a:pPr>
            <a:r>
              <a:rPr lang="en"/>
              <a:t>Vampires are disfigured/inhuman</a:t>
            </a:r>
            <a:endParaRPr/>
          </a:p>
          <a:p>
            <a:pPr marL="914400" lvl="1" indent="-325755" algn="l" rtl="0">
              <a:spcBef>
                <a:spcPts val="0"/>
              </a:spcBef>
              <a:spcAft>
                <a:spcPts val="0"/>
              </a:spcAft>
              <a:buSzPts val="1530"/>
              <a:buChar char="●"/>
            </a:pPr>
            <a:r>
              <a:rPr lang="en"/>
              <a:t>Vampires form councils</a:t>
            </a:r>
            <a:endParaRPr/>
          </a:p>
          <a:p>
            <a:pPr marL="914400" lvl="1" indent="-325755" algn="l" rtl="0">
              <a:spcBef>
                <a:spcPts val="0"/>
              </a:spcBef>
              <a:spcAft>
                <a:spcPts val="0"/>
              </a:spcAft>
              <a:buSzPts val="1530"/>
              <a:buChar char="●"/>
            </a:pPr>
            <a:r>
              <a:rPr lang="en"/>
              <a:t>Associated with creatures of the night (bats and rats) but can’t shapeshift</a:t>
            </a:r>
            <a:endParaRPr/>
          </a:p>
          <a:p>
            <a:pPr marL="914400" lvl="1" indent="-325755" algn="l" rtl="0">
              <a:spcBef>
                <a:spcPts val="0"/>
              </a:spcBef>
              <a:spcAft>
                <a:spcPts val="0"/>
              </a:spcAft>
              <a:buSzPts val="1530"/>
              <a:buChar char="●"/>
            </a:pPr>
            <a:r>
              <a:rPr lang="en"/>
              <a:t>Vampires become detectives</a:t>
            </a:r>
            <a:endParaRPr/>
          </a:p>
          <a:p>
            <a:pPr marL="914400" lvl="1" indent="-325755" algn="l" rtl="0">
              <a:spcBef>
                <a:spcPts val="0"/>
              </a:spcBef>
              <a:spcAft>
                <a:spcPts val="0"/>
              </a:spcAft>
              <a:buSzPts val="1530"/>
              <a:buChar char="●"/>
            </a:pPr>
            <a:r>
              <a:rPr lang="en"/>
              <a:t>Weakness to sunlight</a:t>
            </a:r>
            <a:endParaRPr/>
          </a:p>
        </p:txBody>
      </p:sp>
      <p:grpSp>
        <p:nvGrpSpPr>
          <p:cNvPr id="427" name="Google Shape;427;p64"/>
          <p:cNvGrpSpPr/>
          <p:nvPr/>
        </p:nvGrpSpPr>
        <p:grpSpPr>
          <a:xfrm>
            <a:off x="7629625" y="298775"/>
            <a:ext cx="1215900" cy="1257300"/>
            <a:chOff x="7629625" y="298775"/>
            <a:chExt cx="1215900" cy="1257300"/>
          </a:xfrm>
        </p:grpSpPr>
        <p:sp>
          <p:nvSpPr>
            <p:cNvPr id="428" name="Google Shape;428;p6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6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Shape 433"/>
        <p:cNvGrpSpPr/>
        <p:nvPr/>
      </p:nvGrpSpPr>
      <p:grpSpPr>
        <a:xfrm>
          <a:off x="0" y="0"/>
          <a:ext cx="0" cy="0"/>
          <a:chOff x="0" y="0"/>
          <a:chExt cx="0" cy="0"/>
        </a:xfrm>
      </p:grpSpPr>
      <p:sp>
        <p:nvSpPr>
          <p:cNvPr id="434" name="Google Shape;434;p65"/>
          <p:cNvSpPr txBox="1">
            <a:spLocks noGrp="1"/>
          </p:cNvSpPr>
          <p:nvPr>
            <p:ph type="title"/>
          </p:nvPr>
        </p:nvSpPr>
        <p:spPr>
          <a:xfrm>
            <a:off x="457200" y="307250"/>
            <a:ext cx="706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One-Pager</a:t>
            </a:r>
            <a:endParaRPr/>
          </a:p>
        </p:txBody>
      </p:sp>
      <p:pic>
        <p:nvPicPr>
          <p:cNvPr id="435" name="Google Shape;435;p6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997724" y="4012424"/>
            <a:ext cx="781150" cy="781150"/>
          </a:xfrm>
          <a:prstGeom prst="rect">
            <a:avLst/>
          </a:prstGeom>
          <a:noFill/>
          <a:ln>
            <a:noFill/>
          </a:ln>
        </p:spPr>
      </p:pic>
      <p:sp>
        <p:nvSpPr>
          <p:cNvPr id="436" name="Google Shape;436;p65"/>
          <p:cNvSpPr txBox="1">
            <a:spLocks noGrp="1"/>
          </p:cNvSpPr>
          <p:nvPr>
            <p:ph type="body" idx="1"/>
          </p:nvPr>
        </p:nvSpPr>
        <p:spPr>
          <a:xfrm>
            <a:off x="457200" y="1305050"/>
            <a:ext cx="71724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Create a One-Pager to answer the following questions:</a:t>
            </a:r>
            <a:endParaRPr/>
          </a:p>
          <a:p>
            <a:pPr marL="914400" lvl="1" indent="-325755" algn="l" rtl="0">
              <a:spcBef>
                <a:spcPts val="0"/>
              </a:spcBef>
              <a:spcAft>
                <a:spcPts val="0"/>
              </a:spcAft>
              <a:buSzPts val="1530"/>
              <a:buChar char="●"/>
            </a:pPr>
            <a:r>
              <a:rPr lang="en"/>
              <a:t>How do these authors address the same topic?</a:t>
            </a:r>
            <a:endParaRPr/>
          </a:p>
          <a:p>
            <a:pPr marL="914400" lvl="1" indent="-325755" algn="l" rtl="0">
              <a:lnSpc>
                <a:spcPct val="115000"/>
              </a:lnSpc>
              <a:spcBef>
                <a:spcPts val="0"/>
              </a:spcBef>
              <a:spcAft>
                <a:spcPts val="0"/>
              </a:spcAft>
              <a:buSzPts val="1530"/>
              <a:buChar char="●"/>
            </a:pPr>
            <a:r>
              <a:rPr lang="en"/>
              <a:t>How did these authors reach different conclusions due to the time period in which they wrote?</a:t>
            </a:r>
            <a:endParaRPr/>
          </a:p>
          <a:p>
            <a:pPr marL="457200" lvl="0" indent="-393700" algn="l" rtl="0">
              <a:spcBef>
                <a:spcPts val="0"/>
              </a:spcBef>
              <a:spcAft>
                <a:spcPts val="0"/>
              </a:spcAft>
              <a:buSzPts val="2600"/>
              <a:buChar char="•"/>
            </a:pPr>
            <a:r>
              <a:rPr lang="en"/>
              <a:t>Make sure to include the following:</a:t>
            </a:r>
            <a:endParaRPr/>
          </a:p>
          <a:p>
            <a:pPr marL="914400" lvl="1" indent="-325755" algn="l" rtl="0">
              <a:spcBef>
                <a:spcPts val="0"/>
              </a:spcBef>
              <a:spcAft>
                <a:spcPts val="0"/>
              </a:spcAft>
              <a:buSzPts val="1530"/>
              <a:buChar char="●"/>
            </a:pPr>
            <a:r>
              <a:rPr lang="en"/>
              <a:t>Title</a:t>
            </a:r>
            <a:endParaRPr/>
          </a:p>
          <a:p>
            <a:pPr marL="914400" lvl="1" indent="-325755" algn="l" rtl="0">
              <a:spcBef>
                <a:spcPts val="0"/>
              </a:spcBef>
              <a:spcAft>
                <a:spcPts val="0"/>
              </a:spcAft>
              <a:buSzPts val="1530"/>
              <a:buChar char="●"/>
            </a:pPr>
            <a:r>
              <a:rPr lang="en"/>
              <a:t>Border around the page that includes the theme of the lesson</a:t>
            </a:r>
            <a:endParaRPr/>
          </a:p>
          <a:p>
            <a:pPr marL="914400" lvl="1" indent="-325755" algn="l" rtl="0">
              <a:spcBef>
                <a:spcPts val="0"/>
              </a:spcBef>
              <a:spcAft>
                <a:spcPts val="0"/>
              </a:spcAft>
              <a:buSzPts val="1530"/>
              <a:buChar char="●"/>
            </a:pPr>
            <a:r>
              <a:rPr lang="en"/>
              <a:t>Image that represents the subject</a:t>
            </a:r>
            <a:endParaRPr/>
          </a:p>
          <a:p>
            <a:pPr marL="914400" lvl="1" indent="-325755" algn="l" rtl="0">
              <a:spcBef>
                <a:spcPts val="0"/>
              </a:spcBef>
              <a:spcAft>
                <a:spcPts val="0"/>
              </a:spcAft>
              <a:buSzPts val="1530"/>
              <a:buChar char="●"/>
            </a:pPr>
            <a:r>
              <a:rPr lang="en"/>
              <a:t>A paragraph that answers each of the questions</a:t>
            </a:r>
            <a:endParaRPr/>
          </a:p>
        </p:txBody>
      </p:sp>
      <p:grpSp>
        <p:nvGrpSpPr>
          <p:cNvPr id="437" name="Google Shape;437;p65"/>
          <p:cNvGrpSpPr/>
          <p:nvPr/>
        </p:nvGrpSpPr>
        <p:grpSpPr>
          <a:xfrm>
            <a:off x="7629625" y="298775"/>
            <a:ext cx="1215900" cy="1257300"/>
            <a:chOff x="7629625" y="298775"/>
            <a:chExt cx="1215900" cy="1257300"/>
          </a:xfrm>
        </p:grpSpPr>
        <p:sp>
          <p:nvSpPr>
            <p:cNvPr id="438" name="Google Shape;438;p65"/>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9" name="Google Shape;439;p65"/>
            <p:cNvPicPr preferRelativeResize="0"/>
            <p:nvPr/>
          </p:nvPicPr>
          <p:blipFill rotWithShape="1">
            <a:blip r:embed="rId5" cstate="screen">
              <a:alphaModFix/>
              <a:extLst>
                <a:ext uri="{28A0092B-C50C-407E-A947-70E740481C1C}">
                  <a14:useLocalDpi xmlns:a14="http://schemas.microsoft.com/office/drawing/2010/main"/>
                </a:ext>
              </a:extLst>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21"/>
        <p:cNvGrpSpPr/>
        <p:nvPr/>
      </p:nvGrpSpPr>
      <p:grpSpPr>
        <a:xfrm>
          <a:off x="0" y="0"/>
          <a:ext cx="0" cy="0"/>
          <a:chOff x="0" y="0"/>
          <a:chExt cx="0" cy="0"/>
        </a:xfrm>
      </p:grpSpPr>
      <p:sp>
        <p:nvSpPr>
          <p:cNvPr id="122" name="Google Shape;122;p26"/>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100"/>
          </a:p>
        </p:txBody>
      </p:sp>
      <p:sp>
        <p:nvSpPr>
          <p:cNvPr id="123" name="Google Shape;123;p26"/>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Vampires have a reflection.</a:t>
            </a:r>
            <a:endParaRPr/>
          </a:p>
        </p:txBody>
      </p:sp>
      <p:grpSp>
        <p:nvGrpSpPr>
          <p:cNvPr id="124" name="Google Shape;124;p26"/>
          <p:cNvGrpSpPr/>
          <p:nvPr/>
        </p:nvGrpSpPr>
        <p:grpSpPr>
          <a:xfrm>
            <a:off x="7629625" y="298775"/>
            <a:ext cx="1215900" cy="1257300"/>
            <a:chOff x="7629625" y="298775"/>
            <a:chExt cx="1215900" cy="1257300"/>
          </a:xfrm>
        </p:grpSpPr>
        <p:sp>
          <p:nvSpPr>
            <p:cNvPr id="125" name="Google Shape;125;p26"/>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32" name="Google Shape;132;p27"/>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To kill a vampire, you need to stake them in the heart.</a:t>
            </a:r>
            <a:endParaRPr/>
          </a:p>
        </p:txBody>
      </p:sp>
      <p:grpSp>
        <p:nvGrpSpPr>
          <p:cNvPr id="133" name="Google Shape;133;p27"/>
          <p:cNvGrpSpPr/>
          <p:nvPr/>
        </p:nvGrpSpPr>
        <p:grpSpPr>
          <a:xfrm>
            <a:off x="7629625" y="298775"/>
            <a:ext cx="1215900" cy="1257300"/>
            <a:chOff x="7629625" y="298775"/>
            <a:chExt cx="1215900" cy="1257300"/>
          </a:xfrm>
        </p:grpSpPr>
        <p:sp>
          <p:nvSpPr>
            <p:cNvPr id="134" name="Google Shape;134;p2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41" name="Google Shape;141;p28"/>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Clr>
                <a:schemeClr val="dk1"/>
              </a:buClr>
              <a:buSzPts val="1100"/>
              <a:buFont typeface="Arial"/>
              <a:buNone/>
            </a:pPr>
            <a:r>
              <a:rPr lang="en"/>
              <a:t>Vampires can’t enter a home without permission.</a:t>
            </a:r>
            <a:endParaRPr i="1"/>
          </a:p>
          <a:p>
            <a:pPr marL="0" lvl="0" indent="0" algn="l" rtl="0">
              <a:spcBef>
                <a:spcPts val="520"/>
              </a:spcBef>
              <a:spcAft>
                <a:spcPts val="0"/>
              </a:spcAft>
              <a:buNone/>
            </a:pPr>
            <a:endParaRPr/>
          </a:p>
        </p:txBody>
      </p:sp>
      <p:grpSp>
        <p:nvGrpSpPr>
          <p:cNvPr id="142" name="Google Shape;142;p28"/>
          <p:cNvGrpSpPr/>
          <p:nvPr/>
        </p:nvGrpSpPr>
        <p:grpSpPr>
          <a:xfrm>
            <a:off x="7629625" y="298775"/>
            <a:ext cx="1215900" cy="1257300"/>
            <a:chOff x="7629625" y="298775"/>
            <a:chExt cx="1215900" cy="1257300"/>
          </a:xfrm>
        </p:grpSpPr>
        <p:sp>
          <p:nvSpPr>
            <p:cNvPr id="143" name="Google Shape;143;p28"/>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 name="Google Shape;14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48"/>
        <p:cNvGrpSpPr/>
        <p:nvPr/>
      </p:nvGrpSpPr>
      <p:grpSpPr>
        <a:xfrm>
          <a:off x="0" y="0"/>
          <a:ext cx="0" cy="0"/>
          <a:chOff x="0" y="0"/>
          <a:chExt cx="0" cy="0"/>
        </a:xfrm>
      </p:grpSpPr>
      <p:sp>
        <p:nvSpPr>
          <p:cNvPr id="149" name="Google Shape;149;p29"/>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50" name="Google Shape;150;p29"/>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Clr>
                <a:schemeClr val="dk1"/>
              </a:buClr>
              <a:buSzPts val="1100"/>
              <a:buFont typeface="Arial"/>
              <a:buNone/>
            </a:pPr>
            <a:r>
              <a:rPr lang="en"/>
              <a:t>Vampires can’t go out during the day.</a:t>
            </a:r>
            <a:endParaRPr i="1"/>
          </a:p>
          <a:p>
            <a:pPr marL="0" lvl="0" indent="0" algn="l" rtl="0">
              <a:spcBef>
                <a:spcPts val="520"/>
              </a:spcBef>
              <a:spcAft>
                <a:spcPts val="0"/>
              </a:spcAft>
              <a:buNone/>
            </a:pPr>
            <a:endParaRPr/>
          </a:p>
        </p:txBody>
      </p:sp>
      <p:grpSp>
        <p:nvGrpSpPr>
          <p:cNvPr id="151" name="Google Shape;151;p29"/>
          <p:cNvGrpSpPr/>
          <p:nvPr/>
        </p:nvGrpSpPr>
        <p:grpSpPr>
          <a:xfrm>
            <a:off x="7629625" y="298775"/>
            <a:ext cx="1215900" cy="1257300"/>
            <a:chOff x="7629625" y="298775"/>
            <a:chExt cx="1215900" cy="1257300"/>
          </a:xfrm>
        </p:grpSpPr>
        <p:sp>
          <p:nvSpPr>
            <p:cNvPr id="152" name="Google Shape;152;p2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57"/>
        <p:cNvGrpSpPr/>
        <p:nvPr/>
      </p:nvGrpSpPr>
      <p:grpSpPr>
        <a:xfrm>
          <a:off x="0" y="0"/>
          <a:ext cx="0" cy="0"/>
          <a:chOff x="0" y="0"/>
          <a:chExt cx="0" cy="0"/>
        </a:xfrm>
      </p:grpSpPr>
      <p:sp>
        <p:nvSpPr>
          <p:cNvPr id="158" name="Google Shape;158;p3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100"/>
              <a:t>Always, Sometimes, or Never True?</a:t>
            </a:r>
            <a:endParaRPr sz="4700"/>
          </a:p>
        </p:txBody>
      </p:sp>
      <p:sp>
        <p:nvSpPr>
          <p:cNvPr id="159" name="Google Shape;159;p3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marR="0" lvl="0" indent="0" algn="l" rtl="0">
              <a:spcBef>
                <a:spcPts val="520"/>
              </a:spcBef>
              <a:spcAft>
                <a:spcPts val="0"/>
              </a:spcAft>
              <a:buNone/>
            </a:pPr>
            <a:r>
              <a:rPr lang="en"/>
              <a:t>Vampires are compelled to count everything.</a:t>
            </a:r>
            <a:endParaRPr i="1"/>
          </a:p>
          <a:p>
            <a:pPr marL="0" marR="0" lvl="0" indent="0" algn="l" rtl="0">
              <a:spcBef>
                <a:spcPts val="520"/>
              </a:spcBef>
              <a:spcAft>
                <a:spcPts val="0"/>
              </a:spcAft>
              <a:buNone/>
            </a:pPr>
            <a:endParaRPr/>
          </a:p>
          <a:p>
            <a:pPr marL="0" lvl="0" indent="0" algn="l" rtl="0">
              <a:spcBef>
                <a:spcPts val="520"/>
              </a:spcBef>
              <a:spcAft>
                <a:spcPts val="0"/>
              </a:spcAft>
              <a:buNone/>
            </a:pPr>
            <a:endParaRPr/>
          </a:p>
        </p:txBody>
      </p:sp>
      <p:grpSp>
        <p:nvGrpSpPr>
          <p:cNvPr id="160" name="Google Shape;160;p30"/>
          <p:cNvGrpSpPr/>
          <p:nvPr/>
        </p:nvGrpSpPr>
        <p:grpSpPr>
          <a:xfrm>
            <a:off x="7629625" y="298775"/>
            <a:ext cx="1215900" cy="1257300"/>
            <a:chOff x="7629625" y="298775"/>
            <a:chExt cx="1215900" cy="1257300"/>
          </a:xfrm>
        </p:grpSpPr>
        <p:sp>
          <p:nvSpPr>
            <p:cNvPr id="161" name="Google Shape;161;p3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1625</Words>
  <Application>Microsoft Office PowerPoint</Application>
  <PresentationFormat>On-screen Show (16:9)</PresentationFormat>
  <Paragraphs>190</Paragraphs>
  <Slides>44</Slides>
  <Notes>44</Notes>
  <HiddenSlides>5</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Noto Sans Symbols</vt:lpstr>
      <vt:lpstr>LEARN theme</vt:lpstr>
      <vt:lpstr>PowerPoint Presentation</vt:lpstr>
      <vt:lpstr>Essential Question</vt:lpstr>
      <vt:lpstr>Learning Objectives</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Tropes</vt:lpstr>
      <vt:lpstr>Affinity Process</vt:lpstr>
      <vt:lpstr>Affinity Process</vt:lpstr>
      <vt:lpstr>Affinity Process</vt:lpstr>
      <vt:lpstr>Buffy the Vampire Slayer</vt:lpstr>
      <vt:lpstr>Blade</vt:lpstr>
      <vt:lpstr>True Blood</vt:lpstr>
      <vt:lpstr>The Strain</vt:lpstr>
      <vt:lpstr>Elbow Partners</vt:lpstr>
      <vt:lpstr>Bram Stoker</vt:lpstr>
      <vt:lpstr>Anne Rice</vt:lpstr>
      <vt:lpstr>Joss Whedon &amp; David Greenwalt</vt:lpstr>
      <vt:lpstr>Stephenie Meyer</vt:lpstr>
      <vt:lpstr>Charlaine Harris</vt:lpstr>
      <vt:lpstr>Marvin Wolfman</vt:lpstr>
      <vt:lpstr>Guillermo del Toro and Chuck Hogan</vt:lpstr>
      <vt:lpstr>Storyline</vt:lpstr>
      <vt:lpstr>Reading Instructions</vt:lpstr>
      <vt:lpstr>PowerPoint Presentation</vt:lpstr>
      <vt:lpstr>PowerPoint Presentation</vt:lpstr>
      <vt:lpstr>PowerPoint Presentation</vt:lpstr>
      <vt:lpstr>Card Matching</vt:lpstr>
      <vt:lpstr>PowerPoint Presentation</vt:lpstr>
      <vt:lpstr>Dracula</vt:lpstr>
      <vt:lpstr>PowerPoint Presentation</vt:lpstr>
      <vt:lpstr>Interview with a Vampire</vt:lpstr>
      <vt:lpstr>PowerPoint Presentation</vt:lpstr>
      <vt:lpstr>Buffy the Vampire Slayer</vt:lpstr>
      <vt:lpstr>PowerPoint Presentation</vt:lpstr>
      <vt:lpstr>Twilight</vt:lpstr>
      <vt:lpstr>PowerPoint Presentation</vt:lpstr>
      <vt:lpstr>True Blood</vt:lpstr>
      <vt:lpstr>PowerPoint Presentation</vt:lpstr>
      <vt:lpstr>The Strain</vt:lpstr>
      <vt:lpstr>One-Pager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2023-09-22T13:43:47Z</dcterms:modified>
</cp:coreProperties>
</file>