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9" r:id="rId3"/>
    <p:sldId id="273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90"/>
  </p:normalViewPr>
  <p:slideViewPr>
    <p:cSldViewPr>
      <p:cViewPr varScale="1">
        <p:scale>
          <a:sx n="99" d="100"/>
          <a:sy n="99" d="100"/>
        </p:scale>
        <p:origin x="25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49C6-E26B-4FFB-9309-D5DBF2CFF2AD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545F1-4A37-4C44-883D-C7B33B46E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545F1-4A37-4C44-883D-C7B33B46E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545F1-4A37-4C44-883D-C7B33B46EE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545F1-4A37-4C44-883D-C7B33B46EE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545F1-4A37-4C44-883D-C7B33B46EE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3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CB91-BE7A-E043-9C27-49D2175B3617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142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CBF5-CCA1-4740-A73F-E4B4DAB3C101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805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E1E2-F611-D14B-97FF-A46A0C10A53E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540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2980-A587-5347-8993-31D0F22D9825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58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BE0447-DCEE-9B4E-8487-AD4545CAA9F8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9498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1F2F-478B-3848-AA4C-23501BAFE99F}" type="datetime1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131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B014-1D95-5440-9C88-E6FF05A90EC7}" type="datetime1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7424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3F3516-DC87-4142-8A49-E1336FC9C516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6415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DBF4-A1A3-3248-88ED-CBF4B1CEDC0B}" type="datetime1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790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881-82AA-5445-BC79-603DD72D07CB}" type="datetime1">
              <a:rPr lang="en-US" smtClean="0"/>
              <a:t>6/12/23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078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991-683D-E743-B6DB-0D8E5F4A7372}" type="datetime1">
              <a:rPr lang="en-US" smtClean="0"/>
              <a:t>6/12/23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593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139F41-A7C4-E14C-9809-9162A0B5EDE4}" type="datetime1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CB7FD0-1C6F-4396-AC8F-F3FDA0D9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Plot Structure, Conflict, and Theme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" y="6292507"/>
            <a:ext cx="4572000" cy="316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3166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Freedom and Restraint </a:t>
            </a:r>
          </a:p>
        </p:txBody>
      </p:sp>
    </p:spTree>
    <p:extLst>
      <p:ext uri="{BB962C8B-B14F-4D97-AF65-F5344CB8AC3E}">
        <p14:creationId xmlns:p14="http://schemas.microsoft.com/office/powerpoint/2010/main" val="6245572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dobe Hebrew" pitchFamily="18" charset="-79"/>
                <a:cs typeface="Adobe Hebrew" pitchFamily="18" charset="-79"/>
              </a:rPr>
              <a:t>Plot structure: resolution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2682240" cy="4312920"/>
          </a:xfrm>
        </p:spPr>
        <p:txBody>
          <a:bodyPr/>
          <a:lstStyle/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sz="28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800" dirty="0">
                <a:latin typeface="Adobe Hebrew" pitchFamily="18" charset="-79"/>
                <a:cs typeface="Adobe Hebrew" pitchFamily="18" charset="-79"/>
              </a:rPr>
              <a:t>Main conflict is solved or resolved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14800" y="1097280"/>
            <a:ext cx="3785616" cy="3712464"/>
          </a:xfrm>
        </p:spPr>
        <p:txBody>
          <a:bodyPr/>
          <a:lstStyle/>
          <a:p>
            <a:r>
              <a:rPr lang="en-US" dirty="0">
                <a:latin typeface="Adobe Hebrew" pitchFamily="18" charset="-79"/>
                <a:cs typeface="Adobe Hebrew" pitchFamily="18" charset="-79"/>
              </a:rPr>
              <a:t>Example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127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0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dobe Hebrew" pitchFamily="18" charset="-79"/>
                <a:cs typeface="Adobe Hebrew" pitchFamily="18" charset="-79"/>
              </a:rPr>
              <a:t>conflict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Without conflict, there is no plot!</a:t>
            </a:r>
          </a:p>
          <a:p>
            <a:pPr lvl="1"/>
            <a:endParaRPr lang="en-US" sz="24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Usually introduced during the rising action</a:t>
            </a:r>
          </a:p>
          <a:p>
            <a:pPr lvl="1"/>
            <a:endParaRPr lang="en-US" sz="24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Faced head-on during the climax</a:t>
            </a:r>
          </a:p>
          <a:p>
            <a:pPr lvl="1"/>
            <a:endParaRPr lang="en-US" sz="24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Begins to work itself out during the falling action</a:t>
            </a:r>
          </a:p>
          <a:p>
            <a:pPr lvl="1"/>
            <a:endParaRPr lang="en-US" sz="24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Is resolved during the resolution</a:t>
            </a:r>
          </a:p>
        </p:txBody>
      </p:sp>
    </p:spTree>
    <p:extLst>
      <p:ext uri="{BB962C8B-B14F-4D97-AF65-F5344CB8AC3E}">
        <p14:creationId xmlns:p14="http://schemas.microsoft.com/office/powerpoint/2010/main" val="2350412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79"/>
            <a:ext cx="7772400" cy="1609344"/>
          </a:xfrm>
        </p:spPr>
        <p:txBody>
          <a:bodyPr/>
          <a:lstStyle/>
          <a:p>
            <a:pPr algn="ctr"/>
            <a:r>
              <a:rPr lang="en-US" sz="3200" b="1" dirty="0">
                <a:latin typeface="Adobe Hebrew" pitchFamily="18" charset="-79"/>
                <a:cs typeface="Adobe Hebrew" pitchFamily="18" charset="-79"/>
              </a:rPr>
              <a:t>conflict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100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dobe Hebrew" pitchFamily="18" charset="-79"/>
                <a:cs typeface="Adobe Hebrew" pitchFamily="18" charset="-79"/>
              </a:rPr>
              <a:t>Internal</a:t>
            </a:r>
          </a:p>
          <a:p>
            <a:endParaRPr lang="en-US" sz="28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800" dirty="0">
                <a:latin typeface="Adobe Hebrew" pitchFamily="18" charset="-79"/>
                <a:cs typeface="Adobe Hebrew" pitchFamily="18" charset="-79"/>
              </a:rPr>
              <a:t>Character vs. Him- or Herself</a:t>
            </a:r>
          </a:p>
          <a:p>
            <a:pPr lvl="1"/>
            <a:r>
              <a:rPr lang="en-US" sz="2800" dirty="0">
                <a:latin typeface="Adobe Hebrew" pitchFamily="18" charset="-79"/>
                <a:cs typeface="Adobe Hebrew" pitchFamily="18" charset="-79"/>
              </a:rPr>
              <a:t>Struggle takes place in character’s own mind</a:t>
            </a:r>
          </a:p>
          <a:p>
            <a:pPr lvl="1"/>
            <a:r>
              <a:rPr lang="en-US" sz="2800" dirty="0">
                <a:latin typeface="Adobe Hebrew" pitchFamily="18" charset="-79"/>
                <a:cs typeface="Adobe Hebrew" pitchFamily="18" charset="-79"/>
              </a:rPr>
              <a:t>Usually something to do with choice or overcoming emotions or mixed feelings</a:t>
            </a:r>
          </a:p>
          <a:p>
            <a:endParaRPr lang="en-US" sz="28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038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dobe Hebrew" pitchFamily="18" charset="-79"/>
                <a:cs typeface="Adobe Hebrew" pitchFamily="18" charset="-79"/>
              </a:rPr>
              <a:t>External </a:t>
            </a:r>
          </a:p>
          <a:p>
            <a:endParaRPr lang="en-US" sz="24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Character vs. Character</a:t>
            </a:r>
          </a:p>
          <a:p>
            <a:pPr marL="548640" lvl="2" indent="0">
              <a:buNone/>
            </a:pPr>
            <a:r>
              <a:rPr lang="en-US" sz="2400" dirty="0">
                <a:latin typeface="Adobe Hebrew" pitchFamily="18" charset="-79"/>
                <a:cs typeface="Adobe Hebrew" pitchFamily="18" charset="-79"/>
              </a:rPr>
              <a:t>Protagonist vs. Antagonist</a:t>
            </a: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Character vs. Nature</a:t>
            </a:r>
          </a:p>
          <a:p>
            <a:pPr marL="548640" lvl="2" indent="0">
              <a:buNone/>
            </a:pPr>
            <a:r>
              <a:rPr lang="en-US" sz="2400" dirty="0">
                <a:latin typeface="Adobe Hebrew" pitchFamily="18" charset="-79"/>
                <a:cs typeface="Adobe Hebrew" pitchFamily="18" charset="-79"/>
              </a:rPr>
              <a:t>Usually character is struggling to survive</a:t>
            </a: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Character vs. Society</a:t>
            </a:r>
          </a:p>
          <a:p>
            <a:pPr marL="548640" lvl="2" indent="0">
              <a:buNone/>
            </a:pPr>
            <a:r>
              <a:rPr lang="en-US" sz="2400" dirty="0">
                <a:latin typeface="Adobe Hebrew" pitchFamily="18" charset="-79"/>
                <a:cs typeface="Adobe Hebrew" pitchFamily="18" charset="-79"/>
              </a:rPr>
              <a:t>Group of characters fighting against society</a:t>
            </a:r>
          </a:p>
          <a:p>
            <a:pPr marL="548640" lvl="2" indent="0">
              <a:buNone/>
            </a:pPr>
            <a:r>
              <a:rPr lang="en-US" sz="2400" dirty="0">
                <a:latin typeface="Adobe Hebrew" pitchFamily="18" charset="-79"/>
                <a:cs typeface="Adobe Hebrew" pitchFamily="18" charset="-79"/>
              </a:rPr>
              <a:t>Character fights against social traditions or rules</a:t>
            </a:r>
          </a:p>
          <a:p>
            <a:pPr marL="0" indent="0">
              <a:buNone/>
            </a:pP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" y="6292507"/>
            <a:ext cx="4572000" cy="316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3166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Freedom and Restraint </a:t>
            </a:r>
          </a:p>
        </p:txBody>
      </p:sp>
    </p:spTree>
    <p:extLst>
      <p:ext uri="{BB962C8B-B14F-4D97-AF65-F5344CB8AC3E}">
        <p14:creationId xmlns:p14="http://schemas.microsoft.com/office/powerpoint/2010/main" val="1284843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obe Hebrew" pitchFamily="18" charset="-79"/>
                <a:cs typeface="Adobe Hebrew" pitchFamily="18" charset="-79"/>
              </a:rPr>
              <a:t>Other types of conflict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Character vs. Supernatural </a:t>
            </a:r>
          </a:p>
          <a:p>
            <a:pPr lvl="2"/>
            <a:r>
              <a:rPr lang="en-US" sz="2800" dirty="0"/>
              <a:t>Gods, ghosts, monsters, spirits, aliens, etc.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Character vs. Fate</a:t>
            </a:r>
          </a:p>
          <a:p>
            <a:pPr lvl="2"/>
            <a:r>
              <a:rPr lang="en-US" sz="2800" dirty="0"/>
              <a:t>Fight for choice; fight against destiny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Character vs. Technology</a:t>
            </a:r>
          </a:p>
          <a:p>
            <a:pPr lvl="2"/>
            <a:r>
              <a:rPr lang="en-US" sz="2800" dirty="0"/>
              <a:t>Computers, machines, etc. </a:t>
            </a:r>
          </a:p>
        </p:txBody>
      </p:sp>
    </p:spTree>
    <p:extLst>
      <p:ext uri="{BB962C8B-B14F-4D97-AF65-F5344CB8AC3E}">
        <p14:creationId xmlns:p14="http://schemas.microsoft.com/office/powerpoint/2010/main" val="1343832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obe Hebrew" pitchFamily="18" charset="-79"/>
                <a:cs typeface="Adobe Hebrew" pitchFamily="18" charset="-79"/>
              </a:rPr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419600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The theme is the universal message about truth or life that is communicated by a literary work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Life lesson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Meaning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Moral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Message about life or human nature </a:t>
            </a:r>
          </a:p>
          <a:p>
            <a:pPr lvl="2"/>
            <a:endParaRPr lang="en-US" sz="20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Theme is NOT just one word like “love,” or “happiness”</a:t>
            </a:r>
          </a:p>
          <a:p>
            <a:pPr lvl="1"/>
            <a:endParaRPr lang="en-US" sz="20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Theme is expressed in at least one sentence: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Money can’t buy happiness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It is better to die free than live under tyranny</a:t>
            </a:r>
          </a:p>
        </p:txBody>
      </p:sp>
    </p:spTree>
    <p:extLst>
      <p:ext uri="{BB962C8B-B14F-4D97-AF65-F5344CB8AC3E}">
        <p14:creationId xmlns:p14="http://schemas.microsoft.com/office/powerpoint/2010/main" val="4051359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" y="0"/>
            <a:ext cx="7772400" cy="160934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dobe Hebrew" pitchFamily="18" charset="-79"/>
                <a:cs typeface="Adobe Hebrew" pitchFamily="18" charset="-79"/>
              </a:rPr>
              <a:t>How do we find the theme?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406640" cy="5071572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Sometimes explicit (directly stated)</a:t>
            </a:r>
          </a:p>
          <a:p>
            <a:pPr lvl="1"/>
            <a:endParaRPr lang="en-US" sz="20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Most often in fiction, the theme is implicit (hinted at or suggested)</a:t>
            </a:r>
          </a:p>
          <a:p>
            <a:pPr lvl="1"/>
            <a:endParaRPr lang="en-US" sz="20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Themes can be inferred through: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Metaphors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Similes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Personification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Imagery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Tone of voice</a:t>
            </a:r>
          </a:p>
          <a:p>
            <a:pPr lvl="2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Symbols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" y="6292507"/>
            <a:ext cx="4572000" cy="316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3166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Freedom and Restraint </a:t>
            </a:r>
          </a:p>
        </p:txBody>
      </p:sp>
    </p:spTree>
    <p:extLst>
      <p:ext uri="{BB962C8B-B14F-4D97-AF65-F5344CB8AC3E}">
        <p14:creationId xmlns:p14="http://schemas.microsoft.com/office/powerpoint/2010/main" val="2156424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dobe Hebrew" pitchFamily="18" charset="-79"/>
                <a:cs typeface="Adobe Hebrew" pitchFamily="18" charset="-79"/>
              </a:rPr>
              <a:t>Tips for identifying the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Look closely at the title for clues</a:t>
            </a:r>
          </a:p>
          <a:p>
            <a:pPr lvl="1"/>
            <a:endParaRPr lang="en-US" sz="20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Look for ideas that are repeated more than once</a:t>
            </a:r>
          </a:p>
          <a:p>
            <a:pPr lvl="1"/>
            <a:endParaRPr lang="en-US" sz="20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Look for lessons that the character(s) learns</a:t>
            </a:r>
          </a:p>
          <a:p>
            <a:pPr lvl="1"/>
            <a:endParaRPr lang="en-US" sz="20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000" dirty="0">
                <a:latin typeface="Adobe Hebrew" pitchFamily="18" charset="-79"/>
                <a:cs typeface="Adobe Hebrew" pitchFamily="18" charset="-79"/>
              </a:rPr>
              <a:t>Think about what happens in the story and how it can apply to real life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" y="6292507"/>
            <a:ext cx="4572000" cy="316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3166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Freedom and Restraint </a:t>
            </a:r>
          </a:p>
        </p:txBody>
      </p:sp>
    </p:spTree>
    <p:extLst>
      <p:ext uri="{BB962C8B-B14F-4D97-AF65-F5344CB8AC3E}">
        <p14:creationId xmlns:p14="http://schemas.microsoft.com/office/powerpoint/2010/main" val="568797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uk-UA" dirty="0"/>
              <a:t>’</a:t>
            </a:r>
            <a:r>
              <a:rPr lang="en-US" dirty="0"/>
              <a:t>s make some predictions</a:t>
            </a:r>
            <a:r>
              <a:rPr lang="is-IS" dirty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text was written in 1894, and the main character is a married woman named Mrs. Mallard. </a:t>
            </a:r>
          </a:p>
          <a:p>
            <a:pPr marL="0" indent="0" algn="ctr">
              <a:buNone/>
            </a:pPr>
            <a:endParaRPr lang="en-US" sz="3600" dirty="0"/>
          </a:p>
          <a:p>
            <a:pPr marL="274320" lvl="1" indent="0" algn="ctr">
              <a:buNone/>
            </a:pPr>
            <a:r>
              <a:rPr lang="en-US" sz="3600" dirty="0"/>
              <a:t>Q: What might be the conflict of this story?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" y="6292507"/>
            <a:ext cx="4572000" cy="316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3166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Freedom and Restraint </a:t>
            </a:r>
          </a:p>
        </p:txBody>
      </p:sp>
    </p:spTree>
    <p:extLst>
      <p:ext uri="{BB962C8B-B14F-4D97-AF65-F5344CB8AC3E}">
        <p14:creationId xmlns:p14="http://schemas.microsoft.com/office/powerpoint/2010/main" val="88784583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reading “The Story of an Hour”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Remember our essential questions..</a:t>
            </a:r>
          </a:p>
          <a:p>
            <a:pPr marL="0" indent="0">
              <a:buNone/>
            </a:pPr>
            <a:r>
              <a:rPr lang="en-US" sz="3600" i="1" dirty="0"/>
              <a:t>	What is freedom? Can we be 	both free and confined ?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dirty="0"/>
              <a:t>After reading Chopin’s work, has your answer to the essential question changed?</a:t>
            </a:r>
          </a:p>
        </p:txBody>
      </p:sp>
    </p:spTree>
    <p:extLst>
      <p:ext uri="{BB962C8B-B14F-4D97-AF65-F5344CB8AC3E}">
        <p14:creationId xmlns:p14="http://schemas.microsoft.com/office/powerpoint/2010/main" val="126556196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WRITE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/>
              <a:t>Have you ever felt restricted or restrained by a person or situation? What caused you to feel this way? 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727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As we read our two texts, consider our essential question: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What is freedom? Can we be both free and confined ?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b="1" u="sng" dirty="0"/>
              <a:t>What do you think? Be ready to share out! </a:t>
            </a:r>
          </a:p>
        </p:txBody>
      </p:sp>
    </p:spTree>
    <p:extLst>
      <p:ext uri="{BB962C8B-B14F-4D97-AF65-F5344CB8AC3E}">
        <p14:creationId xmlns:p14="http://schemas.microsoft.com/office/powerpoint/2010/main" val="212525991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reading  "Our Deportment, or the Manners, Conduct, and Dress of Refined Society”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667000"/>
            <a:ext cx="78486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Q: Do we still have rules that dictate the roles and behaviors of husbands and wives (or even boyfriends and girlfriends)? </a:t>
            </a:r>
            <a:br>
              <a:rPr lang="en-US" sz="4400" dirty="0"/>
            </a:br>
            <a:endParaRPr lang="en-US" sz="4400" dirty="0"/>
          </a:p>
          <a:p>
            <a:pPr marL="0" indent="0" algn="ctr">
              <a:buNone/>
            </a:pPr>
            <a:r>
              <a:rPr lang="en-US" sz="2400" dirty="0"/>
              <a:t>Be ready to share your answer with the class!</a:t>
            </a:r>
          </a:p>
        </p:txBody>
      </p:sp>
    </p:spTree>
    <p:extLst>
      <p:ext uri="{BB962C8B-B14F-4D97-AF65-F5344CB8AC3E}">
        <p14:creationId xmlns:p14="http://schemas.microsoft.com/office/powerpoint/2010/main" val="184740716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obe Hebrew" pitchFamily="18" charset="-79"/>
                <a:cs typeface="Adobe Hebrew" pitchFamily="18" charset="-79"/>
              </a:rPr>
              <a:t>Plot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200400" cy="4511040"/>
          </a:xfrm>
        </p:spPr>
        <p:txBody>
          <a:bodyPr>
            <a:normAutofit/>
          </a:bodyPr>
          <a:lstStyle/>
          <a:p>
            <a:pPr lvl="1"/>
            <a:r>
              <a:rPr lang="en-US" sz="2400" b="0" dirty="0">
                <a:latin typeface="Adobe Hebrew" pitchFamily="18" charset="-79"/>
                <a:cs typeface="Adobe Hebrew" pitchFamily="18" charset="-79"/>
              </a:rPr>
              <a:t>Plot is the literary element that describes the structure of the story. </a:t>
            </a:r>
          </a:p>
          <a:p>
            <a:pPr marL="0" lvl="1" indent="0">
              <a:buNone/>
            </a:pPr>
            <a:endParaRPr lang="en-US" sz="2400" b="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Plot shows the causal arrangement of events and actions within a story. </a:t>
            </a:r>
            <a:endParaRPr lang="en-US" sz="2400" b="0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08" y="1752600"/>
            <a:ext cx="6013173" cy="4191000"/>
          </a:xfrm>
        </p:spPr>
      </p:pic>
    </p:spTree>
    <p:extLst>
      <p:ext uri="{BB962C8B-B14F-4D97-AF65-F5344CB8AC3E}">
        <p14:creationId xmlns:p14="http://schemas.microsoft.com/office/powerpoint/2010/main" val="2215296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60934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dobe Hebrew" pitchFamily="18" charset="-79"/>
                <a:cs typeface="Adobe Hebrew" pitchFamily="18" charset="-79"/>
              </a:rPr>
              <a:t>Plot structure: Exposition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2910840" cy="3712464"/>
          </a:xfrm>
        </p:spPr>
        <p:txBody>
          <a:bodyPr>
            <a:normAutofit/>
          </a:bodyPr>
          <a:lstStyle/>
          <a:p>
            <a:pPr marL="0" lvl="1" indent="-169164"/>
            <a:r>
              <a:rPr lang="en-US" dirty="0">
                <a:latin typeface="Adobe Hebrew" pitchFamily="18" charset="-79"/>
                <a:cs typeface="Adobe Hebrew" pitchFamily="18" charset="-79"/>
              </a:rPr>
              <a:t>Sets the scene</a:t>
            </a:r>
          </a:p>
          <a:p>
            <a:pPr marL="0" lvl="1" indent="-169164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marL="0" lvl="1" indent="-169164"/>
            <a:r>
              <a:rPr lang="en-US" dirty="0">
                <a:latin typeface="Adobe Hebrew" pitchFamily="18" charset="-79"/>
                <a:cs typeface="Adobe Hebrew" pitchFamily="18" charset="-79"/>
              </a:rPr>
              <a:t>Author introduces the      setting and characters</a:t>
            </a:r>
          </a:p>
          <a:p>
            <a:pPr marL="0" lvl="1" indent="0">
              <a:buNone/>
            </a:pPr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marL="0" lvl="1" indent="-169164"/>
            <a:r>
              <a:rPr lang="en-US" dirty="0">
                <a:latin typeface="Adobe Hebrew" pitchFamily="18" charset="-79"/>
                <a:cs typeface="Adobe Hebrew" pitchFamily="18" charset="-79"/>
              </a:rPr>
              <a:t>Provides description and background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14800" y="1097280"/>
            <a:ext cx="3785616" cy="3712464"/>
          </a:xfrm>
        </p:spPr>
        <p:txBody>
          <a:bodyPr>
            <a:normAutofit/>
          </a:bodyPr>
          <a:lstStyle/>
          <a:p>
            <a:r>
              <a:rPr lang="en-US" dirty="0">
                <a:latin typeface="Adobe Hebrew" pitchFamily="18" charset="-79"/>
                <a:cs typeface="Adobe Hebrew" pitchFamily="18" charset="-79"/>
              </a:rPr>
              <a:t>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2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6685" y="290183"/>
            <a:ext cx="7772400" cy="99669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dobe Hebrew" pitchFamily="18" charset="-79"/>
                <a:cs typeface="Adobe Hebrew" pitchFamily="18" charset="-79"/>
              </a:rPr>
              <a:t>Plot structure: Rising 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2682240" cy="3712464"/>
          </a:xfrm>
        </p:spPr>
        <p:txBody>
          <a:bodyPr/>
          <a:lstStyle/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dirty="0">
                <a:latin typeface="Adobe Hebrew" pitchFamily="18" charset="-79"/>
                <a:cs typeface="Adobe Hebrew" pitchFamily="18" charset="-79"/>
              </a:rPr>
              <a:t>Series of conflicts and crises in the story that lead to the turning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dobe Hebrew" pitchFamily="18" charset="-79"/>
                <a:cs typeface="Adobe Hebrew" pitchFamily="18" charset="-79"/>
              </a:rPr>
              <a:t>Example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3434"/>
            <a:ext cx="4705684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3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0687" y="127120"/>
            <a:ext cx="7772400" cy="160934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dobe Hebrew" pitchFamily="18" charset="-79"/>
                <a:cs typeface="Adobe Hebrew" pitchFamily="18" charset="-79"/>
              </a:rPr>
              <a:t>Plot structure: climax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2834640" cy="377952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Adobe Hebrew" pitchFamily="18" charset="-79"/>
                <a:cs typeface="Adobe Hebrew" pitchFamily="18" charset="-79"/>
              </a:rPr>
              <a:t>Also called the “turning point”</a:t>
            </a: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dirty="0">
                <a:latin typeface="Adobe Hebrew" pitchFamily="18" charset="-79"/>
                <a:cs typeface="Adobe Hebrew" pitchFamily="18" charset="-79"/>
              </a:rPr>
              <a:t>Event that the rising action and central conflict leads up to</a:t>
            </a: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dirty="0">
                <a:latin typeface="Adobe Hebrew" pitchFamily="18" charset="-79"/>
                <a:cs typeface="Adobe Hebrew" pitchFamily="18" charset="-79"/>
              </a:rPr>
              <a:t>Place where plot turns or “changes direction” toward a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dobe Hebrew" pitchFamily="18" charset="-79"/>
                <a:cs typeface="Adobe Hebrew" pitchFamily="18" charset="-79"/>
              </a:rPr>
              <a:t>Example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41858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6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dobe Hebrew" pitchFamily="18" charset="-79"/>
                <a:cs typeface="Adobe Hebrew" pitchFamily="18" charset="-79"/>
              </a:rPr>
              <a:t>Plot structure: falling action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2987040" cy="4922520"/>
          </a:xfrm>
        </p:spPr>
        <p:txBody>
          <a:bodyPr/>
          <a:lstStyle/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dirty="0">
              <a:latin typeface="Adobe Hebrew" pitchFamily="18" charset="-79"/>
              <a:cs typeface="Adobe Hebrew" pitchFamily="18" charset="-79"/>
            </a:endParaRPr>
          </a:p>
          <a:p>
            <a:pPr lvl="1"/>
            <a:endParaRPr lang="en-US" sz="2400" dirty="0">
              <a:latin typeface="Adobe Hebrew" pitchFamily="18" charset="-79"/>
              <a:cs typeface="Adobe Hebrew" pitchFamily="18" charset="-79"/>
            </a:endParaRPr>
          </a:p>
          <a:p>
            <a:pPr lvl="1"/>
            <a:r>
              <a:rPr lang="en-US" sz="2400" dirty="0">
                <a:latin typeface="Adobe Hebrew" pitchFamily="18" charset="-79"/>
                <a:cs typeface="Adobe Hebrew" pitchFamily="18" charset="-79"/>
              </a:rPr>
              <a:t>Events that happen as a result of the climax as the conflict grows closer to being resolved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14800" y="1097280"/>
            <a:ext cx="3785616" cy="3712464"/>
          </a:xfrm>
        </p:spPr>
        <p:txBody>
          <a:bodyPr/>
          <a:lstStyle/>
          <a:p>
            <a:r>
              <a:rPr lang="en-US" dirty="0">
                <a:latin typeface="Adobe Hebrew" pitchFamily="18" charset="-79"/>
                <a:cs typeface="Adobe Hebrew" pitchFamily="18" charset="-79"/>
              </a:rPr>
              <a:t>Example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46" y="1766929"/>
            <a:ext cx="4612551" cy="27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80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2990</TotalTime>
  <Words>646</Words>
  <Application>Microsoft Macintosh PowerPoint</Application>
  <PresentationFormat>On-screen Show (4:3)</PresentationFormat>
  <Paragraphs>138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Hebrew</vt:lpstr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Plot Structure, Conflict, and Theme</vt:lpstr>
      <vt:lpstr>quick WRITE </vt:lpstr>
      <vt:lpstr>Essential Question </vt:lpstr>
      <vt:lpstr>After reading  "Our Deportment, or the Manners, Conduct, and Dress of Refined Society” </vt:lpstr>
      <vt:lpstr>Plot structure</vt:lpstr>
      <vt:lpstr>Plot structure: Exposition</vt:lpstr>
      <vt:lpstr>Plot structure: Rising action</vt:lpstr>
      <vt:lpstr>Plot structure: climax</vt:lpstr>
      <vt:lpstr>Plot structure: falling action</vt:lpstr>
      <vt:lpstr>Plot structure: resolution </vt:lpstr>
      <vt:lpstr>conflict</vt:lpstr>
      <vt:lpstr>conflict</vt:lpstr>
      <vt:lpstr>Other types of conflict</vt:lpstr>
      <vt:lpstr>theme</vt:lpstr>
      <vt:lpstr>How do we find the theme?</vt:lpstr>
      <vt:lpstr>Tips for identifying the theme</vt:lpstr>
      <vt:lpstr>Let’s make some predictions….</vt:lpstr>
      <vt:lpstr>After reading “The Story of an Hour”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and Restraint</dc:title>
  <dc:subject/>
  <dc:creator>K20 Center</dc:creator>
  <cp:keywords/>
  <dc:description/>
  <cp:lastModifiedBy>Walker, Helena M.</cp:lastModifiedBy>
  <cp:revision>51</cp:revision>
  <dcterms:created xsi:type="dcterms:W3CDTF">2013-11-06T02:34:29Z</dcterms:created>
  <dcterms:modified xsi:type="dcterms:W3CDTF">2023-06-12T19:20:48Z</dcterms:modified>
  <cp:category/>
</cp:coreProperties>
</file>