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77" r:id="rId13"/>
    <p:sldId id="267" r:id="rId14"/>
    <p:sldId id="27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Noto Sans" panose="020B05020405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k2ObAiMLjJaJutWDuvbweMXuu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7926" autoAdjust="0"/>
  </p:normalViewPr>
  <p:slideViewPr>
    <p:cSldViewPr snapToGrid="0">
      <p:cViewPr>
        <p:scale>
          <a:sx n="180" d="100"/>
          <a:sy n="180" d="100"/>
        </p:scale>
        <p:origin x="49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8.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nvEgCg1yh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PplMjgh_Ql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fc74060730ea745c8c4f356aa204c85d"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learn.k20center.ou.edu/strategy/d9908066f654727934df7bf4f507c1b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dG7CF-LNL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Click the picture, the link in the citation, or this link</a:t>
            </a:r>
            <a:r>
              <a:rPr lang="en-US" sz="1100" dirty="0">
                <a:solidFill>
                  <a:srgbClr val="444444"/>
                </a:solidFill>
                <a:latin typeface="Calibri"/>
                <a:ea typeface="Calibri"/>
                <a:cs typeface="Calibri"/>
                <a:sym typeface="Calibri"/>
              </a:rPr>
              <a:t> </a:t>
            </a:r>
            <a:r>
              <a:rPr lang="en-US" sz="1100" b="0" i="0" u="none" strike="noStrike" dirty="0">
                <a:solidFill>
                  <a:schemeClr val="dk1"/>
                </a:solidFill>
                <a:latin typeface="Arial"/>
                <a:ea typeface="Arial"/>
                <a:cs typeface="Arial"/>
                <a:sym typeface="Arial"/>
              </a:rPr>
              <a:t>to watch the commercial:  </a:t>
            </a:r>
            <a:r>
              <a:rPr lang="en-US" sz="1100" u="sng" dirty="0">
                <a:solidFill>
                  <a:srgbClr val="44444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https://youtu.be/nvEgCg1yh30</a:t>
            </a:r>
            <a:r>
              <a:rPr lang="en-US" sz="1100" u="sng" dirty="0">
                <a:solidFill>
                  <a:srgbClr val="444444"/>
                </a:solidFill>
                <a:latin typeface="Calibri"/>
                <a:ea typeface="Calibri"/>
                <a:cs typeface="Calibri"/>
                <a:sym typeface="Calibri"/>
              </a:rPr>
              <a:t> </a:t>
            </a:r>
            <a:endParaRPr lang="en-US" sz="11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lang="en-US" sz="1400" b="0" i="0" u="none" strike="noStrik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444444"/>
                </a:solidFill>
                <a:effectLst/>
                <a:uLnTx/>
                <a:uFillTx/>
                <a:latin typeface="Calibri"/>
                <a:ea typeface="Calibri"/>
                <a:cs typeface="Calibri"/>
                <a:sym typeface="Calibri"/>
              </a:rPr>
              <a:t>Video source: NiceCrane287. (2012, July 28). Adopt a wild snow leopard – WWF [Video]. YouTube. </a:t>
            </a:r>
            <a:r>
              <a:rPr kumimoji="0" lang="en-US" sz="1100" b="0" i="0" u="sng" strike="noStrike" kern="0" cap="none" spc="0" normalizeH="0" baseline="0" noProof="0" dirty="0">
                <a:ln>
                  <a:noFill/>
                </a:ln>
                <a:solidFill>
                  <a:srgbClr val="444444"/>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https://youtu.be/nvEgCg1yh30</a:t>
            </a:r>
            <a:r>
              <a:rPr kumimoji="0" lang="en-US" sz="1100" b="0" i="0" u="none" strike="noStrike" kern="0" cap="none" spc="0" normalizeH="0" baseline="0" noProof="0" dirty="0">
                <a:ln>
                  <a:noFill/>
                </a:ln>
                <a:solidFill>
                  <a:srgbClr val="444444"/>
                </a:solidFill>
                <a:effectLst/>
                <a:uLnTx/>
                <a:uFillTx/>
                <a:latin typeface="Calibri"/>
                <a:ea typeface="Calibri"/>
                <a:cs typeface="Calibri"/>
                <a:sym typeface="Calibri"/>
              </a:rPr>
              <a:t> </a:t>
            </a:r>
            <a:endPar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bb0f20c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bb0f20c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6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Click the picture, the link in the citation, or this link to watch the commercial:  </a:t>
            </a:r>
            <a:r>
              <a:rPr lang="en-US" sz="1100" u="sng" dirty="0">
                <a:solidFill>
                  <a:srgbClr val="44444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https://youtu.be/PplMjgh_QlM</a:t>
            </a:r>
            <a:r>
              <a:rPr lang="en-US" sz="1100" b="0" i="0" u="none" strike="noStrike" dirty="0">
                <a:solidFill>
                  <a:schemeClr val="dk1"/>
                </a:solidFill>
                <a:latin typeface="Arial"/>
                <a:ea typeface="Calibri"/>
                <a:cs typeface="Arial"/>
                <a:sym typeface="Arial"/>
              </a:rPr>
              <a:t> </a:t>
            </a:r>
            <a:endParaRPr sz="1100" b="0" i="0" u="none" strike="noStrik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br>
            <a:r>
              <a:rPr lang="en-US" dirty="0"/>
              <a:t>Video source: </a:t>
            </a:r>
            <a:r>
              <a:rPr lang="en-US" sz="1100" b="0" u="none" strike="noStrike" cap="none" dirty="0" err="1">
                <a:solidFill>
                  <a:srgbClr val="444444"/>
                </a:solidFill>
                <a:latin typeface="Calibri"/>
                <a:ea typeface="Calibri"/>
                <a:cs typeface="Calibri"/>
                <a:sym typeface="Calibri"/>
              </a:rPr>
              <a:t>AdFreakOne</a:t>
            </a:r>
            <a:r>
              <a:rPr lang="en-US" sz="1100" b="0" u="none" strike="noStrike" cap="none" dirty="0">
                <a:solidFill>
                  <a:srgbClr val="444444"/>
                </a:solidFill>
                <a:latin typeface="Calibri"/>
                <a:ea typeface="Calibri"/>
                <a:cs typeface="Calibri"/>
                <a:sym typeface="Calibri"/>
              </a:rPr>
              <a:t> (2009, January 8). Campbell's Soup | "Light Versus” [Video]. YouTube. </a:t>
            </a:r>
            <a:r>
              <a:rPr lang="en-US" sz="1100" b="0" u="sng" strike="noStrike" cap="none" dirty="0">
                <a:solidFill>
                  <a:srgbClr val="44444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https://youtu.be/PplMjgh_QlM</a:t>
            </a:r>
            <a:r>
              <a:rPr lang="en-US" sz="1100" b="0" u="none" strike="noStrike" cap="none" dirty="0">
                <a:solidFill>
                  <a:srgbClr val="444444"/>
                </a:solidFill>
                <a:latin typeface="Calibri"/>
                <a:ea typeface="Calibri"/>
                <a:cs typeface="Calibri"/>
                <a:sym typeface="Calibri"/>
              </a:rPr>
              <a:t> </a:t>
            </a:r>
            <a:endParaRPr lang="en-US" sz="1100" b="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bb0f20c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bb0f20c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20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Note: It is not necessary for students to read </a:t>
            </a:r>
            <a:r>
              <a:rPr lang="en-US" i="1"/>
              <a:t>Julius Caesar</a:t>
            </a:r>
            <a:r>
              <a:rPr lang="en-US"/>
              <a:t> prior to completing this lesson, but you should only ask your students this question if they have read the play.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Pass the speech handouts to the students. </a:t>
            </a:r>
            <a:endParaRPr/>
          </a:p>
          <a:p>
            <a:pPr marL="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Number students off 1 through 3, and then assign the speech with the corresponding number. </a:t>
            </a:r>
            <a:r>
              <a:rPr lang="en-US" sz="1050">
                <a:solidFill>
                  <a:srgbClr val="333333"/>
                </a:solidFill>
              </a:rPr>
              <a:t>(If you have three colors of highlighters available, consider the </a:t>
            </a:r>
            <a:r>
              <a:rPr lang="en-US" sz="1050" u="sng">
                <a:solidFill>
                  <a:srgbClr val="306E7C"/>
                </a:solidFill>
                <a:hlinkClick r:id="rId3">
                  <a:extLst>
                    <a:ext uri="{A12FA001-AC4F-418D-AE19-62706E023703}">
                      <ahyp:hlinkClr xmlns:ahyp="http://schemas.microsoft.com/office/drawing/2018/hyperlinkcolor" val="tx"/>
                    </a:ext>
                  </a:extLst>
                </a:hlinkClick>
              </a:rPr>
              <a:t>Categorical Highlighting</a:t>
            </a:r>
            <a:r>
              <a:rPr lang="en-US" sz="1050">
                <a:solidFill>
                  <a:srgbClr val="333333"/>
                </a:solidFill>
              </a:rPr>
              <a:t> strategy discussed in the next slide.)  </a:t>
            </a:r>
            <a:r>
              <a:rPr lang="en-US" sz="1100" b="0" i="0" u="none" strike="noStrike" cap="none">
                <a:solidFill>
                  <a:schemeClr val="dk1"/>
                </a:solidFill>
                <a:latin typeface="Arial"/>
                <a:ea typeface="Arial"/>
                <a:cs typeface="Arial"/>
                <a:sym typeface="Arial"/>
              </a:rPr>
              <a:t>Students will use this activity as a </a:t>
            </a:r>
            <a:r>
              <a:rPr lang="en-US" sz="11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Jigsaw</a:t>
            </a:r>
            <a:r>
              <a:rPr lang="en-US"/>
              <a:t> (see slide 15)</a:t>
            </a:r>
            <a:r>
              <a:rPr lang="en-US" sz="1100" b="0" i="0" u="none" strike="noStrike" cap="none">
                <a:solidFill>
                  <a:schemeClr val="dk1"/>
                </a:solidFill>
                <a:latin typeface="Arial"/>
                <a:ea typeface="Arial"/>
                <a:cs typeface="Arial"/>
                <a:sym typeface="Arial"/>
              </a:rPr>
              <a:t>. </a:t>
            </a:r>
            <a:endParaRPr/>
          </a:p>
          <a:p>
            <a:pPr marL="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K20 Center. (2020, September 16). Why-lighting. Strategies. https://learn.k20center.ou.edu/strategy/128 </a:t>
            </a:r>
            <a:endParaRPr sz="2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e4a84ead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7e4a84ead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000"/>
              <a:t>K20 Center. (2020, September 16). Categorical highlighting. Strategies. https://learn.k20center.ou.edu/strategy/192 </a:t>
            </a:r>
            <a:endParaRPr sz="2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K20 Center. (2020, September 16). Jigsaw. Strategies. https://learn.k20center.ou.edu/strategy/179 </a:t>
            </a:r>
            <a:endParaRPr/>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(2022, November 1). K20 ICAP - Words before blows [Video]. YouTube.</a:t>
            </a:r>
            <a:r>
              <a:rPr lang="en-US">
                <a:uFill>
                  <a:noFill/>
                </a:uFill>
                <a:hlinkClick r:id="rId3"/>
              </a:rPr>
              <a:t> </a:t>
            </a:r>
            <a:r>
              <a:rPr lang="en-US" u="sng">
                <a:solidFill>
                  <a:schemeClr val="hlink"/>
                </a:solidFill>
              </a:rPr>
              <a:t>https://www.youtube.com/watch?v=VXsRzFblGNI</a:t>
            </a:r>
            <a:endParaRPr u="sng">
              <a:solidFill>
                <a:schemeClr val="hlink"/>
              </a:solidFill>
            </a:endParaRPr>
          </a:p>
          <a:p>
            <a:pPr marL="0" lvl="0" indent="0" algn="l" rtl="0">
              <a:spcBef>
                <a:spcPts val="1200"/>
              </a:spcBef>
              <a:spcAft>
                <a:spcPts val="0"/>
              </a:spcAft>
              <a:buNone/>
            </a:pPr>
            <a:endParaRPr/>
          </a:p>
        </p:txBody>
      </p:sp>
      <p:sp>
        <p:nvSpPr>
          <p:cNvPr id="189" name="Google Shape;18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K20 Center. (2020, September 16). 3-2-1. Strategies. https://learn.k20center.ou.edu/strategy/117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Claim, Evidence, Reasoning (CER). Strategies. https://learn.k20center.ou.edu/strategy/156</a:t>
            </a:r>
            <a:endParaRPr dirty="0"/>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K20 Center. (2020, September 16). Honeycomb harvest. Strategies. https://learn.k20center.ou.edu/strategy/61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K20 Center. (2020, September 16). Honeycomb harvest. Strategies. https://learn.k20center.ou.edu/strategy/61 </a:t>
            </a:r>
            <a:endParaRPr/>
          </a:p>
          <a:p>
            <a:pPr marL="0" lvl="0" indent="0" algn="l" rtl="0">
              <a:lnSpc>
                <a:spcPct val="100000"/>
              </a:lnSpc>
              <a:spcBef>
                <a:spcPts val="0"/>
              </a:spcBef>
              <a:spcAft>
                <a:spcPts val="0"/>
              </a:spcAft>
              <a:buSzPts val="1400"/>
              <a:buNone/>
            </a:pPr>
            <a:endParaRPr/>
          </a:p>
        </p:txBody>
      </p:sp>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bb0f20c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12bb0f20c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bb0f20c8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2bb0f20c82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K20 Center. (2020, September 16). I notice, I wonder. Strategies. https://learn.k20center.ou.edu/strategy/180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dirty="0">
                <a:solidFill>
                  <a:schemeClr val="dk1"/>
                </a:solidFill>
                <a:latin typeface="Arial"/>
                <a:ea typeface="Arial"/>
                <a:cs typeface="Arial"/>
                <a:sym typeface="Arial"/>
              </a:rPr>
              <a:t>Tell students that they are going to watch three short commercials, and as they watch each commercial, they need to write down their observations and any questions they may have. To play the video, click the image on the slide or paste the following link into your web browser:  https://www.youtube.com/watch?v=keOaQm6RpBg </a:t>
            </a:r>
          </a:p>
          <a:p>
            <a:pPr marL="0" marR="0" lvl="0" indent="0" algn="l" rtl="0">
              <a:lnSpc>
                <a:spcPct val="100000"/>
              </a:lnSpc>
              <a:spcBef>
                <a:spcPts val="0"/>
              </a:spcBef>
              <a:spcAft>
                <a:spcPts val="0"/>
              </a:spcAft>
              <a:buClr>
                <a:schemeClr val="dk1"/>
              </a:buClr>
              <a:buSzPts val="1100"/>
              <a:buFont typeface="Arial"/>
              <a:buNone/>
            </a:pPr>
            <a:endParaRPr lang="en-US" sz="1100" b="0" i="0" u="none" strike="noStrik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dirty="0">
                <a:solidFill>
                  <a:schemeClr val="dk1"/>
                </a:solidFill>
                <a:latin typeface="Arial"/>
                <a:ea typeface="Arial"/>
                <a:cs typeface="Arial"/>
                <a:sym typeface="Arial"/>
              </a:rPr>
              <a:t>Video source: Heinz. (2019, June 17). </a:t>
            </a:r>
            <a:r>
              <a:rPr lang="en-US" b="0" i="0" dirty="0">
                <a:solidFill>
                  <a:srgbClr val="030303"/>
                </a:solidFill>
                <a:effectLst/>
                <a:latin typeface="YouTube Sans"/>
              </a:rPr>
              <a:t>Ed's Heinz Ad [Video]. YouTube. </a:t>
            </a:r>
            <a:r>
              <a:rPr lang="en-US" sz="1100" b="0" i="0" u="none" strike="noStrike" dirty="0">
                <a:solidFill>
                  <a:schemeClr val="dk1"/>
                </a:solidFill>
                <a:latin typeface="Arial"/>
                <a:ea typeface="Arial"/>
                <a:cs typeface="Arial"/>
                <a:sym typeface="Arial"/>
              </a:rPr>
              <a:t>https://www.youtube.com/watch?v=keOaQm6RpBg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bb0f20c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bb0f20c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7" name="Google Shape;47;p2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8" name="Google Shape;48;p2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9" name="Google Shape;49;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8" name="Google Shape;68;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2" name="Google Shape;72;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8"/>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18"/>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4" name="Google Shape;14;p18"/>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5" name="Google Shape;15;p18"/>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
        <p:cNvGrpSpPr/>
        <p:nvPr/>
      </p:nvGrpSpPr>
      <p:grpSpPr>
        <a:xfrm>
          <a:off x="0" y="0"/>
          <a:ext cx="0" cy="0"/>
          <a:chOff x="0" y="0"/>
          <a:chExt cx="0" cy="0"/>
        </a:xfrm>
      </p:grpSpPr>
      <p:sp>
        <p:nvSpPr>
          <p:cNvPr id="27" name="Google Shape;27;p23"/>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25"/>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9" name="Google Shape;39;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3"/>
        <p:cNvGrpSpPr/>
        <p:nvPr/>
      </p:nvGrpSpPr>
      <p:grpSpPr>
        <a:xfrm>
          <a:off x="0" y="0"/>
          <a:ext cx="0" cy="0"/>
          <a:chOff x="0" y="0"/>
          <a:chExt cx="0" cy="0"/>
        </a:xfrm>
      </p:grpSpPr>
      <p:pic>
        <p:nvPicPr>
          <p:cNvPr id="44" name="Google Shape;4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vEgCg1yh3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PplMjgh_Ql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XsRzFblGNI"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eOaQm6RpB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8" name="Google Shape;138;p35">
            <a:hlinkClick r:id="rId3"/>
          </p:cNvPr>
          <p:cNvPicPr preferRelativeResize="0"/>
          <p:nvPr/>
        </p:nvPicPr>
        <p:blipFill rotWithShape="1">
          <a:blip r:embed="rId4">
            <a:alphaModFix/>
          </a:blip>
          <a:srcRect/>
          <a:stretch/>
        </p:blipFill>
        <p:spPr>
          <a:xfrm>
            <a:off x="1847850" y="801704"/>
            <a:ext cx="5448300" cy="35400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A800FF0F-FAB0-41EC-C885-BFAEBF33D261}"/>
              </a:ext>
            </a:extLst>
          </p:cNvPr>
          <p:cNvSpPr>
            <a:spLocks noGrp="1"/>
          </p:cNvSpPr>
          <p:nvPr>
            <p:ph type="title"/>
          </p:nvPr>
        </p:nvSpPr>
        <p:spPr>
          <a:xfrm>
            <a:off x="539496" y="2243709"/>
            <a:ext cx="7772400" cy="1021842"/>
          </a:xfrm>
        </p:spPr>
        <p:txBody>
          <a:bodyPr/>
          <a:lstStyle/>
          <a:p>
            <a:r>
              <a:rPr lang="en-US" dirty="0"/>
              <a:t>What did you notice?</a:t>
            </a:r>
            <a:br>
              <a:rPr lang="en-US" dirty="0"/>
            </a:br>
            <a:r>
              <a:rPr lang="en-US" dirty="0"/>
              <a:t>What do you wonder?</a:t>
            </a:r>
          </a:p>
        </p:txBody>
      </p:sp>
    </p:spTree>
    <p:extLst>
      <p:ext uri="{BB962C8B-B14F-4D97-AF65-F5344CB8AC3E}">
        <p14:creationId xmlns:p14="http://schemas.microsoft.com/office/powerpoint/2010/main" val="2240242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9" name="Google Shape;149;p36">
            <a:hlinkClick r:id="rId3"/>
          </p:cNvPr>
          <p:cNvPicPr preferRelativeResize="0"/>
          <p:nvPr/>
        </p:nvPicPr>
        <p:blipFill rotWithShape="1">
          <a:blip r:embed="rId4">
            <a:alphaModFix/>
          </a:blip>
          <a:srcRect/>
          <a:stretch/>
        </p:blipFill>
        <p:spPr>
          <a:xfrm>
            <a:off x="1575707" y="799926"/>
            <a:ext cx="5992586" cy="35436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A800FF0F-FAB0-41EC-C885-BFAEBF33D261}"/>
              </a:ext>
            </a:extLst>
          </p:cNvPr>
          <p:cNvSpPr>
            <a:spLocks noGrp="1"/>
          </p:cNvSpPr>
          <p:nvPr>
            <p:ph type="title"/>
          </p:nvPr>
        </p:nvSpPr>
        <p:spPr>
          <a:xfrm>
            <a:off x="539496" y="2243709"/>
            <a:ext cx="7772400" cy="1021842"/>
          </a:xfrm>
        </p:spPr>
        <p:txBody>
          <a:bodyPr/>
          <a:lstStyle/>
          <a:p>
            <a:r>
              <a:rPr lang="en-US" dirty="0"/>
              <a:t>What did you notice?</a:t>
            </a:r>
            <a:br>
              <a:rPr lang="en-US" dirty="0"/>
            </a:br>
            <a:r>
              <a:rPr lang="en-US" dirty="0"/>
              <a:t>What do you wonder?</a:t>
            </a:r>
          </a:p>
        </p:txBody>
      </p:sp>
    </p:spTree>
    <p:extLst>
      <p:ext uri="{BB962C8B-B14F-4D97-AF65-F5344CB8AC3E}">
        <p14:creationId xmlns:p14="http://schemas.microsoft.com/office/powerpoint/2010/main" val="1965422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530352" y="798653"/>
            <a:ext cx="7525628" cy="3518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3600"/>
              <a:buFont typeface="Calibri"/>
              <a:buNone/>
            </a:pPr>
            <a:r>
              <a:rPr lang="en-US" sz="3600"/>
              <a:t>Think about the play, </a:t>
            </a:r>
            <a:r>
              <a:rPr lang="en-US" sz="3600" i="1"/>
              <a:t>Julius Caesar</a:t>
            </a:r>
            <a:r>
              <a:rPr lang="en-US" sz="3600"/>
              <a:t>. </a:t>
            </a:r>
            <a:br>
              <a:rPr lang="en-US" sz="3600"/>
            </a:br>
            <a:br>
              <a:rPr lang="en-US" sz="3600"/>
            </a:br>
            <a:r>
              <a:rPr lang="en-US" sz="3600"/>
              <a:t>Have any of the characters used these types of appeals (logos, pathos, ethos)?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457200" y="320732"/>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Why-Lighting</a:t>
            </a:r>
            <a:endParaRPr dirty="0"/>
          </a:p>
        </p:txBody>
      </p:sp>
      <p:sp>
        <p:nvSpPr>
          <p:cNvPr id="165" name="Google Shape;165;p10"/>
          <p:cNvSpPr txBox="1">
            <a:spLocks noGrp="1"/>
          </p:cNvSpPr>
          <p:nvPr>
            <p:ph type="body" idx="3"/>
          </p:nvPr>
        </p:nvSpPr>
        <p:spPr>
          <a:xfrm>
            <a:off x="457201" y="1431207"/>
            <a:ext cx="4216400" cy="3131699"/>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400"/>
              <a:t>Read the speech.</a:t>
            </a:r>
            <a:endParaRPr/>
          </a:p>
          <a:p>
            <a:pPr marL="231775" lvl="0" indent="-231775" algn="l" rtl="0">
              <a:lnSpc>
                <a:spcPct val="100000"/>
              </a:lnSpc>
              <a:spcBef>
                <a:spcPts val="480"/>
              </a:spcBef>
              <a:spcAft>
                <a:spcPts val="0"/>
              </a:spcAft>
              <a:buSzPts val="2400"/>
              <a:buChar char="•"/>
            </a:pPr>
            <a:r>
              <a:rPr lang="en-US" sz="2400"/>
              <a:t>Look for different modes of persuasion in the language. Highlight examples. </a:t>
            </a:r>
            <a:endParaRPr/>
          </a:p>
          <a:p>
            <a:pPr marL="231775" lvl="0" indent="-231775" algn="l" rtl="0">
              <a:lnSpc>
                <a:spcPct val="100000"/>
              </a:lnSpc>
              <a:spcBef>
                <a:spcPts val="480"/>
              </a:spcBef>
              <a:spcAft>
                <a:spcPts val="0"/>
              </a:spcAft>
              <a:buSzPts val="2400"/>
              <a:buChar char="•"/>
            </a:pPr>
            <a:r>
              <a:rPr lang="en-US" sz="2400"/>
              <a:t>When you highlight, notate which mode the highlighted text represents and why.</a:t>
            </a:r>
            <a:endParaRPr/>
          </a:p>
        </p:txBody>
      </p:sp>
      <p:pic>
        <p:nvPicPr>
          <p:cNvPr id="166" name="Google Shape;166;p10" descr="A picture containing drawing&#10;&#10;Description automatically generated"/>
          <p:cNvPicPr preferRelativeResize="0"/>
          <p:nvPr/>
        </p:nvPicPr>
        <p:blipFill rotWithShape="1">
          <a:blip r:embed="rId3">
            <a:alphaModFix/>
          </a:blip>
          <a:srcRect/>
          <a:stretch/>
        </p:blipFill>
        <p:spPr>
          <a:xfrm>
            <a:off x="4949371" y="1293055"/>
            <a:ext cx="3670189" cy="20644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g7e4a84ead8_0_19"/>
          <p:cNvSpPr txBox="1">
            <a:spLocks noGrp="1"/>
          </p:cNvSpPr>
          <p:nvPr>
            <p:ph type="title"/>
          </p:nvPr>
        </p:nvSpPr>
        <p:spPr>
          <a:xfrm>
            <a:off x="457200" y="31541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Categorical Highlighting</a:t>
            </a:r>
            <a:endParaRPr dirty="0"/>
          </a:p>
        </p:txBody>
      </p:sp>
      <p:sp>
        <p:nvSpPr>
          <p:cNvPr id="172" name="Google Shape;172;g7e4a84ead8_0_19"/>
          <p:cNvSpPr txBox="1">
            <a:spLocks noGrp="1"/>
          </p:cNvSpPr>
          <p:nvPr>
            <p:ph type="body" idx="3"/>
          </p:nvPr>
        </p:nvSpPr>
        <p:spPr>
          <a:xfrm>
            <a:off x="457200" y="1425890"/>
            <a:ext cx="4369500" cy="3131700"/>
          </a:xfrm>
          <a:prstGeom prst="rect">
            <a:avLst/>
          </a:prstGeom>
          <a:noFill/>
          <a:ln>
            <a:noFill/>
          </a:ln>
        </p:spPr>
        <p:txBody>
          <a:bodyPr spcFirstLastPara="1" wrap="square" lIns="91425" tIns="0" rIns="91425" bIns="45700" anchor="t" anchorCtr="0">
            <a:noAutofit/>
          </a:bodyPr>
          <a:lstStyle/>
          <a:p>
            <a:pPr marL="231775" lvl="0" indent="-231775" algn="l" rtl="0">
              <a:lnSpc>
                <a:spcPct val="100000"/>
              </a:lnSpc>
              <a:spcBef>
                <a:spcPts val="0"/>
              </a:spcBef>
              <a:spcAft>
                <a:spcPts val="0"/>
              </a:spcAft>
              <a:buSzPts val="2400"/>
              <a:buChar char="•"/>
            </a:pPr>
            <a:r>
              <a:rPr lang="en-US" sz="2400"/>
              <a:t>Read the speech.</a:t>
            </a:r>
            <a:endParaRPr/>
          </a:p>
          <a:p>
            <a:pPr marL="231775" lvl="0" indent="-231775" algn="l" rtl="0">
              <a:lnSpc>
                <a:spcPct val="100000"/>
              </a:lnSpc>
              <a:spcBef>
                <a:spcPts val="480"/>
              </a:spcBef>
              <a:spcAft>
                <a:spcPts val="0"/>
              </a:spcAft>
              <a:buSzPts val="2400"/>
              <a:buChar char="•"/>
            </a:pPr>
            <a:r>
              <a:rPr lang="en-US" sz="2400"/>
              <a:t>Using three different colors (one for each mode of persuasion), highlight examples of each mode in the speech.</a:t>
            </a:r>
            <a:endParaRPr/>
          </a:p>
          <a:p>
            <a:pPr marL="231775" lvl="0" indent="-231775" algn="l" rtl="0">
              <a:lnSpc>
                <a:spcPct val="100000"/>
              </a:lnSpc>
              <a:spcBef>
                <a:spcPts val="480"/>
              </a:spcBef>
              <a:spcAft>
                <a:spcPts val="0"/>
              </a:spcAft>
              <a:buSzPts val="2400"/>
              <a:buChar char="•"/>
            </a:pPr>
            <a:r>
              <a:rPr lang="en-US" sz="2400"/>
              <a:t>When you highlight, notate which mode the highlighted text represents and why.</a:t>
            </a:r>
            <a:endParaRPr/>
          </a:p>
        </p:txBody>
      </p:sp>
      <p:pic>
        <p:nvPicPr>
          <p:cNvPr id="173" name="Google Shape;173;g7e4a84ead8_0_19" descr="A close up of a logo&#10;&#10;Description automatically generated"/>
          <p:cNvPicPr preferRelativeResize="0"/>
          <p:nvPr/>
        </p:nvPicPr>
        <p:blipFill rotWithShape="1">
          <a:blip r:embed="rId3">
            <a:alphaModFix/>
          </a:blip>
          <a:srcRect/>
          <a:stretch/>
        </p:blipFill>
        <p:spPr>
          <a:xfrm>
            <a:off x="5158372" y="1243045"/>
            <a:ext cx="3392129" cy="28041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body" idx="1"/>
          </p:nvPr>
        </p:nvSpPr>
        <p:spPr>
          <a:xfrm>
            <a:off x="457201" y="1345283"/>
            <a:ext cx="5780314" cy="3291840"/>
          </a:xfrm>
          <a:prstGeom prst="rect">
            <a:avLst/>
          </a:prstGeom>
          <a:noFill/>
          <a:ln>
            <a:noFill/>
          </a:ln>
        </p:spPr>
        <p:txBody>
          <a:bodyPr spcFirstLastPara="1" wrap="square" lIns="91425" tIns="0" rIns="91425" bIns="45700" anchor="t" anchorCtr="0">
            <a:noAutofit/>
          </a:bodyPr>
          <a:lstStyle/>
          <a:p>
            <a:pPr marL="457200" lvl="0" indent="-393700" algn="l" rtl="0">
              <a:lnSpc>
                <a:spcPct val="100000"/>
              </a:lnSpc>
              <a:spcBef>
                <a:spcPts val="0"/>
              </a:spcBef>
              <a:spcAft>
                <a:spcPts val="0"/>
              </a:spcAft>
              <a:buSzPts val="2600"/>
              <a:buChar char="•"/>
            </a:pPr>
            <a:r>
              <a:rPr lang="en-US" sz="2400" dirty="0"/>
              <a:t>Find two classmates who read different speeches than you. Form a group of three. </a:t>
            </a:r>
            <a:endParaRPr dirty="0"/>
          </a:p>
          <a:p>
            <a:pPr marL="457200" lvl="0" indent="-393700" algn="l" rtl="0">
              <a:lnSpc>
                <a:spcPct val="100000"/>
              </a:lnSpc>
              <a:spcBef>
                <a:spcPts val="1200"/>
              </a:spcBef>
              <a:spcAft>
                <a:spcPts val="0"/>
              </a:spcAft>
              <a:buSzPts val="2600"/>
              <a:buChar char="•"/>
            </a:pPr>
            <a:r>
              <a:rPr lang="en-US" sz="2400" dirty="0"/>
              <a:t>Share what you read in your speech.</a:t>
            </a:r>
            <a:endParaRPr dirty="0"/>
          </a:p>
          <a:p>
            <a:pPr marL="914400" lvl="1" indent="-393700" algn="l" rtl="0">
              <a:lnSpc>
                <a:spcPct val="100000"/>
              </a:lnSpc>
              <a:spcBef>
                <a:spcPts val="1200"/>
              </a:spcBef>
              <a:spcAft>
                <a:spcPts val="0"/>
              </a:spcAft>
              <a:buSzPts val="1800"/>
              <a:buFont typeface="Wingdings" panose="05000000000000000000" pitchFamily="2" charset="2"/>
              <a:buChar char="§"/>
            </a:pPr>
            <a:r>
              <a:rPr lang="en-US" dirty="0">
                <a:solidFill>
                  <a:schemeClr val="dk1"/>
                </a:solidFill>
                <a:latin typeface="Calibri"/>
                <a:ea typeface="Calibri"/>
                <a:cs typeface="Calibri"/>
                <a:sym typeface="Calibri"/>
              </a:rPr>
              <a:t>What was the mode of persuasion?</a:t>
            </a:r>
            <a:endParaRPr dirty="0"/>
          </a:p>
          <a:p>
            <a:pPr marL="914400" lvl="1" indent="-393700" algn="l" rtl="0">
              <a:lnSpc>
                <a:spcPct val="100000"/>
              </a:lnSpc>
              <a:spcBef>
                <a:spcPts val="1200"/>
              </a:spcBef>
              <a:spcAft>
                <a:spcPts val="0"/>
              </a:spcAft>
              <a:buSzPts val="1800"/>
              <a:buFont typeface="Wingdings" panose="05000000000000000000" pitchFamily="2" charset="2"/>
              <a:buChar char="§"/>
            </a:pPr>
            <a:r>
              <a:rPr lang="en-US" dirty="0">
                <a:solidFill>
                  <a:schemeClr val="dk1"/>
                </a:solidFill>
                <a:latin typeface="Calibri"/>
                <a:ea typeface="Calibri"/>
                <a:cs typeface="Calibri"/>
                <a:sym typeface="Calibri"/>
              </a:rPr>
              <a:t>Which words or phrases used in the speech helped you determine the mode of persuasion?</a:t>
            </a:r>
            <a:endParaRPr dirty="0">
              <a:solidFill>
                <a:schemeClr val="dk1"/>
              </a:solidFill>
              <a:latin typeface="Calibri"/>
              <a:ea typeface="Calibri"/>
              <a:cs typeface="Calibri"/>
              <a:sym typeface="Calibri"/>
            </a:endParaRPr>
          </a:p>
        </p:txBody>
      </p:sp>
      <p:pic>
        <p:nvPicPr>
          <p:cNvPr id="179" name="Google Shape;179;p11" descr="A close up of a logo&#10;&#10;Description automatically generated"/>
          <p:cNvPicPr preferRelativeResize="0"/>
          <p:nvPr/>
        </p:nvPicPr>
        <p:blipFill rotWithShape="1">
          <a:blip r:embed="rId3">
            <a:alphaModFix/>
          </a:blip>
          <a:srcRect/>
          <a:stretch/>
        </p:blipFill>
        <p:spPr>
          <a:xfrm rot="3243447">
            <a:off x="5839121" y="818426"/>
            <a:ext cx="3050222" cy="2597046"/>
          </a:xfrm>
          <a:prstGeom prst="rect">
            <a:avLst/>
          </a:prstGeom>
          <a:noFill/>
          <a:ln>
            <a:noFill/>
          </a:ln>
        </p:spPr>
      </p:pic>
      <p:sp>
        <p:nvSpPr>
          <p:cNvPr id="180" name="Google Shape;180;p11"/>
          <p:cNvSpPr txBox="1">
            <a:spLocks noGrp="1"/>
          </p:cNvSpPr>
          <p:nvPr>
            <p:ph type="title"/>
          </p:nvPr>
        </p:nvSpPr>
        <p:spPr>
          <a:xfrm>
            <a:off x="457200" y="30478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Jigsaw</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57200" y="320733"/>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Nicholas Bartell</a:t>
            </a:r>
            <a:endParaRPr dirty="0"/>
          </a:p>
        </p:txBody>
      </p:sp>
      <p:sp>
        <p:nvSpPr>
          <p:cNvPr id="186" name="Google Shape;186;p37"/>
          <p:cNvSpPr txBox="1">
            <a:spLocks noGrp="1"/>
          </p:cNvSpPr>
          <p:nvPr>
            <p:ph type="body" idx="1"/>
          </p:nvPr>
        </p:nvSpPr>
        <p:spPr>
          <a:xfrm>
            <a:off x="457200" y="1244277"/>
            <a:ext cx="6279931" cy="329184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520"/>
              </a:spcBef>
              <a:spcAft>
                <a:spcPts val="600"/>
              </a:spcAft>
              <a:buClr>
                <a:schemeClr val="accent4"/>
              </a:buClr>
              <a:buSzPts val="2600"/>
              <a:buFont typeface="Arial"/>
              <a:buChar char="•"/>
            </a:pPr>
            <a:r>
              <a:rPr lang="en-US" dirty="0"/>
              <a:t>Nicholas is a theatre educator, adjunct professor, and actor.</a:t>
            </a:r>
            <a:endParaRPr dirty="0"/>
          </a:p>
          <a:p>
            <a:pPr marL="457200" lvl="0" indent="-393700" algn="l" rtl="0">
              <a:lnSpc>
                <a:spcPct val="100000"/>
              </a:lnSpc>
              <a:spcBef>
                <a:spcPts val="520"/>
              </a:spcBef>
              <a:spcAft>
                <a:spcPts val="600"/>
              </a:spcAft>
              <a:buClr>
                <a:schemeClr val="accent4"/>
              </a:buClr>
              <a:buSzPts val="2600"/>
              <a:buFont typeface="Arial"/>
              <a:buChar char="•"/>
            </a:pPr>
            <a:r>
              <a:rPr lang="en-US" dirty="0"/>
              <a:t>He has worked for the Sooner Theatre of Norman, Lyric Theatre of Oklahoma, Norman Public Schools, and the University of Oklahoma.</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He has taught speech and drama courses to students in all grade levels and college.</a:t>
            </a:r>
            <a:endParaRPr dirty="0"/>
          </a:p>
          <a:p>
            <a:pPr marL="457200" lvl="0" indent="-228600" algn="l" rtl="0">
              <a:lnSpc>
                <a:spcPct val="100000"/>
              </a:lnSpc>
              <a:spcBef>
                <a:spcPts val="520"/>
              </a:spcBef>
              <a:spcAft>
                <a:spcPts val="0"/>
              </a:spcAft>
              <a:buClr>
                <a:schemeClr val="accent4"/>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457200" y="294150"/>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ICAP: Interview with Nicholas Bartell</a:t>
            </a:r>
            <a:endParaRPr dirty="0"/>
          </a:p>
        </p:txBody>
      </p:sp>
      <p:pic>
        <p:nvPicPr>
          <p:cNvPr id="192" name="Google Shape;192;p38" title="K20 ICAP - Words Before Blows">
            <a:hlinkClick r:id="rId3"/>
          </p:cNvPr>
          <p:cNvPicPr preferRelativeResize="0"/>
          <p:nvPr/>
        </p:nvPicPr>
        <p:blipFill>
          <a:blip r:embed="rId4">
            <a:alphaModFix/>
          </a:blip>
          <a:stretch>
            <a:fillRect/>
          </a:stretch>
        </p:blipFill>
        <p:spPr>
          <a:xfrm>
            <a:off x="2286000" y="1252413"/>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ctrTitle"/>
          </p:nvPr>
        </p:nvSpPr>
        <p:spPr>
          <a:xfrm>
            <a:off x="533400" y="1592701"/>
            <a:ext cx="7851648" cy="714401"/>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sz="4800"/>
              <a:t>Words Before Blows</a:t>
            </a:r>
            <a:endParaRPr sz="4800"/>
          </a:p>
        </p:txBody>
      </p:sp>
      <p:sp>
        <p:nvSpPr>
          <p:cNvPr id="82" name="Google Shape;82;p2"/>
          <p:cNvSpPr txBox="1">
            <a:spLocks noGrp="1"/>
          </p:cNvSpPr>
          <p:nvPr>
            <p:ph type="subTitle" idx="1"/>
          </p:nvPr>
        </p:nvSpPr>
        <p:spPr>
          <a:xfrm>
            <a:off x="533400" y="2307100"/>
            <a:ext cx="8086200" cy="131460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i="1"/>
              <a:t>Julius Caesar</a:t>
            </a:r>
            <a:endParaRPr i="1"/>
          </a:p>
          <a:p>
            <a:pPr marL="0" marR="34289" lvl="0" indent="0" algn="l" rtl="0">
              <a:lnSpc>
                <a:spcPct val="100000"/>
              </a:lnSpc>
              <a:spcBef>
                <a:spcPts val="0"/>
              </a:spcBef>
              <a:spcAft>
                <a:spcPts val="0"/>
              </a:spcAft>
              <a:buSzPts val="2600"/>
              <a:buNone/>
            </a:pPr>
            <a:r>
              <a:rPr lang="en-US"/>
              <a:t>10</a:t>
            </a:r>
            <a:r>
              <a:rPr lang="en-US" baseline="30000"/>
              <a:t>th</a:t>
            </a:r>
            <a:r>
              <a:rPr lang="en-US"/>
              <a:t> Grade ELA</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457200" y="310102"/>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3-2-1</a:t>
            </a:r>
            <a:endParaRPr dirty="0"/>
          </a:p>
        </p:txBody>
      </p:sp>
      <p:pic>
        <p:nvPicPr>
          <p:cNvPr id="198" name="Google Shape;198;p39"/>
          <p:cNvPicPr preferRelativeResize="0"/>
          <p:nvPr/>
        </p:nvPicPr>
        <p:blipFill rotWithShape="1">
          <a:blip r:embed="rId3">
            <a:alphaModFix/>
          </a:blip>
          <a:srcRect/>
          <a:stretch/>
        </p:blipFill>
        <p:spPr>
          <a:xfrm>
            <a:off x="5770179" y="528066"/>
            <a:ext cx="3048000" cy="3048000"/>
          </a:xfrm>
          <a:prstGeom prst="rect">
            <a:avLst/>
          </a:prstGeom>
          <a:noFill/>
          <a:ln>
            <a:noFill/>
          </a:ln>
        </p:spPr>
      </p:pic>
      <p:sp>
        <p:nvSpPr>
          <p:cNvPr id="199" name="Google Shape;199;p39"/>
          <p:cNvSpPr txBox="1">
            <a:spLocks noGrp="1"/>
          </p:cNvSpPr>
          <p:nvPr>
            <p:ph type="body" idx="1"/>
          </p:nvPr>
        </p:nvSpPr>
        <p:spPr>
          <a:xfrm>
            <a:off x="457200" y="1233646"/>
            <a:ext cx="5239407" cy="329184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accent4"/>
              </a:buClr>
              <a:buSzPts val="2600"/>
              <a:buFont typeface="Arial"/>
              <a:buChar char="•"/>
            </a:pPr>
            <a:r>
              <a:rPr lang="en-US"/>
              <a:t>What are </a:t>
            </a:r>
            <a:r>
              <a:rPr lang="en-US" b="1"/>
              <a:t>3</a:t>
            </a:r>
            <a:r>
              <a:rPr lang="en-US"/>
              <a:t> things you learned about having a career in the theatre world?</a:t>
            </a:r>
            <a:endParaRPr/>
          </a:p>
          <a:p>
            <a:pPr marL="457200" lvl="0" indent="-393700" algn="l" rtl="0">
              <a:lnSpc>
                <a:spcPct val="100000"/>
              </a:lnSpc>
              <a:spcBef>
                <a:spcPts val="520"/>
              </a:spcBef>
              <a:spcAft>
                <a:spcPts val="0"/>
              </a:spcAft>
              <a:buClr>
                <a:schemeClr val="accent4"/>
              </a:buClr>
              <a:buSzPts val="2600"/>
              <a:buFont typeface="Arial"/>
              <a:buChar char="•"/>
            </a:pPr>
            <a:r>
              <a:rPr lang="en-US"/>
              <a:t>What are </a:t>
            </a:r>
            <a:r>
              <a:rPr lang="en-US" b="1"/>
              <a:t>2</a:t>
            </a:r>
            <a:r>
              <a:rPr lang="en-US"/>
              <a:t> things you would do if you wanted to become an actor?</a:t>
            </a:r>
            <a:endParaRPr/>
          </a:p>
          <a:p>
            <a:pPr marL="457200" lvl="0" indent="-393700" algn="l" rtl="0">
              <a:lnSpc>
                <a:spcPct val="100000"/>
              </a:lnSpc>
              <a:spcBef>
                <a:spcPts val="520"/>
              </a:spcBef>
              <a:spcAft>
                <a:spcPts val="0"/>
              </a:spcAft>
              <a:buClr>
                <a:schemeClr val="accent4"/>
              </a:buClr>
              <a:buSzPts val="2600"/>
              <a:buFont typeface="Arial"/>
              <a:buChar char="•"/>
            </a:pPr>
            <a:r>
              <a:rPr lang="en-US"/>
              <a:t>What is </a:t>
            </a:r>
            <a:r>
              <a:rPr lang="en-US" b="1"/>
              <a:t>1</a:t>
            </a:r>
            <a:r>
              <a:rPr lang="en-US"/>
              <a:t> thing Nicholas said that really resonated with you?</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445625" y="693356"/>
            <a:ext cx="7034380" cy="1142096"/>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buClr>
                <a:schemeClr val="accent4"/>
              </a:buClr>
              <a:buSzPct val="123456"/>
              <a:buFont typeface="Calibri"/>
              <a:buNone/>
            </a:pPr>
            <a:r>
              <a:rPr lang="en-US" sz="2916" dirty="0"/>
              <a:t>Should Caesar have been assassinated? (CER)</a:t>
            </a:r>
            <a:br>
              <a:rPr lang="en-US" sz="2916" dirty="0"/>
            </a:br>
            <a:r>
              <a:rPr lang="en-US" sz="1200" dirty="0"/>
              <a:t> </a:t>
            </a:r>
            <a:br>
              <a:rPr lang="en-US" sz="2916" dirty="0"/>
            </a:br>
            <a:r>
              <a:rPr lang="en-US" sz="2400" dirty="0">
                <a:solidFill>
                  <a:schemeClr val="dk2"/>
                </a:solidFill>
              </a:rPr>
              <a:t>Persuade the citizens to join with Brutus and Cassius </a:t>
            </a:r>
            <a:br>
              <a:rPr lang="en-US" sz="2400" dirty="0">
                <a:solidFill>
                  <a:schemeClr val="dk2"/>
                </a:solidFill>
              </a:rPr>
            </a:br>
            <a:r>
              <a:rPr lang="en-US" sz="2400" dirty="0">
                <a:solidFill>
                  <a:schemeClr val="dk2"/>
                </a:solidFill>
              </a:rPr>
              <a:t>or with Mark Antony and the triumvirate</a:t>
            </a:r>
            <a:r>
              <a:rPr lang="en-US" sz="2187" dirty="0">
                <a:solidFill>
                  <a:schemeClr val="dk2"/>
                </a:solidFill>
              </a:rPr>
              <a:t>.</a:t>
            </a:r>
            <a:endParaRPr sz="3240" dirty="0"/>
          </a:p>
        </p:txBody>
      </p:sp>
      <p:sp>
        <p:nvSpPr>
          <p:cNvPr id="205" name="Google Shape;205;p12"/>
          <p:cNvSpPr txBox="1">
            <a:spLocks noGrp="1"/>
          </p:cNvSpPr>
          <p:nvPr>
            <p:ph type="body" idx="2"/>
          </p:nvPr>
        </p:nvSpPr>
        <p:spPr>
          <a:xfrm>
            <a:off x="445625" y="2042216"/>
            <a:ext cx="5985768" cy="2784428"/>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200" dirty="0"/>
              <a:t>Choose a mode of appeal (ethos, pathos, or logos).</a:t>
            </a:r>
            <a:endParaRPr sz="2200" dirty="0"/>
          </a:p>
          <a:p>
            <a:pPr marL="231775" lvl="0" indent="-231775" algn="l" rtl="0">
              <a:lnSpc>
                <a:spcPct val="100000"/>
              </a:lnSpc>
              <a:spcBef>
                <a:spcPts val="480"/>
              </a:spcBef>
              <a:spcAft>
                <a:spcPts val="0"/>
              </a:spcAft>
              <a:buSzPts val="2400"/>
              <a:buChar char="•"/>
            </a:pPr>
            <a:r>
              <a:rPr lang="en-US" sz="2200" dirty="0"/>
              <a:t>Write a </a:t>
            </a:r>
            <a:r>
              <a:rPr lang="en-US" sz="2200" b="1" dirty="0"/>
              <a:t>claim</a:t>
            </a:r>
            <a:r>
              <a:rPr lang="en-US" sz="2200" dirty="0"/>
              <a:t> about whether Julius Caesar should have been assassinated or not. </a:t>
            </a:r>
            <a:endParaRPr sz="2200" dirty="0"/>
          </a:p>
          <a:p>
            <a:pPr marL="231775" lvl="0" indent="-231775" algn="l" rtl="0">
              <a:lnSpc>
                <a:spcPct val="100000"/>
              </a:lnSpc>
              <a:spcBef>
                <a:spcPts val="480"/>
              </a:spcBef>
              <a:spcAft>
                <a:spcPts val="0"/>
              </a:spcAft>
              <a:buSzPts val="2400"/>
              <a:buChar char="•"/>
            </a:pPr>
            <a:r>
              <a:rPr lang="en-US" sz="2200" dirty="0"/>
              <a:t>Provide </a:t>
            </a:r>
            <a:r>
              <a:rPr lang="en-US" sz="2200" b="1" dirty="0"/>
              <a:t>evidence</a:t>
            </a:r>
            <a:r>
              <a:rPr lang="en-US" sz="2200" dirty="0"/>
              <a:t> from the play for your claim.</a:t>
            </a:r>
            <a:endParaRPr sz="2200" dirty="0"/>
          </a:p>
          <a:p>
            <a:pPr marL="231775" lvl="0" indent="-231775" algn="l" rtl="0">
              <a:lnSpc>
                <a:spcPct val="100000"/>
              </a:lnSpc>
              <a:spcBef>
                <a:spcPts val="480"/>
              </a:spcBef>
              <a:spcAft>
                <a:spcPts val="0"/>
              </a:spcAft>
              <a:buSzPts val="2400"/>
              <a:buChar char="•"/>
            </a:pPr>
            <a:r>
              <a:rPr lang="en-US" sz="2200" dirty="0"/>
              <a:t>Provide your </a:t>
            </a:r>
            <a:r>
              <a:rPr lang="en-US" sz="2200" b="1" dirty="0"/>
              <a:t>reasoning</a:t>
            </a:r>
            <a:r>
              <a:rPr lang="en-US" sz="2200" dirty="0"/>
              <a:t> for how the evidence justifies the claim.</a:t>
            </a:r>
            <a:endParaRPr sz="2200" dirty="0"/>
          </a:p>
        </p:txBody>
      </p:sp>
      <p:pic>
        <p:nvPicPr>
          <p:cNvPr id="3" name="Picture 2">
            <a:extLst>
              <a:ext uri="{FF2B5EF4-FFF2-40B4-BE49-F238E27FC236}">
                <a16:creationId xmlns:a16="http://schemas.microsoft.com/office/drawing/2014/main" id="{B3B0F4CC-840F-A0B1-03CC-B1FC6EA488C9}"/>
              </a:ext>
            </a:extLst>
          </p:cNvPr>
          <p:cNvPicPr>
            <a:picLocks/>
          </p:cNvPicPr>
          <p:nvPr/>
        </p:nvPicPr>
        <p:blipFill>
          <a:blip r:embed="rId3"/>
          <a:stretch>
            <a:fillRect/>
          </a:stretch>
        </p:blipFill>
        <p:spPr>
          <a:xfrm>
            <a:off x="6755425" y="1909880"/>
            <a:ext cx="1942950" cy="1142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493859" y="1525085"/>
            <a:ext cx="4078141" cy="1813792"/>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ct val="123456"/>
              <a:buFont typeface="Calibri"/>
              <a:buNone/>
            </a:pPr>
            <a:r>
              <a:rPr lang="en-US" sz="2916" dirty="0">
                <a:solidFill>
                  <a:schemeClr val="tx1"/>
                </a:solidFill>
              </a:rPr>
              <a:t>With your partner, arrange the cards in a way that makes most sense to both of you.</a:t>
            </a:r>
            <a:endParaRPr sz="2916" dirty="0">
              <a:solidFill>
                <a:schemeClr val="tx1"/>
              </a:solidFill>
            </a:endParaRPr>
          </a:p>
        </p:txBody>
      </p:sp>
      <p:pic>
        <p:nvPicPr>
          <p:cNvPr id="88" name="Google Shape;88;p3" descr="A picture containing honeycomb, building, man, soccer&#10;&#10;Description automatically generated"/>
          <p:cNvPicPr preferRelativeResize="0"/>
          <p:nvPr/>
        </p:nvPicPr>
        <p:blipFill rotWithShape="1">
          <a:blip r:embed="rId3">
            <a:alphaModFix/>
          </a:blip>
          <a:srcRect/>
          <a:stretch/>
        </p:blipFill>
        <p:spPr>
          <a:xfrm>
            <a:off x="5240767" y="772454"/>
            <a:ext cx="3261264" cy="3319053"/>
          </a:xfrm>
          <a:prstGeom prst="rect">
            <a:avLst/>
          </a:prstGeom>
          <a:noFill/>
          <a:ln>
            <a:noFill/>
          </a:ln>
        </p:spPr>
      </p:pic>
      <p:sp>
        <p:nvSpPr>
          <p:cNvPr id="89" name="Google Shape;89;p3"/>
          <p:cNvSpPr txBox="1"/>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Honeycomb Harvest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604271" y="863898"/>
            <a:ext cx="566928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Compare your honeycomb with a nearby group.</a:t>
            </a:r>
            <a:endParaRPr dirty="0"/>
          </a:p>
        </p:txBody>
      </p:sp>
      <p:sp>
        <p:nvSpPr>
          <p:cNvPr id="95" name="Google Shape;95;p4"/>
          <p:cNvSpPr txBox="1">
            <a:spLocks noGrp="1"/>
          </p:cNvSpPr>
          <p:nvPr>
            <p:ph type="body" idx="3"/>
          </p:nvPr>
        </p:nvSpPr>
        <p:spPr>
          <a:xfrm>
            <a:off x="3628664" y="2190972"/>
            <a:ext cx="4782312" cy="1990464"/>
          </a:xfrm>
          <a:prstGeom prst="rect">
            <a:avLst/>
          </a:prstGeom>
          <a:noFill/>
          <a:ln>
            <a:noFill/>
          </a:ln>
        </p:spPr>
        <p:txBody>
          <a:bodyPr spcFirstLastPara="1" wrap="square" lIns="91425" tIns="0" rIns="91425" bIns="45700" anchor="t" anchorCtr="0">
            <a:normAutofit/>
          </a:bodyPr>
          <a:lstStyle/>
          <a:p>
            <a:pPr marL="231775" lvl="0" indent="-231775" algn="l" rtl="0">
              <a:lnSpc>
                <a:spcPct val="100000"/>
              </a:lnSpc>
              <a:spcBef>
                <a:spcPts val="0"/>
              </a:spcBef>
              <a:spcAft>
                <a:spcPts val="0"/>
              </a:spcAft>
              <a:buSzPts val="2400"/>
              <a:buChar char="•"/>
            </a:pPr>
            <a:r>
              <a:rPr lang="en-US" sz="2400"/>
              <a:t>Did you sort some cards the same?</a:t>
            </a:r>
            <a:endParaRPr/>
          </a:p>
          <a:p>
            <a:pPr marL="231775" lvl="0" indent="-231775" algn="l" rtl="0">
              <a:lnSpc>
                <a:spcPct val="100000"/>
              </a:lnSpc>
              <a:spcBef>
                <a:spcPts val="480"/>
              </a:spcBef>
              <a:spcAft>
                <a:spcPts val="0"/>
              </a:spcAft>
              <a:buSzPts val="2400"/>
              <a:buChar char="•"/>
            </a:pPr>
            <a:r>
              <a:rPr lang="en-US" sz="2400"/>
              <a:t>Did you sort any cards differently?</a:t>
            </a:r>
            <a:endParaRPr/>
          </a:p>
          <a:p>
            <a:pPr marL="231775" lvl="0" indent="-231775" algn="l" rtl="0">
              <a:lnSpc>
                <a:spcPct val="100000"/>
              </a:lnSpc>
              <a:spcBef>
                <a:spcPts val="480"/>
              </a:spcBef>
              <a:spcAft>
                <a:spcPts val="0"/>
              </a:spcAft>
              <a:buSzPts val="2400"/>
              <a:buChar char="•"/>
            </a:pPr>
            <a:r>
              <a:rPr lang="en-US" sz="2400"/>
              <a:t>Explain to the other group why you sorted your cards the way you did.</a:t>
            </a:r>
            <a:endParaRPr/>
          </a:p>
        </p:txBody>
      </p:sp>
      <p:pic>
        <p:nvPicPr>
          <p:cNvPr id="96" name="Google Shape;96;p4" descr="A picture containing honeycomb, building, man, soccer&#10;&#10;Description automatically generated"/>
          <p:cNvPicPr preferRelativeResize="0"/>
          <p:nvPr/>
        </p:nvPicPr>
        <p:blipFill rotWithShape="1">
          <a:blip r:embed="rId3">
            <a:alphaModFix/>
          </a:blip>
          <a:srcRect/>
          <a:stretch/>
        </p:blipFill>
        <p:spPr>
          <a:xfrm>
            <a:off x="604271" y="2003440"/>
            <a:ext cx="2723856" cy="27092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g12bb0f20c82_0_15"/>
          <p:cNvSpPr txBox="1"/>
          <p:nvPr/>
        </p:nvSpPr>
        <p:spPr>
          <a:xfrm>
            <a:off x="641175" y="2215601"/>
            <a:ext cx="808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g12bb0f20c82_0_15"/>
          <p:cNvSpPr txBox="1"/>
          <p:nvPr/>
        </p:nvSpPr>
        <p:spPr>
          <a:xfrm>
            <a:off x="571500" y="1058651"/>
            <a:ext cx="80289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chemeClr val="lt1"/>
                </a:solidFill>
                <a:latin typeface="Calibri"/>
                <a:ea typeface="Calibri"/>
                <a:cs typeface="Calibri"/>
                <a:sym typeface="Calibri"/>
              </a:rPr>
              <a:t>Essential Questions</a:t>
            </a:r>
            <a:endParaRPr sz="5000" dirty="0">
              <a:solidFill>
                <a:schemeClr val="lt1"/>
              </a:solidFill>
              <a:latin typeface="Calibri"/>
              <a:ea typeface="Calibri"/>
              <a:cs typeface="Calibri"/>
              <a:sym typeface="Calibri"/>
            </a:endParaRPr>
          </a:p>
        </p:txBody>
      </p:sp>
      <p:sp>
        <p:nvSpPr>
          <p:cNvPr id="104" name="Google Shape;104;g12bb0f20c82_0_15"/>
          <p:cNvSpPr txBox="1"/>
          <p:nvPr/>
        </p:nvSpPr>
        <p:spPr>
          <a:xfrm>
            <a:off x="529506" y="2024344"/>
            <a:ext cx="7443600" cy="1000244"/>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600"/>
              </a:spcAft>
              <a:buClr>
                <a:schemeClr val="lt1"/>
              </a:buClr>
              <a:buSzPts val="2400"/>
              <a:buFont typeface="Arial" panose="020B0604020202020204" pitchFamily="34" charset="0"/>
              <a:buChar char="•"/>
            </a:pPr>
            <a:r>
              <a:rPr lang="en-US" sz="2400" dirty="0">
                <a:solidFill>
                  <a:schemeClr val="lt1"/>
                </a:solidFill>
                <a:latin typeface="Calibri"/>
                <a:ea typeface="Calibri"/>
                <a:cs typeface="Calibri"/>
                <a:sym typeface="Calibri"/>
              </a:rPr>
              <a:t>In what ways are ideas communicated orally? </a:t>
            </a:r>
            <a:endParaRPr sz="2400" dirty="0">
              <a:solidFill>
                <a:schemeClr val="lt1"/>
              </a:solidFill>
              <a:latin typeface="Calibri"/>
              <a:ea typeface="Calibri"/>
              <a:cs typeface="Calibri"/>
              <a:sym typeface="Calibri"/>
            </a:endParaRPr>
          </a:p>
          <a:p>
            <a:pPr marL="457200" lvl="0" indent="-457200" algn="l" rtl="0">
              <a:spcBef>
                <a:spcPts val="0"/>
              </a:spcBef>
              <a:spcAft>
                <a:spcPts val="0"/>
              </a:spcAft>
              <a:buClr>
                <a:schemeClr val="lt1"/>
              </a:buClr>
              <a:buSzPts val="2400"/>
              <a:buFont typeface="Arial" panose="020B0604020202020204" pitchFamily="34" charset="0"/>
              <a:buChar char="•"/>
            </a:pPr>
            <a:r>
              <a:rPr lang="en-US" sz="2400" dirty="0">
                <a:solidFill>
                  <a:schemeClr val="lt1"/>
                </a:solidFill>
                <a:latin typeface="Calibri"/>
                <a:ea typeface="Calibri"/>
                <a:cs typeface="Calibri"/>
                <a:sym typeface="Calibri"/>
              </a:rPr>
              <a:t>How do we persuade others?</a:t>
            </a:r>
            <a:endParaRPr sz="24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2bb0f20c82_0_11"/>
          <p:cNvSpPr txBox="1"/>
          <p:nvPr/>
        </p:nvSpPr>
        <p:spPr>
          <a:xfrm>
            <a:off x="535641" y="1058649"/>
            <a:ext cx="80289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dirty="0">
                <a:solidFill>
                  <a:schemeClr val="lt1"/>
                </a:solidFill>
                <a:latin typeface="Calibri"/>
                <a:ea typeface="Calibri"/>
                <a:cs typeface="Calibri"/>
                <a:sym typeface="Calibri"/>
              </a:rPr>
              <a:t>Learning Objectives</a:t>
            </a:r>
            <a:endParaRPr sz="5000" dirty="0">
              <a:solidFill>
                <a:schemeClr val="lt1"/>
              </a:solidFill>
              <a:latin typeface="Calibri"/>
              <a:ea typeface="Calibri"/>
              <a:cs typeface="Calibri"/>
              <a:sym typeface="Calibri"/>
            </a:endParaRPr>
          </a:p>
        </p:txBody>
      </p:sp>
      <p:sp>
        <p:nvSpPr>
          <p:cNvPr id="110" name="Google Shape;110;g12bb0f20c82_0_11"/>
          <p:cNvSpPr txBox="1"/>
          <p:nvPr/>
        </p:nvSpPr>
        <p:spPr>
          <a:xfrm>
            <a:off x="535641" y="2012726"/>
            <a:ext cx="7694400" cy="1369575"/>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600"/>
              </a:spcAft>
              <a:buClr>
                <a:schemeClr val="lt1"/>
              </a:buClr>
              <a:buSzPts val="2400"/>
              <a:buFont typeface="Arial" panose="020B0604020202020204" pitchFamily="34" charset="0"/>
              <a:buChar char="•"/>
            </a:pPr>
            <a:r>
              <a:rPr lang="en-US" sz="2400" dirty="0">
                <a:solidFill>
                  <a:schemeClr val="lt1"/>
                </a:solidFill>
                <a:latin typeface="Calibri"/>
                <a:ea typeface="Calibri"/>
                <a:cs typeface="Calibri"/>
                <a:sym typeface="Calibri"/>
              </a:rPr>
              <a:t>Identify modes of persuasion in text and speech.</a:t>
            </a:r>
            <a:endParaRPr sz="2400" dirty="0">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Arial" panose="020B0604020202020204" pitchFamily="34" charset="0"/>
              <a:buChar char="•"/>
            </a:pPr>
            <a:r>
              <a:rPr lang="en-US" sz="2400" dirty="0">
                <a:solidFill>
                  <a:schemeClr val="lt1"/>
                </a:solidFill>
                <a:latin typeface="Calibri"/>
                <a:ea typeface="Calibri"/>
                <a:cs typeface="Calibri"/>
                <a:sym typeface="Calibri"/>
              </a:rPr>
              <a:t>Analyze the effectiveness of a technique used in persuasive rhetoric.</a:t>
            </a:r>
            <a:endParaRPr sz="24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5"/>
          <p:cNvCxnSpPr>
            <a:cxnSpLocks/>
          </p:cNvCxnSpPr>
          <p:nvPr/>
        </p:nvCxnSpPr>
        <p:spPr>
          <a:xfrm>
            <a:off x="6359131" y="476906"/>
            <a:ext cx="13892" cy="4212941"/>
          </a:xfrm>
          <a:prstGeom prst="straightConnector1">
            <a:avLst/>
          </a:prstGeom>
          <a:noFill/>
          <a:ln w="19050" cap="flat" cmpd="sng">
            <a:solidFill>
              <a:srgbClr val="8C8C8C"/>
            </a:solidFill>
            <a:prstDash val="solid"/>
            <a:round/>
            <a:headEnd type="none" w="sm" len="sm"/>
            <a:tailEnd type="none" w="sm" len="sm"/>
          </a:ln>
        </p:spPr>
      </p:cxnSp>
      <p:cxnSp>
        <p:nvCxnSpPr>
          <p:cNvPr id="117" name="Google Shape;117;p5"/>
          <p:cNvCxnSpPr/>
          <p:nvPr/>
        </p:nvCxnSpPr>
        <p:spPr>
          <a:xfrm>
            <a:off x="4210812" y="1228521"/>
            <a:ext cx="4256266" cy="1"/>
          </a:xfrm>
          <a:prstGeom prst="straightConnector1">
            <a:avLst/>
          </a:prstGeom>
          <a:noFill/>
          <a:ln w="19050" cap="flat" cmpd="sng">
            <a:solidFill>
              <a:srgbClr val="8C8C8C"/>
            </a:solidFill>
            <a:prstDash val="solid"/>
            <a:round/>
            <a:headEnd type="none" w="sm" len="sm"/>
            <a:tailEnd type="none" w="sm" len="sm"/>
          </a:ln>
        </p:spPr>
      </p:cxnSp>
      <p:sp>
        <p:nvSpPr>
          <p:cNvPr id="118" name="Google Shape;118;p5"/>
          <p:cNvSpPr txBox="1"/>
          <p:nvPr/>
        </p:nvSpPr>
        <p:spPr>
          <a:xfrm>
            <a:off x="4187952" y="608178"/>
            <a:ext cx="20046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Arial"/>
              <a:buNone/>
            </a:pPr>
            <a:r>
              <a:rPr lang="en-US" sz="2800" b="0" i="1" u="none" strike="noStrike" cap="none" dirty="0">
                <a:solidFill>
                  <a:schemeClr val="dk2"/>
                </a:solidFill>
                <a:latin typeface="Calibri"/>
                <a:ea typeface="Calibri"/>
                <a:cs typeface="Calibri"/>
                <a:sym typeface="Calibri"/>
              </a:rPr>
              <a:t>I Notice</a:t>
            </a:r>
            <a:endParaRPr sz="1400" b="0" i="0" u="none" strike="noStrike" cap="none" dirty="0">
              <a:solidFill>
                <a:srgbClr val="000000"/>
              </a:solidFill>
              <a:latin typeface="Calibri"/>
              <a:ea typeface="Calibri"/>
              <a:cs typeface="Calibri"/>
              <a:sym typeface="Calibri"/>
            </a:endParaRPr>
          </a:p>
        </p:txBody>
      </p:sp>
      <p:sp>
        <p:nvSpPr>
          <p:cNvPr id="119" name="Google Shape;119;p5"/>
          <p:cNvSpPr txBox="1"/>
          <p:nvPr/>
        </p:nvSpPr>
        <p:spPr>
          <a:xfrm>
            <a:off x="6501384" y="593456"/>
            <a:ext cx="20046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Arial"/>
              <a:buNone/>
            </a:pPr>
            <a:r>
              <a:rPr lang="en-US" sz="2800" b="0" i="1" u="none" strike="noStrike" cap="none">
                <a:solidFill>
                  <a:schemeClr val="dk2"/>
                </a:solidFill>
                <a:latin typeface="Calibri"/>
                <a:ea typeface="Calibri"/>
                <a:cs typeface="Calibri"/>
                <a:sym typeface="Calibri"/>
              </a:rPr>
              <a:t>I Wonder</a:t>
            </a:r>
            <a:endParaRPr sz="1400" b="0" i="0" u="none" strike="noStrike" cap="none">
              <a:solidFill>
                <a:srgbClr val="000000"/>
              </a:solidFill>
              <a:latin typeface="Calibri"/>
              <a:ea typeface="Calibri"/>
              <a:cs typeface="Calibri"/>
              <a:sym typeface="Calibri"/>
            </a:endParaRPr>
          </a:p>
        </p:txBody>
      </p:sp>
      <p:sp>
        <p:nvSpPr>
          <p:cNvPr id="120" name="Google Shape;120;p5"/>
          <p:cNvSpPr txBox="1">
            <a:spLocks noGrp="1"/>
          </p:cNvSpPr>
          <p:nvPr>
            <p:ph type="body" idx="1"/>
          </p:nvPr>
        </p:nvSpPr>
        <p:spPr>
          <a:xfrm>
            <a:off x="510259" y="1677186"/>
            <a:ext cx="3110093" cy="212927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400"/>
              <a:buNone/>
            </a:pPr>
            <a:r>
              <a:rPr lang="en-US" b="0" dirty="0">
                <a:solidFill>
                  <a:schemeClr val="dk1"/>
                </a:solidFill>
              </a:rPr>
              <a:t>As you watch each commercial, write down your observations on the left side. Write any questions you have on the right. </a:t>
            </a:r>
            <a:endParaRPr dirty="0">
              <a:solidFill>
                <a:schemeClr val="dk1"/>
              </a:solidFill>
            </a:endParaRPr>
          </a:p>
        </p:txBody>
      </p:sp>
      <p:sp>
        <p:nvSpPr>
          <p:cNvPr id="121" name="Google Shape;121;p5"/>
          <p:cNvSpPr txBox="1"/>
          <p:nvPr/>
        </p:nvSpPr>
        <p:spPr>
          <a:xfrm>
            <a:off x="510259" y="253221"/>
            <a:ext cx="8208438" cy="1132095"/>
          </a:xfrm>
          <a:prstGeom prst="rect">
            <a:avLst/>
          </a:prstGeom>
          <a:noFill/>
          <a:ln>
            <a:noFill/>
          </a:ln>
        </p:spPr>
        <p:txBody>
          <a:bodyPr spcFirstLastPara="1" wrap="square" lIns="0" tIns="45700" rIns="0" bIns="0" anchor="b" anchorCtr="0">
            <a:normAutofit lnSpcReduction="10000"/>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I Notice,</a:t>
            </a:r>
            <a:endParaRPr dirty="0"/>
          </a:p>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a:ea typeface="Calibri"/>
                <a:cs typeface="Calibri"/>
                <a:sym typeface="Calibri"/>
              </a:rPr>
              <a:t>I Wonder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8717491-3EFE-76FF-DBB5-FC683D478FF3}"/>
              </a:ext>
            </a:extLst>
          </p:cNvPr>
          <p:cNvPicPr>
            <a:picLocks noChangeAspect="1"/>
          </p:cNvPicPr>
          <p:nvPr/>
        </p:nvPicPr>
        <p:blipFill>
          <a:blip r:embed="rId4"/>
          <a:stretch>
            <a:fillRect/>
          </a:stretch>
        </p:blipFill>
        <p:spPr>
          <a:xfrm>
            <a:off x="323328" y="374174"/>
            <a:ext cx="8497344" cy="44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A800FF0F-FAB0-41EC-C885-BFAEBF33D261}"/>
              </a:ext>
            </a:extLst>
          </p:cNvPr>
          <p:cNvSpPr>
            <a:spLocks noGrp="1"/>
          </p:cNvSpPr>
          <p:nvPr>
            <p:ph type="title"/>
          </p:nvPr>
        </p:nvSpPr>
        <p:spPr>
          <a:xfrm>
            <a:off x="539496" y="2243709"/>
            <a:ext cx="7772400" cy="1021842"/>
          </a:xfrm>
        </p:spPr>
        <p:txBody>
          <a:bodyPr/>
          <a:lstStyle/>
          <a:p>
            <a:r>
              <a:rPr lang="en-US" dirty="0"/>
              <a:t>What did you notice?</a:t>
            </a:r>
            <a:br>
              <a:rPr lang="en-US" dirty="0"/>
            </a:br>
            <a:r>
              <a:rPr lang="en-US" dirty="0"/>
              <a:t>What do you wonder?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1125</Words>
  <Application>Microsoft Office PowerPoint</Application>
  <PresentationFormat>On-screen Show (16:9)</PresentationFormat>
  <Paragraphs>73</Paragraphs>
  <Slides>21</Slides>
  <Notes>21</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Calibri</vt:lpstr>
      <vt:lpstr>Arial</vt:lpstr>
      <vt:lpstr>Constantia</vt:lpstr>
      <vt:lpstr>Wingdings</vt:lpstr>
      <vt:lpstr>Noto Sans</vt:lpstr>
      <vt:lpstr>Georgia</vt:lpstr>
      <vt:lpstr>YouTube Sans</vt:lpstr>
      <vt:lpstr>LEARN theme</vt:lpstr>
      <vt:lpstr>LEARN theme</vt:lpstr>
      <vt:lpstr>PowerPoint Presentation</vt:lpstr>
      <vt:lpstr>Words Before Blows</vt:lpstr>
      <vt:lpstr>With your partner, arrange the cards in a way that makes most sense to both of you.</vt:lpstr>
      <vt:lpstr>Compare your honeycomb with a nearby group.</vt:lpstr>
      <vt:lpstr>PowerPoint Presentation</vt:lpstr>
      <vt:lpstr>PowerPoint Presentation</vt:lpstr>
      <vt:lpstr>PowerPoint Presentation</vt:lpstr>
      <vt:lpstr>PowerPoint Presentation</vt:lpstr>
      <vt:lpstr>What did you notice? What do you wonder?</vt:lpstr>
      <vt:lpstr>PowerPoint Presentation</vt:lpstr>
      <vt:lpstr>What did you notice? What do you wonder?</vt:lpstr>
      <vt:lpstr>PowerPoint Presentation</vt:lpstr>
      <vt:lpstr>What did you notice? What do you wonder?</vt:lpstr>
      <vt:lpstr>Think about the play, Julius Caesar.   Have any of the characters used these types of appeals (logos, pathos, ethos)?</vt:lpstr>
      <vt:lpstr>Why-Lighting</vt:lpstr>
      <vt:lpstr>Categorical Highlighting</vt:lpstr>
      <vt:lpstr>Jigsaw</vt:lpstr>
      <vt:lpstr>Nicholas Bartell</vt:lpstr>
      <vt:lpstr>ICAP: Interview with Nicholas Bartell</vt:lpstr>
      <vt:lpstr>3-2-1</vt:lpstr>
      <vt:lpstr>Should Caesar have been assassinated? (CER)   Persuade the citizens to join with Brutus and Cassius  or with Mark Antony and the triumvirate.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Before Blows</dc:title>
  <dc:creator>K20 Center</dc:creator>
  <cp:lastModifiedBy>Daniella Peters</cp:lastModifiedBy>
  <cp:revision>12</cp:revision>
  <dcterms:modified xsi:type="dcterms:W3CDTF">2023-02-27T19:35:20Z</dcterms:modified>
</cp:coreProperties>
</file>