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4"/>
  </p:sldMasterIdLst>
  <p:notesMasterIdLst>
    <p:notesMasterId r:id="rId41"/>
  </p:notesMasterIdLst>
  <p:sldIdLst>
    <p:sldId id="276" r:id="rId5"/>
    <p:sldId id="256" r:id="rId6"/>
    <p:sldId id="273" r:id="rId7"/>
    <p:sldId id="283" r:id="rId8"/>
    <p:sldId id="274" r:id="rId9"/>
    <p:sldId id="275" r:id="rId10"/>
    <p:sldId id="284" r:id="rId11"/>
    <p:sldId id="307" r:id="rId12"/>
    <p:sldId id="308" r:id="rId13"/>
    <p:sldId id="309" r:id="rId14"/>
    <p:sldId id="310" r:id="rId15"/>
    <p:sldId id="313" r:id="rId16"/>
    <p:sldId id="285" r:id="rId17"/>
    <p:sldId id="312" r:id="rId18"/>
    <p:sldId id="290" r:id="rId19"/>
    <p:sldId id="291" r:id="rId20"/>
    <p:sldId id="286" r:id="rId21"/>
    <p:sldId id="326" r:id="rId22"/>
    <p:sldId id="292" r:id="rId23"/>
    <p:sldId id="314" r:id="rId24"/>
    <p:sldId id="306" r:id="rId25"/>
    <p:sldId id="294" r:id="rId26"/>
    <p:sldId id="320" r:id="rId27"/>
    <p:sldId id="315" r:id="rId28"/>
    <p:sldId id="321" r:id="rId29"/>
    <p:sldId id="316" r:id="rId30"/>
    <p:sldId id="322" r:id="rId31"/>
    <p:sldId id="317" r:id="rId32"/>
    <p:sldId id="323" r:id="rId33"/>
    <p:sldId id="318" r:id="rId34"/>
    <p:sldId id="324" r:id="rId35"/>
    <p:sldId id="319" r:id="rId36"/>
    <p:sldId id="325" r:id="rId37"/>
    <p:sldId id="295" r:id="rId38"/>
    <p:sldId id="293" r:id="rId39"/>
    <p:sldId id="305" r:id="rId4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707E"/>
    <a:srgbClr val="BED7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042" autoAdjust="0"/>
    <p:restoredTop sz="90959"/>
  </p:normalViewPr>
  <p:slideViewPr>
    <p:cSldViewPr snapToGrid="0" snapToObjects="1">
      <p:cViewPr varScale="1">
        <p:scale>
          <a:sx n="154" d="100"/>
          <a:sy n="154" d="100"/>
        </p:scale>
        <p:origin x="112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794995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2476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52" TargetMode="External"/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youtu.be/HcEEAnwOt2c?si=IjQ0Z14eT1CEtWwS" TargetMode="External"/><Relationship Id="rId4" Type="http://schemas.openxmlformats.org/officeDocument/2006/relationships/hyperlink" Target="https://youtu.be/EVS_yYQoLJg?si=e-YtLvruKFiEbe5Z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2543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Think-Pair-Share. Strategies. https://learn.k20center.ou.edu/strategy/139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662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K20 Center. (n.d.). Numbered heads together. Strategies. </a:t>
            </a:r>
            <a:r>
              <a:rPr lang="en-US" dirty="0">
                <a:hlinkClick r:id="rId3"/>
              </a:rPr>
              <a:t>https://learn.k20center.ou.edu/strategy/2476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987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Google. (2010, March 4). </a:t>
            </a:r>
            <a:r>
              <a:rPr lang="en-US" i="1" dirty="0"/>
              <a:t>How search works </a:t>
            </a:r>
            <a:r>
              <a:rPr lang="en-US" i="0" dirty="0"/>
              <a:t>[Video]. YouTube. https://</a:t>
            </a:r>
            <a:r>
              <a:rPr lang="en-US" i="0" dirty="0" err="1"/>
              <a:t>www.youtube.com</a:t>
            </a:r>
            <a:r>
              <a:rPr lang="en-US" i="0" dirty="0"/>
              <a:t>/</a:t>
            </a:r>
            <a:r>
              <a:rPr lang="en-US" i="0" dirty="0" err="1"/>
              <a:t>watch?v</a:t>
            </a:r>
            <a:r>
              <a:rPr lang="en-US" i="0" dirty="0"/>
              <a:t>=BNHR6IQJGZs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945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K20 Center. (n.d.). Two-minute paper. Strategies.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https://learn.k20center.ou.edu/strategy/152</a:t>
            </a:r>
            <a:endParaRPr lang="en-US" sz="1800" b="0" i="0" u="sng" strike="noStrike" dirty="0">
              <a:solidFill>
                <a:srgbClr val="1155CC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K20 Center. (2021, September 21). 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K20 Center 2 minute timer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[Video]. YouTube.</a:t>
            </a:r>
            <a:r>
              <a:rPr lang="en-US" sz="1800" b="0" i="0" u="none" strike="noStrike" dirty="0">
                <a:solidFill>
                  <a:srgbClr val="0563C1"/>
                </a:solidFill>
                <a:effectLst/>
                <a:latin typeface="Arial" panose="020B0604020202020204" pitchFamily="34" charset="0"/>
                <a:hlinkClick r:id="rId4"/>
              </a:rPr>
              <a:t>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5"/>
              </a:rPr>
              <a:t>https://youtu.be/HcEEAnwOt2c?si=IjQ0Z14eT1CEtWwS</a:t>
            </a:r>
            <a:endParaRPr lang="en-US" sz="1800" b="0" i="0" u="none" strike="noStrike" dirty="0">
              <a:solidFill>
                <a:srgbClr val="292929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132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AR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452" y="1028700"/>
            <a:ext cx="1911096" cy="312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1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4E1121FC-8B0E-0F4B-8A9D-C7B1ADC404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57A07C9-52E3-4212-9CBC-F4ACF85EB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5752E28-88FD-4D46-A840-A174E90B52D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517" y="1427702"/>
            <a:ext cx="7040563" cy="3057014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090333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ACA14D18-7E80-4DA7-8133-159DD521CE44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A7C2501-3118-4C0D-A655-F2D0DFA1CF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11850" y="1663336"/>
            <a:ext cx="1828800" cy="182800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5367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0C6D66F0-1C84-4362-90AC-EAB0A6DF20A3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CD319D0-7727-40E0-9BB2-013BA6FE86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2302" y="1305059"/>
            <a:ext cx="3994150" cy="1420813"/>
          </a:xfrm>
          <a:ln w="63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04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3FE57066-AFD2-4D39-B9C9-BF451B892B56}"/>
              </a:ext>
            </a:extLst>
          </p:cNvPr>
          <p:cNvSpPr/>
          <p:nvPr userDrawn="1"/>
        </p:nvSpPr>
        <p:spPr>
          <a:xfrm>
            <a:off x="1721476" y="1313644"/>
            <a:ext cx="5701048" cy="3206840"/>
          </a:xfrm>
          <a:prstGeom prst="snip2Diag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0C6D66F0-1C84-4362-90AC-EAB0A6DF20A3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marL="0" indent="0" rtl="0">
              <a:buSzPct val="100000"/>
              <a:buNone/>
              <a:defRPr b="1">
                <a:solidFill>
                  <a:schemeClr val="bg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Quote text</a:t>
            </a:r>
          </a:p>
        </p:txBody>
      </p:sp>
      <p:sp>
        <p:nvSpPr>
          <p:cNvPr id="7" name="Shape 23">
            <a:extLst>
              <a:ext uri="{FF2B5EF4-FFF2-40B4-BE49-F238E27FC236}">
                <a16:creationId xmlns:a16="http://schemas.microsoft.com/office/drawing/2014/main" id="{98ECED1A-A97B-463C-904C-0655947FAF68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>
            <a:normAutofit/>
          </a:bodyPr>
          <a:lstStyle>
            <a:lvl1pPr marL="0" indent="0" rtl="0">
              <a:buSzPct val="100000"/>
              <a:buNone/>
              <a:defRPr sz="1600" b="1" i="1">
                <a:solidFill>
                  <a:schemeClr val="bg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-Attribution</a:t>
            </a:r>
          </a:p>
        </p:txBody>
      </p:sp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D6017F3C-31CC-46B1-BC0D-495B548BE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75000"/>
                    </a14:imgEffect>
                  </a14:imgLayer>
                </a14:imgProps>
              </a:ext>
            </a:extLst>
          </a:blip>
          <a:srcRect l="34179" t="21572" r="32618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7449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71325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5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hite B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7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No Logo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1829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accent4"/>
            </a:gs>
            <a:gs pos="85000">
              <a:schemeClr val="accent6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644652" y="1007598"/>
            <a:ext cx="7851648" cy="1371600"/>
          </a:xfrm>
          <a:ln>
            <a:noFill/>
          </a:ln>
        </p:spPr>
        <p:txBody>
          <a:bodyPr vert="horz" tIns="0" rIns="18287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</p:spPr>
        <p:txBody>
          <a:bodyPr lIns="0" rIns="18287">
            <a:normAutofit/>
          </a:bodyPr>
          <a:lstStyle>
            <a:lvl1pPr marL="0" marR="34289" indent="0" algn="l">
              <a:buNone/>
              <a:defRPr sz="2600">
                <a:solidFill>
                  <a:schemeClr val="tx1"/>
                </a:solidFill>
                <a:latin typeface="Calibri"/>
                <a:cs typeface="Calibri"/>
              </a:defRPr>
            </a:lvl1pPr>
            <a:lvl2pPr marL="342883" indent="0" algn="ctr">
              <a:buNone/>
            </a:lvl2pPr>
            <a:lvl3pPr marL="685765" indent="0" algn="ctr">
              <a:buNone/>
            </a:lvl3pPr>
            <a:lvl4pPr marL="1028648" indent="0" algn="ctr">
              <a:buNone/>
            </a:lvl4pPr>
            <a:lvl5pPr marL="1371530" indent="0" algn="ctr">
              <a:buNone/>
            </a:lvl5pPr>
            <a:lvl6pPr marL="1714412" indent="0" algn="ctr">
              <a:buNone/>
            </a:lvl6pPr>
            <a:lvl7pPr marL="2057295" indent="0" algn="ctr">
              <a:buNone/>
            </a:lvl7pPr>
            <a:lvl8pPr marL="2400177" indent="0" algn="ctr">
              <a:buNone/>
            </a:lvl8pPr>
            <a:lvl9pPr marL="274306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98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09352"/>
            <a:ext cx="8229600" cy="3434098"/>
          </a:xfrm>
        </p:spPr>
        <p:txBody>
          <a:bodyPr/>
          <a:lstStyle>
            <a:lvl1pPr marL="227013" indent="-227013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6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7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This is the default layout for slide content. To see other layout options, right-click the slide thumbnail and select Layout.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2F552B-173D-46BA-BBEA-1B2F42FE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42350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09352"/>
            <a:ext cx="8229600" cy="3434098"/>
          </a:xfrm>
        </p:spPr>
        <p:txBody>
          <a:bodyPr/>
          <a:lstStyle>
            <a:lvl1pPr marL="342900" indent="-342900">
              <a:buClr>
                <a:schemeClr val="accent4"/>
              </a:buClr>
              <a:buSzPct val="100000"/>
              <a:buFont typeface="+mj-lt"/>
              <a:buAutoNum type="arabicPeriod"/>
              <a:defRPr sz="2600"/>
            </a:lvl1pPr>
            <a:lvl2pPr marL="627063" indent="-333375">
              <a:buClr>
                <a:schemeClr val="accent4"/>
              </a:buClr>
              <a:buSzPct val="100000"/>
              <a:buFont typeface="+mj-lt"/>
              <a:buAutoNum type="alphaLcParenR"/>
              <a:defRPr sz="2000"/>
            </a:lvl2pPr>
            <a:lvl3pPr marL="914400" indent="-227013">
              <a:buClr>
                <a:schemeClr val="accent4"/>
              </a:buClr>
              <a:buSzPct val="100000"/>
              <a:buFont typeface="+mj-lt"/>
              <a:buAutoNum type="romanLcPeriod"/>
              <a:defRPr sz="1700"/>
            </a:lvl3pPr>
            <a:lvl4pPr marL="1076668" indent="-342900">
              <a:buSzPct val="100000"/>
              <a:buFont typeface="+mj-lt"/>
              <a:buAutoNum type="arabicPeriod"/>
              <a:defRPr/>
            </a:lvl4pPr>
            <a:lvl5pPr marL="1282398" indent="-342900">
              <a:buSzPct val="100000"/>
              <a:buFont typeface="+mj-lt"/>
              <a:buAutoNum type="arabicPeriod"/>
              <a:defRPr sz="1350"/>
            </a:lvl5pPr>
          </a:lstStyle>
          <a:p>
            <a:pPr lvl="0" eaLnBrk="1" latinLnBrk="0" hangingPunct="1"/>
            <a:r>
              <a:rPr lang="en-US" dirty="0"/>
              <a:t>Step</a:t>
            </a:r>
          </a:p>
          <a:p>
            <a:pPr lvl="1" eaLnBrk="1" latinLnBrk="0" hangingPunct="1"/>
            <a:r>
              <a:rPr lang="en-US" dirty="0" err="1"/>
              <a:t>Substep</a:t>
            </a:r>
            <a:endParaRPr lang="en-US" dirty="0"/>
          </a:p>
          <a:p>
            <a:pPr lvl="2" eaLnBrk="1" latinLnBrk="0" hangingPunct="1"/>
            <a:r>
              <a:rPr lang="en-US" dirty="0"/>
              <a:t>Sub-</a:t>
            </a:r>
            <a:r>
              <a:rPr lang="en-US" dirty="0" err="1"/>
              <a:t>substep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2F552B-173D-46BA-BBEA-1B2F42FE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4571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flip="none" rotWithShape="1">
          <a:gsLst>
            <a:gs pos="0">
              <a:srgbClr val="659298"/>
            </a:gs>
            <a:gs pos="100000">
              <a:srgbClr val="4E6F74"/>
            </a:gs>
          </a:gsLst>
          <a:lin ang="159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/>
          </a:bodyPr>
          <a:lstStyle>
            <a:lvl1pPr algn="l" rtl="0">
              <a:spcBef>
                <a:spcPct val="0"/>
              </a:spcBef>
              <a:buNone/>
              <a:defRPr lang="en-US" sz="5000" b="0" cap="none" baseline="0" dirty="0">
                <a:ln w="635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Section Name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0352" y="2028498"/>
            <a:ext cx="7772400" cy="1132284"/>
          </a:xfrm>
        </p:spPr>
        <p:txBody>
          <a:bodyPr lIns="45718" rIns="45718" anchor="t">
            <a:normAutofit/>
          </a:bodyPr>
          <a:lstStyle>
            <a:lvl1pPr marL="398463" indent="-342900">
              <a:buClr>
                <a:schemeClr val="tx1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Item A</a:t>
            </a:r>
          </a:p>
          <a:p>
            <a:pPr lvl="0" eaLnBrk="1" latinLnBrk="0" hangingPunct="1"/>
            <a:r>
              <a:rPr kumimoji="0" lang="en-US" dirty="0"/>
              <a:t>Item B</a:t>
            </a:r>
          </a:p>
          <a:p>
            <a:pPr lvl="0" eaLnBrk="1" latinLnBrk="0" hangingPunct="1"/>
            <a:r>
              <a:rPr kumimoji="0" lang="en-US" dirty="0"/>
              <a:t>Item 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18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2954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317938"/>
            <a:ext cx="4038600" cy="3448256"/>
          </a:xfrm>
        </p:spPr>
        <p:txBody>
          <a:bodyPr/>
          <a:lstStyle>
            <a:lvl1pPr>
              <a:buSzPct val="100000"/>
              <a:defRPr sz="24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8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5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A215C7E-697C-4702-93D3-61EBBCC240BD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648200" y="1317938"/>
            <a:ext cx="4038600" cy="3448256"/>
          </a:xfrm>
        </p:spPr>
        <p:txBody>
          <a:bodyPr/>
          <a:lstStyle>
            <a:lvl1pPr>
              <a:buSzPct val="100000"/>
              <a:defRPr sz="24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8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5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3223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391436"/>
            <a:ext cx="4040188" cy="494514"/>
          </a:xfrm>
        </p:spPr>
        <p:txBody>
          <a:bodyPr lIns="45718" tIns="0" rIns="45718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Side A Subtitle/Header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 hasCustomPrompt="1"/>
          </p:nvPr>
        </p:nvSpPr>
        <p:spPr>
          <a:xfrm>
            <a:off x="4645027" y="1394820"/>
            <a:ext cx="4041775" cy="491132"/>
          </a:xfrm>
        </p:spPr>
        <p:txBody>
          <a:bodyPr lIns="45718" tIns="0" rIns="45718" bIns="0" anchor="ctr">
            <a:norm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Side B Subtitle/Header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 hasCustomPrompt="1"/>
          </p:nvPr>
        </p:nvSpPr>
        <p:spPr>
          <a:xfrm>
            <a:off x="457200" y="1974760"/>
            <a:ext cx="4040188" cy="2795480"/>
          </a:xfrm>
        </p:spPr>
        <p:txBody>
          <a:bodyPr tIns="0"/>
          <a:lstStyle>
            <a:lvl1pPr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5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35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2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F2F6623D-9146-44DE-A2AF-4628874D04E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649788" y="1974760"/>
            <a:ext cx="4040188" cy="2795481"/>
          </a:xfrm>
        </p:spPr>
        <p:txBody>
          <a:bodyPr tIns="0"/>
          <a:lstStyle>
            <a:lvl1pPr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5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35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2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5144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3581400" y="1330012"/>
            <a:ext cx="5111750" cy="3257550"/>
          </a:xfrm>
        </p:spPr>
        <p:txBody>
          <a:bodyPr tIns="0"/>
          <a:lstStyle>
            <a:lvl1pPr marL="0" indent="0">
              <a:buNone/>
              <a:defRPr sz="2100" baseline="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kumimoji="0" lang="en-US" dirty="0"/>
              <a:t>{Insert photo or chart here}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2" hasCustomPrompt="1"/>
          </p:nvPr>
        </p:nvSpPr>
        <p:spPr>
          <a:xfrm>
            <a:off x="450850" y="1330012"/>
            <a:ext cx="3124200" cy="3257550"/>
          </a:xfrm>
        </p:spPr>
        <p:txBody>
          <a:bodyPr tIns="0"/>
          <a:lstStyle>
            <a:lvl1pPr>
              <a:buSzPct val="100000"/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6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4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3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7CD2421-83B0-4920-AB5D-7E41627BC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85169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BD588CD6-00FA-3647-9C32-955C9EE213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B5E15DE5-15CD-41A8-BA89-39372E5587AC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457200" y="1343696"/>
            <a:ext cx="6125827" cy="3408340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21F4382-70BA-4DE9-9B01-7F103D1E9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61697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chemeClr val="bg1">
                <a:lumMod val="85000"/>
              </a:schemeClr>
            </a:gs>
          </a:gsLst>
          <a:lin ang="56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tIns="45718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64073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93" r:id="rId4"/>
    <p:sldLayoutId id="2147483675" r:id="rId5"/>
    <p:sldLayoutId id="2147483676" r:id="rId6"/>
    <p:sldLayoutId id="2147483677" r:id="rId7"/>
    <p:sldLayoutId id="2147483680" r:id="rId8"/>
    <p:sldLayoutId id="2147483689" r:id="rId9"/>
    <p:sldLayoutId id="2147483690" r:id="rId10"/>
    <p:sldLayoutId id="2147483695" r:id="rId11"/>
    <p:sldLayoutId id="2147483696" r:id="rId12"/>
    <p:sldLayoutId id="2147483698" r:id="rId13"/>
    <p:sldLayoutId id="2147483697" r:id="rId14"/>
    <p:sldLayoutId id="2147483679" r:id="rId15"/>
    <p:sldLayoutId id="2147483688" r:id="rId16"/>
    <p:sldLayoutId id="2147483682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0" kern="1200">
          <a:ln>
            <a:noFill/>
          </a:ln>
          <a:solidFill>
            <a:schemeClr val="accent4"/>
          </a:solidFill>
          <a:effectLst/>
          <a:latin typeface="+mj-lt"/>
          <a:ea typeface="+mj-ea"/>
          <a:cs typeface="+mj-cs"/>
        </a:defRPr>
      </a:lvl1pPr>
    </p:titleStyle>
    <p:bodyStyle>
      <a:lvl1pPr marL="231775" indent="-231775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 panose="020B0604020202020204" pitchFamily="34" charset="0"/>
        <a:buChar char="•"/>
        <a:tabLst/>
        <a:defRPr kumimoji="0" sz="2600" kern="1200">
          <a:solidFill>
            <a:schemeClr val="tx1"/>
          </a:solidFill>
          <a:latin typeface="Calibri"/>
          <a:ea typeface="+mn-ea"/>
          <a:cs typeface="Calibri"/>
        </a:defRPr>
      </a:lvl1pPr>
      <a:lvl2pPr marL="480035" indent="-18515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Calibri"/>
          <a:ea typeface="+mn-ea"/>
          <a:cs typeface="Calibri"/>
        </a:defRPr>
      </a:lvl2pPr>
      <a:lvl3pPr marL="685765" indent="-18515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575" kern="1200">
          <a:solidFill>
            <a:schemeClr val="tx1"/>
          </a:solidFill>
          <a:latin typeface="Calibri"/>
          <a:ea typeface="+mn-ea"/>
          <a:cs typeface="Calibri"/>
        </a:defRPr>
      </a:lvl3pPr>
      <a:lvl4pPr marL="891494" indent="-157726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4pPr>
      <a:lvl5pPr marL="1097224" indent="-157726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5pPr>
      <a:lvl6pPr marL="1302953" indent="-157726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06" indent="-137153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836" indent="-137153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566" indent="-137153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2.wmf"/><Relationship Id="rId7" Type="http://schemas.openxmlformats.org/officeDocument/2006/relationships/image" Target="../media/image7.png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23.wmf"/><Relationship Id="rId4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5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5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BNHR6IQJGZs?feature=oembed" TargetMode="External"/><Relationship Id="rId5" Type="http://schemas.openxmlformats.org/officeDocument/2006/relationships/image" Target="../media/image28.png"/><Relationship Id="rId4" Type="http://schemas.openxmlformats.org/officeDocument/2006/relationships/hyperlink" Target="https://www.youtube.com/watch?v=BNHR6IQJGZs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HcEEAnwOt2c?feature=oembed" TargetMode="External"/><Relationship Id="rId6" Type="http://schemas.openxmlformats.org/officeDocument/2006/relationships/hyperlink" Target="https://youtu.be/HcEEAnwOt2c?si=IjQ0Z14eT1CEtWwS" TargetMode="Externa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1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90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99C079-FADD-A0AD-9F9B-47BAC541EC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1E02BF70-CCBF-5915-9431-85A77132A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did you know what to do?</a:t>
            </a:r>
          </a:p>
          <a:p>
            <a:r>
              <a:rPr lang="en-US" dirty="0"/>
              <a:t>What patterns did you notice?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21F458E5-1E24-196B-9117-A6D44AE65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Patterns: Summary</a:t>
            </a:r>
          </a:p>
        </p:txBody>
      </p:sp>
    </p:spTree>
    <p:extLst>
      <p:ext uri="{BB962C8B-B14F-4D97-AF65-F5344CB8AC3E}">
        <p14:creationId xmlns:p14="http://schemas.microsoft.com/office/powerpoint/2010/main" val="8464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A76BF-331D-A933-E4B1-C2E026E27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C5CEF3FE-421B-FFA7-ED3E-8F82E2C8A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5947" y="1309352"/>
            <a:ext cx="4250853" cy="3434098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input:</a:t>
            </a:r>
            <a:r>
              <a:rPr lang="en-US" dirty="0"/>
              <a:t> the independent variable</a:t>
            </a:r>
          </a:p>
          <a:p>
            <a:r>
              <a:rPr lang="en-US" b="1" dirty="0">
                <a:solidFill>
                  <a:schemeClr val="accent2"/>
                </a:solidFill>
              </a:rPr>
              <a:t>output:</a:t>
            </a:r>
            <a:r>
              <a:rPr lang="en-US" dirty="0"/>
              <a:t> the dependent variable</a:t>
            </a:r>
          </a:p>
          <a:p>
            <a:r>
              <a:rPr lang="en-US" b="1" dirty="0">
                <a:solidFill>
                  <a:schemeClr val="accent2"/>
                </a:solidFill>
              </a:rPr>
              <a:t>function:</a:t>
            </a:r>
            <a:r>
              <a:rPr lang="en-US" dirty="0"/>
              <a:t> a relation where each input has only one output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27DF7CBB-4D3A-5591-7D58-D0D88D2CC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Guided Notes: Vocabulary</a:t>
            </a:r>
          </a:p>
        </p:txBody>
      </p:sp>
      <p:pic>
        <p:nvPicPr>
          <p:cNvPr id="2" name="Picture 1" descr="Cartoon of a machine&#10;&#10;AI-generated content may be incorrect.">
            <a:extLst>
              <a:ext uri="{FF2B5EF4-FFF2-40B4-BE49-F238E27FC236}">
                <a16:creationId xmlns:a16="http://schemas.microsoft.com/office/drawing/2014/main" id="{79A6F421-CD06-5945-8D65-520AF17B0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42461"/>
            <a:ext cx="3776946" cy="261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78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75E689-ADEC-7470-D91A-C86534FB4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C288F0E4-5B50-8415-8879-A152F41EA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domain:</a:t>
            </a:r>
            <a:r>
              <a:rPr lang="en-US" dirty="0"/>
              <a:t> set of all possible inputs</a:t>
            </a:r>
          </a:p>
          <a:p>
            <a:r>
              <a:rPr lang="en-US" b="1" dirty="0">
                <a:solidFill>
                  <a:schemeClr val="accent2"/>
                </a:solidFill>
              </a:rPr>
              <a:t>range:</a:t>
            </a:r>
            <a:r>
              <a:rPr lang="en-US" dirty="0"/>
              <a:t> set of all possible outputs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6E045C69-5B78-00CA-2D06-1AA548FBC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Guided Notes: Vocabulary</a:t>
            </a:r>
          </a:p>
        </p:txBody>
      </p:sp>
    </p:spTree>
    <p:extLst>
      <p:ext uri="{BB962C8B-B14F-4D97-AF65-F5344CB8AC3E}">
        <p14:creationId xmlns:p14="http://schemas.microsoft.com/office/powerpoint/2010/main" val="108518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C18F31-0E0B-BA5C-61DC-4664EC36E1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A9B6F90F-CD95-1365-2C5B-43BCF3B15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198618"/>
            <a:ext cx="8229600" cy="54483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the value of the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/>
              <a:t> </a:t>
            </a:r>
            <a:r>
              <a:rPr lang="en-US" sz="1800" dirty="0"/>
              <a:t> </a:t>
            </a:r>
            <a:r>
              <a:rPr lang="en-US" dirty="0"/>
              <a:t>function at </a:t>
            </a:r>
            <a:r>
              <a:rPr lang="en-US" dirty="0">
                <a:solidFill>
                  <a:schemeClr val="accent4"/>
                </a:solidFill>
              </a:rPr>
              <a:t>a given </a:t>
            </a:r>
            <a:r>
              <a:rPr lang="en-US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solidFill>
                  <a:schemeClr val="accent4"/>
                </a:solidFill>
              </a:rPr>
              <a:t>-value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0511C28-68DF-960C-8233-FCB5D1A73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Guided Notes: Notation</a:t>
            </a:r>
            <a:endParaRPr lang="en-US" dirty="0">
              <a:highlight>
                <a:srgbClr val="FFFF00"/>
              </a:highlight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DA7637A-8E0E-D6D3-3B31-51CD6DE796CB}"/>
              </a:ext>
            </a:extLst>
          </p:cNvPr>
          <p:cNvGrpSpPr/>
          <p:nvPr/>
        </p:nvGrpSpPr>
        <p:grpSpPr>
          <a:xfrm>
            <a:off x="1740978" y="1310706"/>
            <a:ext cx="3551624" cy="2740984"/>
            <a:chOff x="1518835" y="1309559"/>
            <a:chExt cx="3551624" cy="2740984"/>
          </a:xfrm>
        </p:grpSpPr>
        <p:graphicFrame>
          <p:nvGraphicFramePr>
            <p:cNvPr id="2" name="Object 1">
              <a:extLst>
                <a:ext uri="{FF2B5EF4-FFF2-40B4-BE49-F238E27FC236}">
                  <a16:creationId xmlns:a16="http://schemas.microsoft.com/office/drawing/2014/main" id="{3FC14E39-53BC-4C90-7C04-29C008BC371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8476000"/>
                </p:ext>
              </p:extLst>
            </p:nvPr>
          </p:nvGraphicFramePr>
          <p:xfrm>
            <a:off x="2900255" y="1842881"/>
            <a:ext cx="2108200" cy="1295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2108160" imgH="1295280" progId="Equation.DSMT4">
                    <p:embed/>
                  </p:oleObj>
                </mc:Choice>
                <mc:Fallback>
                  <p:oleObj name="Equation" r:id="rId2" imgW="2108160" imgH="1295280" progId="Equation.DSMT4">
                    <p:embed/>
                    <p:pic>
                      <p:nvPicPr>
                        <p:cNvPr id="2" name="Object 1">
                          <a:extLst>
                            <a:ext uri="{FF2B5EF4-FFF2-40B4-BE49-F238E27FC236}">
                              <a16:creationId xmlns:a16="http://schemas.microsoft.com/office/drawing/2014/main" id="{071A2FE8-D072-78E0-CE61-51C081EB6FA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900255" y="1842881"/>
                          <a:ext cx="2108200" cy="1295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" name="Connector: Elbow 3">
              <a:extLst>
                <a:ext uri="{FF2B5EF4-FFF2-40B4-BE49-F238E27FC236}">
                  <a16:creationId xmlns:a16="http://schemas.microsoft.com/office/drawing/2014/main" id="{89227541-4459-DFA3-EE09-D8AD5D1F9D30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>
              <a:off x="2877067" y="1581974"/>
              <a:ext cx="1483122" cy="379666"/>
            </a:xfrm>
            <a:prstGeom prst="bentConnector3">
              <a:avLst>
                <a:gd name="adj1" fmla="val 100159"/>
              </a:avLst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C73245A-D5FC-600E-8EED-8B2BFC82403C}"/>
                </a:ext>
              </a:extLst>
            </p:cNvPr>
            <p:cNvSpPr txBox="1"/>
            <p:nvPr/>
          </p:nvSpPr>
          <p:spPr>
            <a:xfrm>
              <a:off x="1518835" y="1309559"/>
              <a:ext cx="1358232" cy="544830"/>
            </a:xfrm>
            <a:prstGeom prst="round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600" dirty="0">
                  <a:solidFill>
                    <a:schemeClr val="bg1"/>
                  </a:solidFill>
                  <a:latin typeface="+mj-lt"/>
                </a:rPr>
                <a:t>input</a:t>
              </a:r>
            </a:p>
          </p:txBody>
        </p:sp>
        <p:sp>
          <p:nvSpPr>
            <p:cNvPr id="6" name="Right Brace 5">
              <a:extLst>
                <a:ext uri="{FF2B5EF4-FFF2-40B4-BE49-F238E27FC236}">
                  <a16:creationId xmlns:a16="http://schemas.microsoft.com/office/drawing/2014/main" id="{667A5E95-9BDB-BAF5-D653-B9390A072A6D}"/>
                </a:ext>
              </a:extLst>
            </p:cNvPr>
            <p:cNvSpPr/>
            <p:nvPr/>
          </p:nvSpPr>
          <p:spPr>
            <a:xfrm rot="5400000">
              <a:off x="3840029" y="2229092"/>
              <a:ext cx="228652" cy="2232208"/>
            </a:xfrm>
            <a:prstGeom prst="rightBrace">
              <a:avLst>
                <a:gd name="adj1" fmla="val 164230"/>
                <a:gd name="adj2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0308E6B-B898-B122-973B-DC1DBA91E12A}"/>
                </a:ext>
              </a:extLst>
            </p:cNvPr>
            <p:cNvSpPr txBox="1"/>
            <p:nvPr/>
          </p:nvSpPr>
          <p:spPr>
            <a:xfrm>
              <a:off x="3254905" y="3505713"/>
              <a:ext cx="1398900" cy="544830"/>
            </a:xfrm>
            <a:prstGeom prst="round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algn="ctr">
                <a:defRPr sz="26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output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676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13D0F-2E87-0FF0-EF40-A17BEBDC2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180DC32C-8C3E-D2E4-A1AF-ECC90E8EB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 toaster is a function of the bread slice put into it, then what would be the input and what would be the output?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887A9EF1-C75F-A745-E58A-8313917F3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Guided Notes: Examples</a:t>
            </a:r>
          </a:p>
        </p:txBody>
      </p:sp>
    </p:spTree>
    <p:extLst>
      <p:ext uri="{BB962C8B-B14F-4D97-AF65-F5344CB8AC3E}">
        <p14:creationId xmlns:p14="http://schemas.microsoft.com/office/powerpoint/2010/main" val="428391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5547FE-008B-EB7D-8BA3-4DC01BD92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708FAA6E-003A-6752-3CF2-E6D71FFC9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Input:</a:t>
            </a:r>
            <a:r>
              <a:rPr lang="en-US" dirty="0"/>
              <a:t> bread slice: </a:t>
            </a:r>
            <a:r>
              <a:rPr lang="en-US" b="1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  <a:p>
            <a:endParaRPr lang="en-US" b="1" dirty="0">
              <a:solidFill>
                <a:schemeClr val="accent4"/>
              </a:solidFill>
            </a:endParaRPr>
          </a:p>
          <a:p>
            <a:r>
              <a:rPr lang="en-US" b="1" dirty="0">
                <a:solidFill>
                  <a:schemeClr val="accent2"/>
                </a:solidFill>
              </a:rPr>
              <a:t>Function:</a:t>
            </a:r>
            <a:r>
              <a:rPr lang="en-US" dirty="0"/>
              <a:t> toaster: </a:t>
            </a:r>
            <a:r>
              <a:rPr lang="en-US" b="1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 )</a:t>
            </a:r>
          </a:p>
          <a:p>
            <a:endParaRPr lang="en-US" b="1" dirty="0">
              <a:solidFill>
                <a:schemeClr val="accent2"/>
              </a:solidFill>
            </a:endParaRPr>
          </a:p>
          <a:p>
            <a:endParaRPr lang="en-US" b="1" dirty="0">
              <a:solidFill>
                <a:schemeClr val="accent2"/>
              </a:solidFill>
            </a:endParaRPr>
          </a:p>
          <a:p>
            <a:r>
              <a:rPr lang="en-US" b="1" dirty="0">
                <a:solidFill>
                  <a:schemeClr val="accent2"/>
                </a:solidFill>
              </a:rPr>
              <a:t>Output:</a:t>
            </a:r>
            <a:r>
              <a:rPr lang="en-US" dirty="0"/>
              <a:t> toasted bread slice: </a:t>
            </a:r>
            <a:r>
              <a:rPr lang="en-US" b="1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dirty="0"/>
              <a:t>How would you describe the domain and range?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591C85CA-8C31-893F-1DCD-3E8BDB30D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Guided Notes: Examples</a:t>
            </a:r>
            <a:endParaRPr lang="en-US" dirty="0">
              <a:highlight>
                <a:srgbClr val="FFFF00"/>
              </a:highlight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1004C51-D214-9B7B-3FD6-8D48FD4E35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4097580"/>
              </p:ext>
            </p:extLst>
          </p:nvPr>
        </p:nvGraphicFramePr>
        <p:xfrm>
          <a:off x="7046577" y="2311400"/>
          <a:ext cx="9271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27000" imgH="520560" progId="Equation.DSMT4">
                  <p:embed/>
                </p:oleObj>
              </mc:Choice>
              <mc:Fallback>
                <p:oleObj name="Equation" r:id="rId2" imgW="927000" imgH="52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46577" y="2311400"/>
                        <a:ext cx="927100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6AE7A25-C4BE-1820-783E-E1D77E59F8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3340661"/>
              </p:ext>
            </p:extLst>
          </p:nvPr>
        </p:nvGraphicFramePr>
        <p:xfrm>
          <a:off x="7533430" y="1210215"/>
          <a:ext cx="215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5640" imgH="342720" progId="Equation.DSMT4">
                  <p:embed/>
                </p:oleObj>
              </mc:Choice>
              <mc:Fallback>
                <p:oleObj name="Equation" r:id="rId4" imgW="21564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33430" y="1210215"/>
                        <a:ext cx="2159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C58BB5D-F02A-E80C-DA46-7A8A83D7E086}"/>
              </a:ext>
            </a:extLst>
          </p:cNvPr>
          <p:cNvCxnSpPr>
            <a:cxnSpLocks/>
          </p:cNvCxnSpPr>
          <p:nvPr/>
        </p:nvCxnSpPr>
        <p:spPr>
          <a:xfrm>
            <a:off x="5890398" y="1737044"/>
            <a:ext cx="0" cy="3835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ece of bread with black lines&#10;&#10;AI-generated content may be incorrect.">
            <a:extLst>
              <a:ext uri="{FF2B5EF4-FFF2-40B4-BE49-F238E27FC236}">
                <a16:creationId xmlns:a16="http://schemas.microsoft.com/office/drawing/2014/main" id="{0E32C4BA-9C88-58C1-ACB2-54537B4F6E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818" y="3850365"/>
            <a:ext cx="179481" cy="182880"/>
          </a:xfrm>
          <a:prstGeom prst="rect">
            <a:avLst/>
          </a:prstGeom>
        </p:spPr>
      </p:pic>
      <p:pic>
        <p:nvPicPr>
          <p:cNvPr id="8" name="Picture 7" descr="A white toaster with a bolt on top&#10;&#10;AI-generated content may be incorrect.">
            <a:extLst>
              <a:ext uri="{FF2B5EF4-FFF2-40B4-BE49-F238E27FC236}">
                <a16:creationId xmlns:a16="http://schemas.microsoft.com/office/drawing/2014/main" id="{472805B8-39F5-68B8-3E31-4D1483330C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8171" y="2234052"/>
            <a:ext cx="745977" cy="731520"/>
          </a:xfrm>
          <a:prstGeom prst="rect">
            <a:avLst/>
          </a:prstGeom>
        </p:spPr>
      </p:pic>
      <p:pic>
        <p:nvPicPr>
          <p:cNvPr id="10" name="Picture 9" descr="A piece of bread with black background&#10;&#10;AI-generated content may be incorrect.">
            <a:extLst>
              <a:ext uri="{FF2B5EF4-FFF2-40B4-BE49-F238E27FC236}">
                <a16:creationId xmlns:a16="http://schemas.microsoft.com/office/drawing/2014/main" id="{85D36E33-B74E-4F7A-4F23-D6D0D2A87C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3228" y="1089057"/>
            <a:ext cx="574340" cy="585216"/>
          </a:xfrm>
          <a:prstGeom prst="rect">
            <a:avLst/>
          </a:prstGeom>
        </p:spPr>
      </p:pic>
      <p:pic>
        <p:nvPicPr>
          <p:cNvPr id="11" name="Picture 10" descr="A piece of bread with black background&#10;&#10;AI-generated content may be incorrect.">
            <a:extLst>
              <a:ext uri="{FF2B5EF4-FFF2-40B4-BE49-F238E27FC236}">
                <a16:creationId xmlns:a16="http://schemas.microsoft.com/office/drawing/2014/main" id="{A44FB384-0886-3075-BC3C-CB0E12987E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818" y="1493738"/>
            <a:ext cx="179481" cy="182880"/>
          </a:xfrm>
          <a:prstGeom prst="rect">
            <a:avLst/>
          </a:prstGeom>
        </p:spPr>
      </p:pic>
      <p:pic>
        <p:nvPicPr>
          <p:cNvPr id="12" name="Picture 11" descr="A white toaster with a bolt on top&#10;&#10;AI-generated content may be incorrect.">
            <a:extLst>
              <a:ext uri="{FF2B5EF4-FFF2-40B4-BE49-F238E27FC236}">
                <a16:creationId xmlns:a16="http://schemas.microsoft.com/office/drawing/2014/main" id="{277149CF-EED8-B44A-BCF4-F989956E57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332" y="2429588"/>
            <a:ext cx="186494" cy="182880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226FB78-7CBA-7DB3-EAB9-E6CF0C81B594}"/>
              </a:ext>
            </a:extLst>
          </p:cNvPr>
          <p:cNvCxnSpPr>
            <a:cxnSpLocks/>
          </p:cNvCxnSpPr>
          <p:nvPr/>
        </p:nvCxnSpPr>
        <p:spPr>
          <a:xfrm>
            <a:off x="7640618" y="1737044"/>
            <a:ext cx="0" cy="3835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665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1F3DF5-F553-37A7-9C35-4C051B48CB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CD221209-4963-11DC-4012-D018B5EB5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Input:</a:t>
            </a:r>
            <a:r>
              <a:rPr lang="en-US" dirty="0"/>
              <a:t> bread slice: </a:t>
            </a:r>
            <a:r>
              <a:rPr lang="en-US" b="1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  <a:p>
            <a:r>
              <a:rPr lang="en-US" b="1" dirty="0">
                <a:solidFill>
                  <a:schemeClr val="accent2"/>
                </a:solidFill>
              </a:rPr>
              <a:t>Function:</a:t>
            </a:r>
            <a:r>
              <a:rPr lang="en-US" dirty="0"/>
              <a:t> toaster: </a:t>
            </a:r>
            <a:r>
              <a:rPr lang="en-US" b="1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 )</a:t>
            </a:r>
          </a:p>
          <a:p>
            <a:r>
              <a:rPr lang="en-US" b="1" dirty="0">
                <a:solidFill>
                  <a:schemeClr val="accent2"/>
                </a:solidFill>
              </a:rPr>
              <a:t>Output:</a:t>
            </a:r>
            <a:r>
              <a:rPr lang="en-US" dirty="0"/>
              <a:t> toast: </a:t>
            </a:r>
            <a:r>
              <a:rPr lang="en-US" b="1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i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5DD23099-C8DA-FEA3-87D4-F2FE37FD7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Guided Notes: Examples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6" name="Content Placeholder 19">
            <a:extLst>
              <a:ext uri="{FF2B5EF4-FFF2-40B4-BE49-F238E27FC236}">
                <a16:creationId xmlns:a16="http://schemas.microsoft.com/office/drawing/2014/main" id="{AE473B70-F6C3-3F24-2E42-2DBAB87D403E}"/>
              </a:ext>
            </a:extLst>
          </p:cNvPr>
          <p:cNvSpPr txBox="1">
            <a:spLocks/>
          </p:cNvSpPr>
          <p:nvPr/>
        </p:nvSpPr>
        <p:spPr>
          <a:xfrm>
            <a:off x="4572000" y="1309352"/>
            <a:ext cx="4114800" cy="3434098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2"/>
                </a:solidFill>
              </a:rPr>
              <a:t>Domain:</a:t>
            </a:r>
            <a:r>
              <a:rPr lang="en-US" dirty="0"/>
              <a:t> what our input can be: </a:t>
            </a:r>
            <a:r>
              <a:rPr lang="en-US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{things that fit in the toaster}</a:t>
            </a:r>
          </a:p>
          <a:p>
            <a:endParaRPr lang="en-US" b="1" dirty="0">
              <a:solidFill>
                <a:schemeClr val="accent2"/>
              </a:solidFill>
            </a:endParaRPr>
          </a:p>
          <a:p>
            <a:r>
              <a:rPr lang="en-US" b="1" dirty="0">
                <a:solidFill>
                  <a:schemeClr val="accent2"/>
                </a:solidFill>
              </a:rPr>
              <a:t>Range:</a:t>
            </a:r>
            <a:r>
              <a:rPr lang="en-US" dirty="0"/>
              <a:t> what our output can be: </a:t>
            </a:r>
            <a:r>
              <a:rPr lang="en-US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{toasted things}</a:t>
            </a:r>
            <a:endParaRPr lang="en-US" b="1" i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AB668A9-684F-7EC4-6542-FF5E1F2C07B1}"/>
              </a:ext>
            </a:extLst>
          </p:cNvPr>
          <p:cNvCxnSpPr>
            <a:cxnSpLocks/>
          </p:cNvCxnSpPr>
          <p:nvPr/>
        </p:nvCxnSpPr>
        <p:spPr>
          <a:xfrm flipV="1">
            <a:off x="3581456" y="1542401"/>
            <a:ext cx="990544" cy="48758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F7363C1-5EEF-EA0B-6B6D-478CF680875E}"/>
              </a:ext>
            </a:extLst>
          </p:cNvPr>
          <p:cNvCxnSpPr>
            <a:cxnSpLocks/>
          </p:cNvCxnSpPr>
          <p:nvPr/>
        </p:nvCxnSpPr>
        <p:spPr>
          <a:xfrm>
            <a:off x="3449721" y="2571750"/>
            <a:ext cx="1122279" cy="672562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piece of bread with black lines&#10;&#10;AI-generated content may be incorrect.">
            <a:extLst>
              <a:ext uri="{FF2B5EF4-FFF2-40B4-BE49-F238E27FC236}">
                <a16:creationId xmlns:a16="http://schemas.microsoft.com/office/drawing/2014/main" id="{AD4E461E-2D10-FDF1-406C-6082A12E6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17" y="2430912"/>
            <a:ext cx="179481" cy="182880"/>
          </a:xfrm>
          <a:prstGeom prst="rect">
            <a:avLst/>
          </a:prstGeom>
        </p:spPr>
      </p:pic>
      <p:pic>
        <p:nvPicPr>
          <p:cNvPr id="3" name="Picture 2" descr="A piece of bread with black background&#10;&#10;AI-generated content may be incorrect.">
            <a:extLst>
              <a:ext uri="{FF2B5EF4-FFF2-40B4-BE49-F238E27FC236}">
                <a16:creationId xmlns:a16="http://schemas.microsoft.com/office/drawing/2014/main" id="{4CF4A816-9442-37B7-E02F-60E6ED262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18" y="1475340"/>
            <a:ext cx="179481" cy="182880"/>
          </a:xfrm>
          <a:prstGeom prst="rect">
            <a:avLst/>
          </a:prstGeom>
        </p:spPr>
      </p:pic>
      <p:pic>
        <p:nvPicPr>
          <p:cNvPr id="4" name="Picture 3" descr="A white toaster with a bolt on top&#10;&#10;AI-generated content may be incorrect.">
            <a:extLst>
              <a:ext uri="{FF2B5EF4-FFF2-40B4-BE49-F238E27FC236}">
                <a16:creationId xmlns:a16="http://schemas.microsoft.com/office/drawing/2014/main" id="{405E429F-CC8B-20F0-6DCD-46E1837A90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332" y="1951822"/>
            <a:ext cx="186494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81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3D910D-16CF-5CE6-0D16-198E58366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045159EA-9E55-3215-4386-313EC396C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Juicer: </a:t>
            </a:r>
            <a:r>
              <a:rPr lang="en-US" b="1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  <a:p>
            <a:r>
              <a:rPr lang="en-US" dirty="0"/>
              <a:t>fruit: </a:t>
            </a:r>
            <a:r>
              <a:rPr lang="en-US" b="1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US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/>
              <a:t>juice drink: </a:t>
            </a:r>
            <a:r>
              <a:rPr lang="en-US" b="1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BD1009B3-8601-D90D-B647-D01D55EC3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Guided Notes: Examples</a:t>
            </a:r>
          </a:p>
        </p:txBody>
      </p:sp>
      <p:sp>
        <p:nvSpPr>
          <p:cNvPr id="2" name="Content Placeholder 19">
            <a:extLst>
              <a:ext uri="{FF2B5EF4-FFF2-40B4-BE49-F238E27FC236}">
                <a16:creationId xmlns:a16="http://schemas.microsoft.com/office/drawing/2014/main" id="{67E69096-780F-6380-03E6-0962E48CE953}"/>
              </a:ext>
            </a:extLst>
          </p:cNvPr>
          <p:cNvSpPr txBox="1">
            <a:spLocks/>
          </p:cNvSpPr>
          <p:nvPr/>
        </p:nvSpPr>
        <p:spPr>
          <a:xfrm>
            <a:off x="3605939" y="1309352"/>
            <a:ext cx="5080861" cy="3434098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arenR"/>
            </a:pPr>
            <a:r>
              <a:rPr lang="en-US" dirty="0"/>
              <a:t>What would </a:t>
            </a:r>
            <a:r>
              <a:rPr lang="en-US" b="1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800" b="1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/>
              <a:t>mean?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What would be the input?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What would be the output?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Describe the domain of </a:t>
            </a:r>
            <a:r>
              <a:rPr lang="en-US" b="1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800" b="1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Describe the range of </a:t>
            </a:r>
            <a:r>
              <a:rPr lang="en-US" b="1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800" b="1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/>
              <a:t>.</a:t>
            </a:r>
          </a:p>
        </p:txBody>
      </p:sp>
      <p:pic>
        <p:nvPicPr>
          <p:cNvPr id="6" name="Picture 5" descr="A cartoon of a glass of orange liquid&#10;&#10;AI-generated content may be incorrect.">
            <a:extLst>
              <a:ext uri="{FF2B5EF4-FFF2-40B4-BE49-F238E27FC236}">
                <a16:creationId xmlns:a16="http://schemas.microsoft.com/office/drawing/2014/main" id="{EBD23E57-1EC1-B152-0753-7B9C99E1A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251" y="2461318"/>
            <a:ext cx="150839" cy="182880"/>
          </a:xfrm>
          <a:prstGeom prst="rect">
            <a:avLst/>
          </a:prstGeom>
        </p:spPr>
      </p:pic>
      <p:pic>
        <p:nvPicPr>
          <p:cNvPr id="7" name="Picture 6" descr="A drawing of an orange with a leaf&#10;&#10;AI-generated content may be incorrect.">
            <a:extLst>
              <a:ext uri="{FF2B5EF4-FFF2-40B4-BE49-F238E27FC236}">
                <a16:creationId xmlns:a16="http://schemas.microsoft.com/office/drawing/2014/main" id="{E8F2C88B-BD98-ADC7-63C5-D110392AF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003" y="1963613"/>
            <a:ext cx="231990" cy="182880"/>
          </a:xfrm>
          <a:prstGeom prst="rect">
            <a:avLst/>
          </a:prstGeom>
        </p:spPr>
      </p:pic>
      <p:pic>
        <p:nvPicPr>
          <p:cNvPr id="3" name="Picture 2" descr="A yellow juicer with a yellow lid&#10;&#10;AI-generated content may be incorrect.">
            <a:extLst>
              <a:ext uri="{FF2B5EF4-FFF2-40B4-BE49-F238E27FC236}">
                <a16:creationId xmlns:a16="http://schemas.microsoft.com/office/drawing/2014/main" id="{025313C3-6BA0-6E14-6106-4F1259DE1E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251" y="1460631"/>
            <a:ext cx="155448" cy="17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64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E58878-092D-95AD-BB22-677A81CE47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36E54BB-A038-0182-C60E-70E2E23FB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en-US" dirty="0"/>
              <a:t>What would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/>
              <a:t> mean? </a:t>
            </a:r>
            <a:r>
              <a:rPr lang="en-US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="1" dirty="0">
                <a:solidFill>
                  <a:schemeClr val="accent6"/>
                </a:solidFill>
              </a:rPr>
              <a:t> is the output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en-US" dirty="0"/>
              <a:t>What would be the input? </a:t>
            </a:r>
            <a:r>
              <a:rPr lang="en-US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="1" dirty="0">
                <a:solidFill>
                  <a:schemeClr val="accent6"/>
                </a:solidFill>
              </a:rPr>
              <a:t>, the fruit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en-US" dirty="0"/>
              <a:t>What would be the output? </a:t>
            </a:r>
            <a:r>
              <a:rPr lang="en-US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="1" dirty="0">
                <a:solidFill>
                  <a:schemeClr val="accent6"/>
                </a:solidFill>
              </a:rPr>
              <a:t> or </a:t>
            </a:r>
            <a:r>
              <a:rPr lang="en-US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b="1" dirty="0">
                <a:solidFill>
                  <a:schemeClr val="accent6"/>
                </a:solidFill>
              </a:rPr>
              <a:t>, the juice</a:t>
            </a:r>
          </a:p>
          <a:p>
            <a:pPr marL="515938" indent="-514350">
              <a:lnSpc>
                <a:spcPct val="150000"/>
              </a:lnSpc>
              <a:buFont typeface="+mj-lt"/>
              <a:buAutoNum type="arabicParenR"/>
            </a:pPr>
            <a:r>
              <a:rPr lang="en-US" dirty="0"/>
              <a:t>Describe the domain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/>
              <a:t>. </a:t>
            </a:r>
            <a:r>
              <a:rPr lang="en-US" b="1" dirty="0">
                <a:solidFill>
                  <a:schemeClr val="accent6"/>
                </a:solidFill>
              </a:rPr>
              <a:t>Anything you could press</a:t>
            </a:r>
            <a:br>
              <a:rPr lang="en-US" b="1" dirty="0">
                <a:solidFill>
                  <a:schemeClr val="accent6"/>
                </a:solidFill>
              </a:rPr>
            </a:br>
            <a:r>
              <a:rPr lang="en-US" b="1" dirty="0">
                <a:solidFill>
                  <a:schemeClr val="accent6"/>
                </a:solidFill>
              </a:rPr>
              <a:t>with the juicer</a:t>
            </a:r>
            <a:endParaRPr lang="en-US" dirty="0"/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en-US" dirty="0"/>
              <a:t>Describe the range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/>
              <a:t>. </a:t>
            </a:r>
            <a:r>
              <a:rPr lang="en-US" b="1" dirty="0">
                <a:solidFill>
                  <a:schemeClr val="accent6"/>
                </a:solidFill>
              </a:rPr>
              <a:t>The liquid you would get out</a:t>
            </a:r>
            <a:br>
              <a:rPr lang="en-US" b="1" dirty="0">
                <a:solidFill>
                  <a:schemeClr val="accent6"/>
                </a:solidFill>
              </a:rPr>
            </a:br>
            <a:r>
              <a:rPr lang="en-US" b="1" dirty="0">
                <a:solidFill>
                  <a:schemeClr val="accent6"/>
                </a:solidFill>
              </a:rPr>
              <a:t>of the juicer</a:t>
            </a:r>
            <a:endParaRPr lang="en-US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040D629F-CAE7-7733-13DC-7058BAAA4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Guided Notes: Examples</a:t>
            </a:r>
          </a:p>
        </p:txBody>
      </p:sp>
      <p:pic>
        <p:nvPicPr>
          <p:cNvPr id="4" name="Picture 3" descr="A cartoon of a glass of orange liquid&#10;&#10;AI-generated content may be incorrect.">
            <a:extLst>
              <a:ext uri="{FF2B5EF4-FFF2-40B4-BE49-F238E27FC236}">
                <a16:creationId xmlns:a16="http://schemas.microsoft.com/office/drawing/2014/main" id="{626D76A3-1031-1EEE-8D76-E6A0A6A79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5814" y="1350750"/>
            <a:ext cx="365760" cy="443454"/>
          </a:xfrm>
          <a:prstGeom prst="rect">
            <a:avLst/>
          </a:prstGeom>
        </p:spPr>
      </p:pic>
      <p:pic>
        <p:nvPicPr>
          <p:cNvPr id="5" name="Picture 4" descr="A drawing of an orange with a leaf&#10;&#10;AI-generated content may be incorrect.">
            <a:extLst>
              <a:ext uri="{FF2B5EF4-FFF2-40B4-BE49-F238E27FC236}">
                <a16:creationId xmlns:a16="http://schemas.microsoft.com/office/drawing/2014/main" id="{92C9F791-7E1A-D2A4-B44D-ADB332631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155" y="1943321"/>
            <a:ext cx="365760" cy="288332"/>
          </a:xfrm>
          <a:prstGeom prst="rect">
            <a:avLst/>
          </a:prstGeom>
        </p:spPr>
      </p:pic>
      <p:pic>
        <p:nvPicPr>
          <p:cNvPr id="8" name="Picture 7" descr="A yellow juicer with a yellow lid&#10;&#10;AI-generated content may be incorrect.">
            <a:extLst>
              <a:ext uri="{FF2B5EF4-FFF2-40B4-BE49-F238E27FC236}">
                <a16:creationId xmlns:a16="http://schemas.microsoft.com/office/drawing/2014/main" id="{C0DDC93B-D413-01F3-AF56-472A40D79B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9149" y="327623"/>
            <a:ext cx="739772" cy="836874"/>
          </a:xfrm>
          <a:prstGeom prst="rect">
            <a:avLst/>
          </a:prstGeom>
        </p:spPr>
      </p:pic>
      <p:pic>
        <p:nvPicPr>
          <p:cNvPr id="9" name="Picture 8" descr="A cartoon of a glass of orange liquid&#10;&#10;AI-generated content may be incorrect.">
            <a:extLst>
              <a:ext uri="{FF2B5EF4-FFF2-40B4-BE49-F238E27FC236}">
                <a16:creationId xmlns:a16="http://schemas.microsoft.com/office/drawing/2014/main" id="{81FA6570-CD16-0FBC-491D-F810B2AE2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8403" y="2350023"/>
            <a:ext cx="365760" cy="44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45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58D95-317E-963A-080C-30354021B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0B71C92E-4B96-47E0-D1E9-2505082E4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could we use function notation for the paper shredder? What is the input, function, and output?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A7762C98-8BFE-3AB7-D09B-26D0E7008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Guided Notes: Examples</a:t>
            </a:r>
            <a:endParaRPr lang="en-US" dirty="0">
              <a:highlight>
                <a:srgbClr val="FFFF00"/>
              </a:highlight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F685D88-CDAD-6375-A357-64110BE8A593}"/>
              </a:ext>
            </a:extLst>
          </p:cNvPr>
          <p:cNvGrpSpPr/>
          <p:nvPr/>
        </p:nvGrpSpPr>
        <p:grpSpPr>
          <a:xfrm>
            <a:off x="804418" y="2490196"/>
            <a:ext cx="5916237" cy="914400"/>
            <a:chOff x="804418" y="2386260"/>
            <a:chExt cx="5916237" cy="914400"/>
          </a:xfrm>
        </p:grpSpPr>
        <p:pic>
          <p:nvPicPr>
            <p:cNvPr id="2" name="Picture 1" descr="A paper with black lines&#10;&#10;AI-generated content may be incorrect.">
              <a:extLst>
                <a:ext uri="{FF2B5EF4-FFF2-40B4-BE49-F238E27FC236}">
                  <a16:creationId xmlns:a16="http://schemas.microsoft.com/office/drawing/2014/main" id="{2A52A3FA-37E2-5862-7DFE-E35380E67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4418" y="2386260"/>
              <a:ext cx="922328" cy="914400"/>
            </a:xfrm>
            <a:prstGeom prst="rect">
              <a:avLst/>
            </a:prstGeom>
          </p:spPr>
        </p:pic>
        <p:pic>
          <p:nvPicPr>
            <p:cNvPr id="3" name="Picture 2" descr="A white and black object with black lines&#10;&#10;AI-generated content may be incorrect.">
              <a:extLst>
                <a:ext uri="{FF2B5EF4-FFF2-40B4-BE49-F238E27FC236}">
                  <a16:creationId xmlns:a16="http://schemas.microsoft.com/office/drawing/2014/main" id="{EA9EA6C8-A03A-C160-BACF-FB12068E1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3415" y="2799569"/>
              <a:ext cx="777240" cy="501091"/>
            </a:xfrm>
            <a:prstGeom prst="rect">
              <a:avLst/>
            </a:prstGeom>
          </p:spPr>
        </p:pic>
        <p:pic>
          <p:nvPicPr>
            <p:cNvPr id="7" name="Picture 6" descr="A drawing of a container with a blue lid&#10;&#10;AI-generated content may be incorrect.">
              <a:extLst>
                <a:ext uri="{FF2B5EF4-FFF2-40B4-BE49-F238E27FC236}">
                  <a16:creationId xmlns:a16="http://schemas.microsoft.com/office/drawing/2014/main" id="{475E1AE4-B189-CBBC-1CC4-CD2354250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62203" y="2386260"/>
              <a:ext cx="772722" cy="914400"/>
            </a:xfrm>
            <a:prstGeom prst="rect">
              <a:avLst/>
            </a:prstGeom>
          </p:spPr>
        </p:pic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AB0A4ACD-10F6-87C9-A150-FF901135557F}"/>
                </a:ext>
              </a:extLst>
            </p:cNvPr>
            <p:cNvSpPr/>
            <p:nvPr/>
          </p:nvSpPr>
          <p:spPr>
            <a:xfrm>
              <a:off x="2105866" y="2601144"/>
              <a:ext cx="978408" cy="484632"/>
            </a:xfrm>
            <a:prstGeom prst="rightArrow">
              <a:avLst>
                <a:gd name="adj1" fmla="val 37421"/>
                <a:gd name="adj2" fmla="val 62579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29E9256D-285F-3574-75C0-975265F77866}"/>
                </a:ext>
              </a:extLst>
            </p:cNvPr>
            <p:cNvSpPr/>
            <p:nvPr/>
          </p:nvSpPr>
          <p:spPr>
            <a:xfrm>
              <a:off x="4711006" y="2692584"/>
              <a:ext cx="978408" cy="484632"/>
            </a:xfrm>
            <a:prstGeom prst="rightArrow">
              <a:avLst>
                <a:gd name="adj1" fmla="val 37421"/>
                <a:gd name="adj2" fmla="val 62579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4953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FBCA28-140F-8A42-9364-1ED04BA0B6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Function Junction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D9A7854-D128-194F-AB89-C5ADDB206B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Introduction to Functions</a:t>
            </a: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4A0AEE-FD15-4B72-2E3E-774200D6B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1F041B03-44D3-14CA-961E-20652D5C2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paper: </a:t>
            </a:r>
            <a:r>
              <a:rPr lang="en-US" b="1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  <a:p>
            <a:r>
              <a:rPr lang="en-US" dirty="0"/>
              <a:t>shredder: </a:t>
            </a:r>
            <a:r>
              <a:rPr lang="en-US" b="1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/>
              <a:t>shredded paper: </a:t>
            </a:r>
            <a:r>
              <a:rPr lang="en-US" b="1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  <a:p>
            <a:pPr marL="0" indent="0">
              <a:buNone/>
            </a:pPr>
            <a:endParaRPr lang="en-US" b="1" i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would be the output (shredded paper) of the shredder function.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279F34BD-68AB-68E7-28FD-71F1742E0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Guided Notes: Examples (Sample Response)</a:t>
            </a:r>
          </a:p>
        </p:txBody>
      </p:sp>
      <p:pic>
        <p:nvPicPr>
          <p:cNvPr id="3" name="Picture 2" descr="A paper with black lines&#10;&#10;AI-generated content may be incorrect.">
            <a:extLst>
              <a:ext uri="{FF2B5EF4-FFF2-40B4-BE49-F238E27FC236}">
                <a16:creationId xmlns:a16="http://schemas.microsoft.com/office/drawing/2014/main" id="{6F3DBFC1-8E4C-6A71-19F2-91B4FF0E1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372" y="1493070"/>
            <a:ext cx="228600" cy="226635"/>
          </a:xfrm>
          <a:prstGeom prst="rect">
            <a:avLst/>
          </a:prstGeom>
        </p:spPr>
      </p:pic>
      <p:pic>
        <p:nvPicPr>
          <p:cNvPr id="4" name="Picture 3" descr="A white and black object with black lines&#10;&#10;AI-generated content may be incorrect.">
            <a:extLst>
              <a:ext uri="{FF2B5EF4-FFF2-40B4-BE49-F238E27FC236}">
                <a16:creationId xmlns:a16="http://schemas.microsoft.com/office/drawing/2014/main" id="{D1A0D57F-1440-3626-27CD-77F405F15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72" y="2444969"/>
            <a:ext cx="228600" cy="147380"/>
          </a:xfrm>
          <a:prstGeom prst="rect">
            <a:avLst/>
          </a:prstGeom>
        </p:spPr>
      </p:pic>
      <p:pic>
        <p:nvPicPr>
          <p:cNvPr id="5" name="Picture 4" descr="A drawing of a container with a blue lid&#10;&#10;AI-generated content may be incorrect.">
            <a:extLst>
              <a:ext uri="{FF2B5EF4-FFF2-40B4-BE49-F238E27FC236}">
                <a16:creationId xmlns:a16="http://schemas.microsoft.com/office/drawing/2014/main" id="{0C6574E4-D98A-E842-B486-2578594A00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372" y="1921836"/>
            <a:ext cx="228600" cy="27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08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32634F-E7E3-9C33-659F-9DC9FC56B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CC6E46A1-75B1-A4CC-DFF8-C16FB9E97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3344" y="1309352"/>
            <a:ext cx="4793456" cy="3434098"/>
          </a:xfrm>
        </p:spPr>
        <p:txBody>
          <a:bodyPr/>
          <a:lstStyle/>
          <a:p>
            <a:r>
              <a:rPr lang="en-US" dirty="0"/>
              <a:t>Everyone in your group needs a different number: 1–4</a:t>
            </a:r>
          </a:p>
          <a:p>
            <a:r>
              <a:rPr lang="en-US" dirty="0"/>
              <a:t>Write this number on your handout.</a:t>
            </a:r>
          </a:p>
          <a:p>
            <a:r>
              <a:rPr lang="en-US" b="1" i="1" dirty="0"/>
              <a:t>Work together</a:t>
            </a:r>
            <a:r>
              <a:rPr lang="en-US" dirty="0"/>
              <a:t> to find the rule.</a:t>
            </a:r>
          </a:p>
          <a:p>
            <a:r>
              <a:rPr lang="en-US" dirty="0"/>
              <a:t>Prepare to </a:t>
            </a:r>
            <a:r>
              <a:rPr lang="en-US" b="1" i="1" dirty="0"/>
              <a:t>individually share</a:t>
            </a:r>
            <a:r>
              <a:rPr lang="en-US" dirty="0"/>
              <a:t> what your group discussed.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91801EAB-4FF6-B787-D8B6-224C50F6A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Numbered Heads Together</a:t>
            </a:r>
          </a:p>
        </p:txBody>
      </p:sp>
      <p:pic>
        <p:nvPicPr>
          <p:cNvPr id="3" name="Picture 2" descr="A group of people with different colors&#10;&#10;AI-generated content may be incorrect.">
            <a:extLst>
              <a:ext uri="{FF2B5EF4-FFF2-40B4-BE49-F238E27FC236}">
                <a16:creationId xmlns:a16="http://schemas.microsoft.com/office/drawing/2014/main" id="{1A784209-493C-FDAA-5529-DC1723865B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09352"/>
            <a:ext cx="3261537" cy="326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7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52B0FE-2AD9-F493-252F-95AA78A7FB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84416217-AD3F-7461-4337-6DEE94D57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Guess My Rule: Relation 1</a:t>
            </a:r>
            <a:endParaRPr lang="en-US" dirty="0">
              <a:highlight>
                <a:srgbClr val="00FF00"/>
              </a:highlight>
            </a:endParaRPr>
          </a:p>
        </p:txBody>
      </p:sp>
      <p:graphicFrame>
        <p:nvGraphicFramePr>
          <p:cNvPr id="2" name="Table Placeholder 10">
            <a:extLst>
              <a:ext uri="{FF2B5EF4-FFF2-40B4-BE49-F238E27FC236}">
                <a16:creationId xmlns:a16="http://schemas.microsoft.com/office/drawing/2014/main" id="{974C7C77-19E5-E172-22D4-167A46FF3D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0585205"/>
              </p:ext>
            </p:extLst>
          </p:nvPr>
        </p:nvGraphicFramePr>
        <p:xfrm>
          <a:off x="1328740" y="1309687"/>
          <a:ext cx="5571641" cy="2952240"/>
        </p:xfrm>
        <a:graphic>
          <a:graphicData uri="http://schemas.openxmlformats.org/drawingml/2006/table">
            <a:tbl>
              <a:tblPr firstRow="1" firstCol="1" bandRow="1"/>
              <a:tblGrid>
                <a:gridCol w="1774556">
                  <a:extLst>
                    <a:ext uri="{9D8B030D-6E8A-4147-A177-3AD203B41FA5}">
                      <a16:colId xmlns:a16="http://schemas.microsoft.com/office/drawing/2014/main" val="4027248765"/>
                    </a:ext>
                  </a:extLst>
                </a:gridCol>
                <a:gridCol w="1901125">
                  <a:extLst>
                    <a:ext uri="{9D8B030D-6E8A-4147-A177-3AD203B41FA5}">
                      <a16:colId xmlns:a16="http://schemas.microsoft.com/office/drawing/2014/main" val="1361534871"/>
                    </a:ext>
                  </a:extLst>
                </a:gridCol>
                <a:gridCol w="1895960">
                  <a:extLst>
                    <a:ext uri="{9D8B030D-6E8A-4147-A177-3AD203B41FA5}">
                      <a16:colId xmlns:a16="http://schemas.microsoft.com/office/drawing/2014/main" val="236006375"/>
                    </a:ext>
                  </a:extLst>
                </a:gridCol>
              </a:tblGrid>
              <a:tr h="492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Input: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_____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Output: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_____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777121"/>
                  </a:ext>
                </a:extLst>
              </a:tr>
              <a:tr h="492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10D2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triangle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509849"/>
                  </a:ext>
                </a:extLst>
              </a:tr>
              <a:tr h="492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10D2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square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7830769"/>
                  </a:ext>
                </a:extLst>
              </a:tr>
              <a:tr h="492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10D2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hexagon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071073"/>
                  </a:ext>
                </a:extLst>
              </a:tr>
              <a:tr h="492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10D2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rectangle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9683291"/>
                  </a:ext>
                </a:extLst>
              </a:tr>
              <a:tr h="492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10D2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octagon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058677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B66C17F1-9A85-C4EF-C439-B909882EA603}"/>
              </a:ext>
            </a:extLst>
          </p:cNvPr>
          <p:cNvSpPr/>
          <p:nvPr/>
        </p:nvSpPr>
        <p:spPr>
          <a:xfrm>
            <a:off x="3102109" y="1309687"/>
            <a:ext cx="1906454" cy="29522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D707E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algn="ctr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Rule: 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</a:t>
            </a:r>
          </a:p>
          <a:p>
            <a:pPr marL="0" marR="0" algn="ctr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</a:t>
            </a:r>
          </a:p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artoon of a machine&#10;&#10;AI-generated content may be incorrect.">
            <a:extLst>
              <a:ext uri="{FF2B5EF4-FFF2-40B4-BE49-F238E27FC236}">
                <a16:creationId xmlns:a16="http://schemas.microsoft.com/office/drawing/2014/main" id="{E6383B89-A5B9-5FC9-D723-4DEB70383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8488" y="307248"/>
            <a:ext cx="2408312" cy="167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9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778E18-2D56-8B8E-F0B1-728579F308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9B8F0BD1-DE3D-8CD5-353E-E5047927D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Guess My Rule: Relation 1</a:t>
            </a:r>
            <a:endParaRPr lang="en-US" dirty="0">
              <a:highlight>
                <a:srgbClr val="00FF00"/>
              </a:highlight>
            </a:endParaRPr>
          </a:p>
        </p:txBody>
      </p:sp>
      <p:graphicFrame>
        <p:nvGraphicFramePr>
          <p:cNvPr id="2" name="Table Placeholder 10">
            <a:extLst>
              <a:ext uri="{FF2B5EF4-FFF2-40B4-BE49-F238E27FC236}">
                <a16:creationId xmlns:a16="http://schemas.microsoft.com/office/drawing/2014/main" id="{67D8C567-8D2A-E9BC-9A28-A766BD50A6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6172906"/>
              </p:ext>
            </p:extLst>
          </p:nvPr>
        </p:nvGraphicFramePr>
        <p:xfrm>
          <a:off x="1328740" y="1309687"/>
          <a:ext cx="5571641" cy="2952240"/>
        </p:xfrm>
        <a:graphic>
          <a:graphicData uri="http://schemas.openxmlformats.org/drawingml/2006/table">
            <a:tbl>
              <a:tblPr firstRow="1" firstCol="1" bandRow="1"/>
              <a:tblGrid>
                <a:gridCol w="1774556">
                  <a:extLst>
                    <a:ext uri="{9D8B030D-6E8A-4147-A177-3AD203B41FA5}">
                      <a16:colId xmlns:a16="http://schemas.microsoft.com/office/drawing/2014/main" val="4027248765"/>
                    </a:ext>
                  </a:extLst>
                </a:gridCol>
                <a:gridCol w="1901125">
                  <a:extLst>
                    <a:ext uri="{9D8B030D-6E8A-4147-A177-3AD203B41FA5}">
                      <a16:colId xmlns:a16="http://schemas.microsoft.com/office/drawing/2014/main" val="1361534871"/>
                    </a:ext>
                  </a:extLst>
                </a:gridCol>
                <a:gridCol w="1895960">
                  <a:extLst>
                    <a:ext uri="{9D8B030D-6E8A-4147-A177-3AD203B41FA5}">
                      <a16:colId xmlns:a16="http://schemas.microsoft.com/office/drawing/2014/main" val="236006375"/>
                    </a:ext>
                  </a:extLst>
                </a:gridCol>
              </a:tblGrid>
              <a:tr h="492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Input: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_____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Output: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_____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777121"/>
                  </a:ext>
                </a:extLst>
              </a:tr>
              <a:tr h="492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10D2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triangle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509849"/>
                  </a:ext>
                </a:extLst>
              </a:tr>
              <a:tr h="492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10D2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square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7830769"/>
                  </a:ext>
                </a:extLst>
              </a:tr>
              <a:tr h="492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10D2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hexagon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071073"/>
                  </a:ext>
                </a:extLst>
              </a:tr>
              <a:tr h="492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10D2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rectangle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9683291"/>
                  </a:ext>
                </a:extLst>
              </a:tr>
              <a:tr h="492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10D2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octagon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058677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E0EBAC5-07BF-D0DA-1166-3AED5B3BD7A3}"/>
              </a:ext>
            </a:extLst>
          </p:cNvPr>
          <p:cNvSpPr/>
          <p:nvPr/>
        </p:nvSpPr>
        <p:spPr>
          <a:xfrm>
            <a:off x="3102109" y="1309687"/>
            <a:ext cx="1906454" cy="29522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D707E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algn="ctr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Rule: 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</a:t>
            </a:r>
          </a:p>
          <a:p>
            <a:pPr marL="0" marR="0" algn="ctr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</a:t>
            </a:r>
          </a:p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artoon of a machine&#10;&#10;AI-generated content may be incorrect.">
            <a:extLst>
              <a:ext uri="{FF2B5EF4-FFF2-40B4-BE49-F238E27FC236}">
                <a16:creationId xmlns:a16="http://schemas.microsoft.com/office/drawing/2014/main" id="{FB37A563-B24A-C117-E414-C3D888494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8488" y="307248"/>
            <a:ext cx="2408312" cy="16702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69D24C-4406-19C0-ECFF-74BE61758B6B}"/>
              </a:ext>
            </a:extLst>
          </p:cNvPr>
          <p:cNvSpPr txBox="1"/>
          <p:nvPr/>
        </p:nvSpPr>
        <p:spPr>
          <a:xfrm>
            <a:off x="2376175" y="1354198"/>
            <a:ext cx="325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9F0D0A-4B86-B106-696F-9F8E41E62D00}"/>
              </a:ext>
            </a:extLst>
          </p:cNvPr>
          <p:cNvSpPr txBox="1"/>
          <p:nvPr/>
        </p:nvSpPr>
        <p:spPr>
          <a:xfrm>
            <a:off x="6044189" y="1347655"/>
            <a:ext cx="725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63C1EF-BE4C-6943-334D-D2D36C8BB7A1}"/>
              </a:ext>
            </a:extLst>
          </p:cNvPr>
          <p:cNvSpPr txBox="1"/>
          <p:nvPr/>
        </p:nvSpPr>
        <p:spPr>
          <a:xfrm>
            <a:off x="3262098" y="1273502"/>
            <a:ext cx="1591499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6"/>
                </a:solidFill>
                <a:latin typeface="+mj-lt"/>
              </a:rPr>
              <a:t>          Number</a:t>
            </a:r>
            <a:br>
              <a:rPr lang="en-US" sz="1800" b="1" dirty="0">
                <a:solidFill>
                  <a:schemeClr val="accent6"/>
                </a:solidFill>
                <a:latin typeface="+mj-lt"/>
              </a:rPr>
            </a:br>
            <a:r>
              <a:rPr lang="en-US" sz="1800" b="1" dirty="0">
                <a:solidFill>
                  <a:schemeClr val="accent6"/>
                </a:solidFill>
                <a:latin typeface="+mj-lt"/>
              </a:rPr>
              <a:t>of sides of a polygon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B6B257-BB80-3204-615B-A31730DC718E}"/>
              </a:ext>
            </a:extLst>
          </p:cNvPr>
          <p:cNvSpPr txBox="1"/>
          <p:nvPr/>
        </p:nvSpPr>
        <p:spPr>
          <a:xfrm rot="16200000">
            <a:off x="364124" y="2842790"/>
            <a:ext cx="139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6"/>
                </a:solidFill>
                <a:latin typeface="+mj-lt"/>
              </a:rPr>
              <a:t>Domain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0C8C0A-12A5-2A79-C51F-CB309DC5A63A}"/>
              </a:ext>
            </a:extLst>
          </p:cNvPr>
          <p:cNvSpPr txBox="1"/>
          <p:nvPr/>
        </p:nvSpPr>
        <p:spPr>
          <a:xfrm rot="5400000">
            <a:off x="6545080" y="2842790"/>
            <a:ext cx="139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6"/>
                </a:solidFill>
                <a:latin typeface="+mj-lt"/>
              </a:rPr>
              <a:t>Range</a:t>
            </a:r>
          </a:p>
        </p:txBody>
      </p:sp>
    </p:spTree>
    <p:extLst>
      <p:ext uri="{BB962C8B-B14F-4D97-AF65-F5344CB8AC3E}">
        <p14:creationId xmlns:p14="http://schemas.microsoft.com/office/powerpoint/2010/main" val="171992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D4AC9-97C5-2F51-9E13-69E1913A1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EB534B97-5B9F-0960-8F57-18618524F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Guess My Rule: Relation 2</a:t>
            </a:r>
            <a:endParaRPr lang="en-US" dirty="0">
              <a:highlight>
                <a:srgbClr val="00FF00"/>
              </a:highlight>
            </a:endParaRPr>
          </a:p>
        </p:txBody>
      </p:sp>
      <p:graphicFrame>
        <p:nvGraphicFramePr>
          <p:cNvPr id="2" name="Table Placeholder 10">
            <a:extLst>
              <a:ext uri="{FF2B5EF4-FFF2-40B4-BE49-F238E27FC236}">
                <a16:creationId xmlns:a16="http://schemas.microsoft.com/office/drawing/2014/main" id="{01F73128-CC17-98B1-CA2B-28AC0FDDCC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6556317"/>
              </p:ext>
            </p:extLst>
          </p:nvPr>
        </p:nvGraphicFramePr>
        <p:xfrm>
          <a:off x="1328740" y="1309687"/>
          <a:ext cx="5571641" cy="2952240"/>
        </p:xfrm>
        <a:graphic>
          <a:graphicData uri="http://schemas.openxmlformats.org/drawingml/2006/table">
            <a:tbl>
              <a:tblPr firstRow="1" firstCol="1" bandRow="1"/>
              <a:tblGrid>
                <a:gridCol w="1774556">
                  <a:extLst>
                    <a:ext uri="{9D8B030D-6E8A-4147-A177-3AD203B41FA5}">
                      <a16:colId xmlns:a16="http://schemas.microsoft.com/office/drawing/2014/main" val="4027248765"/>
                    </a:ext>
                  </a:extLst>
                </a:gridCol>
                <a:gridCol w="1901125">
                  <a:extLst>
                    <a:ext uri="{9D8B030D-6E8A-4147-A177-3AD203B41FA5}">
                      <a16:colId xmlns:a16="http://schemas.microsoft.com/office/drawing/2014/main" val="1361534871"/>
                    </a:ext>
                  </a:extLst>
                </a:gridCol>
                <a:gridCol w="1895960">
                  <a:extLst>
                    <a:ext uri="{9D8B030D-6E8A-4147-A177-3AD203B41FA5}">
                      <a16:colId xmlns:a16="http://schemas.microsoft.com/office/drawing/2014/main" val="236006375"/>
                    </a:ext>
                  </a:extLst>
                </a:gridCol>
              </a:tblGrid>
              <a:tr h="492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Input: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_____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Output: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_____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777121"/>
                  </a:ext>
                </a:extLst>
              </a:tr>
              <a:tr h="492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10D2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509849"/>
                  </a:ext>
                </a:extLst>
              </a:tr>
              <a:tr h="492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10D2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7830769"/>
                  </a:ext>
                </a:extLst>
              </a:tr>
              <a:tr h="492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910D2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071073"/>
                  </a:ext>
                </a:extLst>
              </a:tr>
              <a:tr h="492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10D2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9683291"/>
                  </a:ext>
                </a:extLst>
              </a:tr>
              <a:tr h="492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10D2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1, 2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058677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D986A723-A1A0-70FF-6687-EA2DDD0CE907}"/>
              </a:ext>
            </a:extLst>
          </p:cNvPr>
          <p:cNvSpPr/>
          <p:nvPr/>
        </p:nvSpPr>
        <p:spPr>
          <a:xfrm>
            <a:off x="3102109" y="1309687"/>
            <a:ext cx="1906454" cy="29522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D707E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algn="ctr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Rule: 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</a:t>
            </a:r>
          </a:p>
          <a:p>
            <a:pPr marL="0" marR="0" algn="ctr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</a:t>
            </a:r>
          </a:p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artoon of a machine&#10;&#10;AI-generated content may be incorrect.">
            <a:extLst>
              <a:ext uri="{FF2B5EF4-FFF2-40B4-BE49-F238E27FC236}">
                <a16:creationId xmlns:a16="http://schemas.microsoft.com/office/drawing/2014/main" id="{696E3033-07F3-1473-C2FD-BE2A97B33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8488" y="307248"/>
            <a:ext cx="2408312" cy="167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98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E7D2CF-FADF-3D47-0C0C-C22D00EBB2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BECCFD3B-2B5A-B119-3898-FFEE64740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Guess My Rule: Relation 2</a:t>
            </a:r>
            <a:endParaRPr lang="en-US" dirty="0">
              <a:highlight>
                <a:srgbClr val="00FF00"/>
              </a:highlight>
            </a:endParaRPr>
          </a:p>
        </p:txBody>
      </p:sp>
      <p:graphicFrame>
        <p:nvGraphicFramePr>
          <p:cNvPr id="2" name="Table Placeholder 10">
            <a:extLst>
              <a:ext uri="{FF2B5EF4-FFF2-40B4-BE49-F238E27FC236}">
                <a16:creationId xmlns:a16="http://schemas.microsoft.com/office/drawing/2014/main" id="{44BE160B-9E3C-182D-0928-AF52B47FEA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5111004"/>
              </p:ext>
            </p:extLst>
          </p:nvPr>
        </p:nvGraphicFramePr>
        <p:xfrm>
          <a:off x="1328740" y="1309687"/>
          <a:ext cx="5571641" cy="2952240"/>
        </p:xfrm>
        <a:graphic>
          <a:graphicData uri="http://schemas.openxmlformats.org/drawingml/2006/table">
            <a:tbl>
              <a:tblPr firstRow="1" firstCol="1" bandRow="1"/>
              <a:tblGrid>
                <a:gridCol w="1774556">
                  <a:extLst>
                    <a:ext uri="{9D8B030D-6E8A-4147-A177-3AD203B41FA5}">
                      <a16:colId xmlns:a16="http://schemas.microsoft.com/office/drawing/2014/main" val="4027248765"/>
                    </a:ext>
                  </a:extLst>
                </a:gridCol>
                <a:gridCol w="1901125">
                  <a:extLst>
                    <a:ext uri="{9D8B030D-6E8A-4147-A177-3AD203B41FA5}">
                      <a16:colId xmlns:a16="http://schemas.microsoft.com/office/drawing/2014/main" val="1361534871"/>
                    </a:ext>
                  </a:extLst>
                </a:gridCol>
                <a:gridCol w="1895960">
                  <a:extLst>
                    <a:ext uri="{9D8B030D-6E8A-4147-A177-3AD203B41FA5}">
                      <a16:colId xmlns:a16="http://schemas.microsoft.com/office/drawing/2014/main" val="236006375"/>
                    </a:ext>
                  </a:extLst>
                </a:gridCol>
              </a:tblGrid>
              <a:tr h="492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Input: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_____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Output: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_____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777121"/>
                  </a:ext>
                </a:extLst>
              </a:tr>
              <a:tr h="492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10D2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509849"/>
                  </a:ext>
                </a:extLst>
              </a:tr>
              <a:tr h="492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10D2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7830769"/>
                  </a:ext>
                </a:extLst>
              </a:tr>
              <a:tr h="492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910D2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071073"/>
                  </a:ext>
                </a:extLst>
              </a:tr>
              <a:tr h="492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10D2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9683291"/>
                  </a:ext>
                </a:extLst>
              </a:tr>
              <a:tr h="492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10D2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1, 2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058677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778C67A2-B1B6-BBC3-E6E3-73985AC4752E}"/>
              </a:ext>
            </a:extLst>
          </p:cNvPr>
          <p:cNvSpPr/>
          <p:nvPr/>
        </p:nvSpPr>
        <p:spPr>
          <a:xfrm>
            <a:off x="3102109" y="1309687"/>
            <a:ext cx="1906454" cy="29522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D707E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algn="ctr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Rule: 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</a:t>
            </a:r>
          </a:p>
          <a:p>
            <a:pPr marL="0" marR="0" algn="ctr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</a:t>
            </a:r>
          </a:p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</a:t>
            </a:r>
          </a:p>
          <a:p>
            <a:pPr marL="0" marR="0" algn="ctr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</a:t>
            </a:r>
          </a:p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</a:t>
            </a:r>
          </a:p>
        </p:txBody>
      </p:sp>
      <p:pic>
        <p:nvPicPr>
          <p:cNvPr id="5" name="Picture 4" descr="Cartoon of a machine&#10;&#10;AI-generated content may be incorrect.">
            <a:extLst>
              <a:ext uri="{FF2B5EF4-FFF2-40B4-BE49-F238E27FC236}">
                <a16:creationId xmlns:a16="http://schemas.microsoft.com/office/drawing/2014/main" id="{EE72609C-CF80-406F-B5F7-598F0827C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8488" y="307248"/>
            <a:ext cx="2408312" cy="16702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9CA72C-28A1-5923-5562-E88B6D22CD85}"/>
              </a:ext>
            </a:extLst>
          </p:cNvPr>
          <p:cNvSpPr txBox="1"/>
          <p:nvPr/>
        </p:nvSpPr>
        <p:spPr>
          <a:xfrm rot="818148" flipH="1">
            <a:off x="6690888" y="2412593"/>
            <a:ext cx="1688912" cy="830997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  <a:latin typeface="+mj-lt"/>
              </a:rPr>
              <a:t>Not a Function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B63BFE-AB85-394E-42A0-E34A13D2210A}"/>
              </a:ext>
            </a:extLst>
          </p:cNvPr>
          <p:cNvSpPr txBox="1"/>
          <p:nvPr/>
        </p:nvSpPr>
        <p:spPr>
          <a:xfrm>
            <a:off x="2376175" y="1354198"/>
            <a:ext cx="325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FC0289-ADD4-A6A0-BE63-E99AC49E6AC7}"/>
              </a:ext>
            </a:extLst>
          </p:cNvPr>
          <p:cNvSpPr txBox="1"/>
          <p:nvPr/>
        </p:nvSpPr>
        <p:spPr>
          <a:xfrm>
            <a:off x="6044189" y="1347655"/>
            <a:ext cx="592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sz="18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D7DECF-D13E-0CBD-9CB9-45CBAD7FC975}"/>
              </a:ext>
            </a:extLst>
          </p:cNvPr>
          <p:cNvSpPr txBox="1"/>
          <p:nvPr/>
        </p:nvSpPr>
        <p:spPr>
          <a:xfrm>
            <a:off x="3262098" y="1273502"/>
            <a:ext cx="1591499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6"/>
                </a:solidFill>
                <a:latin typeface="+mj-lt"/>
              </a:rPr>
              <a:t>          1 if the letter is a vowel, 2 if the letter is a consonant</a:t>
            </a:r>
          </a:p>
        </p:txBody>
      </p:sp>
    </p:spTree>
    <p:extLst>
      <p:ext uri="{BB962C8B-B14F-4D97-AF65-F5344CB8AC3E}">
        <p14:creationId xmlns:p14="http://schemas.microsoft.com/office/powerpoint/2010/main" val="35575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8735D8-4129-D3A4-1DF1-95A65077E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5333A50E-8808-3097-A6A0-ED738CD92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Guess My Rule: Relation 3</a:t>
            </a:r>
            <a:endParaRPr lang="en-US" dirty="0">
              <a:highlight>
                <a:srgbClr val="00FF00"/>
              </a:highlight>
            </a:endParaRPr>
          </a:p>
        </p:txBody>
      </p:sp>
      <p:graphicFrame>
        <p:nvGraphicFramePr>
          <p:cNvPr id="2" name="Table Placeholder 10">
            <a:extLst>
              <a:ext uri="{FF2B5EF4-FFF2-40B4-BE49-F238E27FC236}">
                <a16:creationId xmlns:a16="http://schemas.microsoft.com/office/drawing/2014/main" id="{61F01EB5-0823-7FBE-48DF-23690C4ED7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1502842"/>
              </p:ext>
            </p:extLst>
          </p:nvPr>
        </p:nvGraphicFramePr>
        <p:xfrm>
          <a:off x="1328740" y="1309687"/>
          <a:ext cx="5571641" cy="2952240"/>
        </p:xfrm>
        <a:graphic>
          <a:graphicData uri="http://schemas.openxmlformats.org/drawingml/2006/table">
            <a:tbl>
              <a:tblPr firstRow="1" firstCol="1" bandRow="1"/>
              <a:tblGrid>
                <a:gridCol w="1774556">
                  <a:extLst>
                    <a:ext uri="{9D8B030D-6E8A-4147-A177-3AD203B41FA5}">
                      <a16:colId xmlns:a16="http://schemas.microsoft.com/office/drawing/2014/main" val="4027248765"/>
                    </a:ext>
                  </a:extLst>
                </a:gridCol>
                <a:gridCol w="1901125">
                  <a:extLst>
                    <a:ext uri="{9D8B030D-6E8A-4147-A177-3AD203B41FA5}">
                      <a16:colId xmlns:a16="http://schemas.microsoft.com/office/drawing/2014/main" val="1361534871"/>
                    </a:ext>
                  </a:extLst>
                </a:gridCol>
                <a:gridCol w="1895960">
                  <a:extLst>
                    <a:ext uri="{9D8B030D-6E8A-4147-A177-3AD203B41FA5}">
                      <a16:colId xmlns:a16="http://schemas.microsoft.com/office/drawing/2014/main" val="236006375"/>
                    </a:ext>
                  </a:extLst>
                </a:gridCol>
              </a:tblGrid>
              <a:tr h="492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Input: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_____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Output: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_____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4777121"/>
                  </a:ext>
                </a:extLst>
              </a:tr>
              <a:tr h="492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10D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–10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4509849"/>
                  </a:ext>
                </a:extLst>
              </a:tr>
              <a:tr h="492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10D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–3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7830769"/>
                  </a:ext>
                </a:extLst>
              </a:tr>
              <a:tr h="492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10D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–4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9071073"/>
                  </a:ext>
                </a:extLst>
              </a:tr>
              <a:tr h="492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10D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–1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9683291"/>
                  </a:ext>
                </a:extLst>
              </a:tr>
              <a:tr h="492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10D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058677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D273CE31-E563-8AB6-0383-FA1217421FBE}"/>
              </a:ext>
            </a:extLst>
          </p:cNvPr>
          <p:cNvSpPr/>
          <p:nvPr/>
        </p:nvSpPr>
        <p:spPr>
          <a:xfrm>
            <a:off x="3102109" y="1309687"/>
            <a:ext cx="1906454" cy="29522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D707E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algn="ctr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Rule: 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</a:t>
            </a:r>
          </a:p>
          <a:p>
            <a:pPr marL="0" marR="0" algn="ctr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</a:t>
            </a:r>
          </a:p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artoon of a machine&#10;&#10;AI-generated content may be incorrect.">
            <a:extLst>
              <a:ext uri="{FF2B5EF4-FFF2-40B4-BE49-F238E27FC236}">
                <a16:creationId xmlns:a16="http://schemas.microsoft.com/office/drawing/2014/main" id="{8F16E8CA-3FC6-ED69-ECBB-DB68006F9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8488" y="307248"/>
            <a:ext cx="2408312" cy="167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36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C52F1F-D64C-F1B9-66D2-29B89BC8DE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EB07F3D2-7430-7909-380E-883943FFD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Guess My Rule: Relation 3</a:t>
            </a:r>
            <a:endParaRPr lang="en-US" dirty="0">
              <a:highlight>
                <a:srgbClr val="00FF00"/>
              </a:highlight>
            </a:endParaRPr>
          </a:p>
        </p:txBody>
      </p:sp>
      <p:graphicFrame>
        <p:nvGraphicFramePr>
          <p:cNvPr id="2" name="Table Placeholder 10">
            <a:extLst>
              <a:ext uri="{FF2B5EF4-FFF2-40B4-BE49-F238E27FC236}">
                <a16:creationId xmlns:a16="http://schemas.microsoft.com/office/drawing/2014/main" id="{F616DA1F-C311-5D11-6627-A94708872D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3614119"/>
              </p:ext>
            </p:extLst>
          </p:nvPr>
        </p:nvGraphicFramePr>
        <p:xfrm>
          <a:off x="1328740" y="1309687"/>
          <a:ext cx="5571641" cy="2952240"/>
        </p:xfrm>
        <a:graphic>
          <a:graphicData uri="http://schemas.openxmlformats.org/drawingml/2006/table">
            <a:tbl>
              <a:tblPr firstRow="1" firstCol="1" bandRow="1"/>
              <a:tblGrid>
                <a:gridCol w="1774556">
                  <a:extLst>
                    <a:ext uri="{9D8B030D-6E8A-4147-A177-3AD203B41FA5}">
                      <a16:colId xmlns:a16="http://schemas.microsoft.com/office/drawing/2014/main" val="4027248765"/>
                    </a:ext>
                  </a:extLst>
                </a:gridCol>
                <a:gridCol w="1901125">
                  <a:extLst>
                    <a:ext uri="{9D8B030D-6E8A-4147-A177-3AD203B41FA5}">
                      <a16:colId xmlns:a16="http://schemas.microsoft.com/office/drawing/2014/main" val="1361534871"/>
                    </a:ext>
                  </a:extLst>
                </a:gridCol>
                <a:gridCol w="1895960">
                  <a:extLst>
                    <a:ext uri="{9D8B030D-6E8A-4147-A177-3AD203B41FA5}">
                      <a16:colId xmlns:a16="http://schemas.microsoft.com/office/drawing/2014/main" val="236006375"/>
                    </a:ext>
                  </a:extLst>
                </a:gridCol>
              </a:tblGrid>
              <a:tr h="492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Input: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_____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Output: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_____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777121"/>
                  </a:ext>
                </a:extLst>
              </a:tr>
              <a:tr h="492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10D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–10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509849"/>
                  </a:ext>
                </a:extLst>
              </a:tr>
              <a:tr h="492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10D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–3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7830769"/>
                  </a:ext>
                </a:extLst>
              </a:tr>
              <a:tr h="492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10D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–4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071073"/>
                  </a:ext>
                </a:extLst>
              </a:tr>
              <a:tr h="492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10D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–1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9683291"/>
                  </a:ext>
                </a:extLst>
              </a:tr>
              <a:tr h="492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10D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058677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B0398E45-42B5-8D9E-016A-C8EA69D4BD58}"/>
              </a:ext>
            </a:extLst>
          </p:cNvPr>
          <p:cNvSpPr/>
          <p:nvPr/>
        </p:nvSpPr>
        <p:spPr>
          <a:xfrm>
            <a:off x="3102109" y="1309687"/>
            <a:ext cx="1906454" cy="29522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D707E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algn="ctr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Rule: 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</a:t>
            </a:r>
          </a:p>
          <a:p>
            <a:pPr marL="0" marR="0" algn="ctr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</a:t>
            </a:r>
          </a:p>
        </p:txBody>
      </p:sp>
      <p:pic>
        <p:nvPicPr>
          <p:cNvPr id="5" name="Picture 4" descr="Cartoon of a machine&#10;&#10;AI-generated content may be incorrect.">
            <a:extLst>
              <a:ext uri="{FF2B5EF4-FFF2-40B4-BE49-F238E27FC236}">
                <a16:creationId xmlns:a16="http://schemas.microsoft.com/office/drawing/2014/main" id="{AE8DFEDD-5333-6651-0FD6-E6279E174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8488" y="307248"/>
            <a:ext cx="2408312" cy="16702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285266-92E6-BD2F-DD6C-B3A2D93BDFBD}"/>
              </a:ext>
            </a:extLst>
          </p:cNvPr>
          <p:cNvSpPr txBox="1"/>
          <p:nvPr/>
        </p:nvSpPr>
        <p:spPr>
          <a:xfrm rot="16200000">
            <a:off x="364124" y="2842790"/>
            <a:ext cx="139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6"/>
                </a:solidFill>
                <a:latin typeface="+mj-lt"/>
              </a:rPr>
              <a:t>Domain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C8EDDD-9AEB-9648-6FF5-956490E8DABB}"/>
              </a:ext>
            </a:extLst>
          </p:cNvPr>
          <p:cNvSpPr txBox="1"/>
          <p:nvPr/>
        </p:nvSpPr>
        <p:spPr>
          <a:xfrm rot="5400000">
            <a:off x="6545080" y="2842790"/>
            <a:ext cx="139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6"/>
                </a:solidFill>
                <a:latin typeface="+mj-lt"/>
              </a:rPr>
              <a:t>Range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F1355E-45E6-E329-5B58-B30159429F27}"/>
              </a:ext>
            </a:extLst>
          </p:cNvPr>
          <p:cNvSpPr txBox="1"/>
          <p:nvPr/>
        </p:nvSpPr>
        <p:spPr>
          <a:xfrm>
            <a:off x="2376175" y="1354198"/>
            <a:ext cx="325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CA1043-1A0B-3C20-1140-CCC09265F863}"/>
              </a:ext>
            </a:extLst>
          </p:cNvPr>
          <p:cNvSpPr txBox="1"/>
          <p:nvPr/>
        </p:nvSpPr>
        <p:spPr>
          <a:xfrm>
            <a:off x="6044189" y="1347655"/>
            <a:ext cx="725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B4EFD2-EF37-66A0-9F41-35C078F51670}"/>
              </a:ext>
            </a:extLst>
          </p:cNvPr>
          <p:cNvSpPr txBox="1"/>
          <p:nvPr/>
        </p:nvSpPr>
        <p:spPr>
          <a:xfrm>
            <a:off x="3262098" y="1273502"/>
            <a:ext cx="1591499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6"/>
                </a:solidFill>
                <a:latin typeface="+mj-lt"/>
              </a:rPr>
              <a:t>          Multiply by negative 2</a:t>
            </a:r>
          </a:p>
        </p:txBody>
      </p:sp>
    </p:spTree>
    <p:extLst>
      <p:ext uri="{BB962C8B-B14F-4D97-AF65-F5344CB8AC3E}">
        <p14:creationId xmlns:p14="http://schemas.microsoft.com/office/powerpoint/2010/main" val="320373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FC0C18-7AFA-9D73-8C63-664E9F416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DBFA722B-C74C-078B-991F-94D9FD510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Guess My Rule: Relation 4</a:t>
            </a:r>
            <a:endParaRPr lang="en-US" dirty="0">
              <a:highlight>
                <a:srgbClr val="00FF00"/>
              </a:highlight>
            </a:endParaRPr>
          </a:p>
        </p:txBody>
      </p:sp>
      <p:graphicFrame>
        <p:nvGraphicFramePr>
          <p:cNvPr id="2" name="Table Placeholder 10">
            <a:extLst>
              <a:ext uri="{FF2B5EF4-FFF2-40B4-BE49-F238E27FC236}">
                <a16:creationId xmlns:a16="http://schemas.microsoft.com/office/drawing/2014/main" id="{05AFDE31-21A4-9BB7-316E-3D0C9628CD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0492386"/>
              </p:ext>
            </p:extLst>
          </p:nvPr>
        </p:nvGraphicFramePr>
        <p:xfrm>
          <a:off x="1328740" y="1309687"/>
          <a:ext cx="5571641" cy="2952240"/>
        </p:xfrm>
        <a:graphic>
          <a:graphicData uri="http://schemas.openxmlformats.org/drawingml/2006/table">
            <a:tbl>
              <a:tblPr firstRow="1" firstCol="1" bandRow="1"/>
              <a:tblGrid>
                <a:gridCol w="1774556">
                  <a:extLst>
                    <a:ext uri="{9D8B030D-6E8A-4147-A177-3AD203B41FA5}">
                      <a16:colId xmlns:a16="http://schemas.microsoft.com/office/drawing/2014/main" val="4027248765"/>
                    </a:ext>
                  </a:extLst>
                </a:gridCol>
                <a:gridCol w="1901125">
                  <a:extLst>
                    <a:ext uri="{9D8B030D-6E8A-4147-A177-3AD203B41FA5}">
                      <a16:colId xmlns:a16="http://schemas.microsoft.com/office/drawing/2014/main" val="1361534871"/>
                    </a:ext>
                  </a:extLst>
                </a:gridCol>
                <a:gridCol w="1895960">
                  <a:extLst>
                    <a:ext uri="{9D8B030D-6E8A-4147-A177-3AD203B41FA5}">
                      <a16:colId xmlns:a16="http://schemas.microsoft.com/office/drawing/2014/main" val="236006375"/>
                    </a:ext>
                  </a:extLst>
                </a:gridCol>
              </a:tblGrid>
              <a:tr h="492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Input: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_____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Output: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_____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777121"/>
                  </a:ext>
                </a:extLst>
              </a:tr>
              <a:tr h="492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10D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509849"/>
                  </a:ext>
                </a:extLst>
              </a:tr>
              <a:tr h="492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10D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7830769"/>
                  </a:ext>
                </a:extLst>
              </a:tr>
              <a:tr h="492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10D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071073"/>
                  </a:ext>
                </a:extLst>
              </a:tr>
              <a:tr h="492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10D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9683291"/>
                  </a:ext>
                </a:extLst>
              </a:tr>
              <a:tr h="492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10D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–1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058677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F67AB9B2-9123-DDEC-457B-17F759D0FA17}"/>
              </a:ext>
            </a:extLst>
          </p:cNvPr>
          <p:cNvSpPr/>
          <p:nvPr/>
        </p:nvSpPr>
        <p:spPr>
          <a:xfrm>
            <a:off x="3102109" y="1309687"/>
            <a:ext cx="1906454" cy="29522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D707E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algn="ctr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Rule: 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</a:t>
            </a:r>
          </a:p>
          <a:p>
            <a:pPr marL="0" marR="0" algn="ctr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</a:t>
            </a:r>
          </a:p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artoon of a machine&#10;&#10;AI-generated content may be incorrect.">
            <a:extLst>
              <a:ext uri="{FF2B5EF4-FFF2-40B4-BE49-F238E27FC236}">
                <a16:creationId xmlns:a16="http://schemas.microsoft.com/office/drawing/2014/main" id="{0DBAA582-4775-4018-4CDB-0595C84D1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8488" y="307248"/>
            <a:ext cx="2408312" cy="167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52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013A9E-D103-3988-C132-CC57702AE9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44872AE4-CB04-8B6A-443F-D4CABC2CB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Guess My Rule: Relation 4</a:t>
            </a:r>
            <a:endParaRPr lang="en-US" dirty="0">
              <a:highlight>
                <a:srgbClr val="00FF00"/>
              </a:highlight>
            </a:endParaRPr>
          </a:p>
        </p:txBody>
      </p:sp>
      <p:graphicFrame>
        <p:nvGraphicFramePr>
          <p:cNvPr id="2" name="Table Placeholder 10">
            <a:extLst>
              <a:ext uri="{FF2B5EF4-FFF2-40B4-BE49-F238E27FC236}">
                <a16:creationId xmlns:a16="http://schemas.microsoft.com/office/drawing/2014/main" id="{A0A8783A-FE93-9F3E-905C-5A9ADCE7E5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9290184"/>
              </p:ext>
            </p:extLst>
          </p:nvPr>
        </p:nvGraphicFramePr>
        <p:xfrm>
          <a:off x="1328740" y="1309687"/>
          <a:ext cx="5571641" cy="2952240"/>
        </p:xfrm>
        <a:graphic>
          <a:graphicData uri="http://schemas.openxmlformats.org/drawingml/2006/table">
            <a:tbl>
              <a:tblPr firstRow="1" firstCol="1" bandRow="1"/>
              <a:tblGrid>
                <a:gridCol w="1774556">
                  <a:extLst>
                    <a:ext uri="{9D8B030D-6E8A-4147-A177-3AD203B41FA5}">
                      <a16:colId xmlns:a16="http://schemas.microsoft.com/office/drawing/2014/main" val="4027248765"/>
                    </a:ext>
                  </a:extLst>
                </a:gridCol>
                <a:gridCol w="1901125">
                  <a:extLst>
                    <a:ext uri="{9D8B030D-6E8A-4147-A177-3AD203B41FA5}">
                      <a16:colId xmlns:a16="http://schemas.microsoft.com/office/drawing/2014/main" val="1361534871"/>
                    </a:ext>
                  </a:extLst>
                </a:gridCol>
                <a:gridCol w="1895960">
                  <a:extLst>
                    <a:ext uri="{9D8B030D-6E8A-4147-A177-3AD203B41FA5}">
                      <a16:colId xmlns:a16="http://schemas.microsoft.com/office/drawing/2014/main" val="236006375"/>
                    </a:ext>
                  </a:extLst>
                </a:gridCol>
              </a:tblGrid>
              <a:tr h="492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Input: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_____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Output: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_____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777121"/>
                  </a:ext>
                </a:extLst>
              </a:tr>
              <a:tr h="492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10D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509849"/>
                  </a:ext>
                </a:extLst>
              </a:tr>
              <a:tr h="492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10D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7830769"/>
                  </a:ext>
                </a:extLst>
              </a:tr>
              <a:tr h="492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10D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071073"/>
                  </a:ext>
                </a:extLst>
              </a:tr>
              <a:tr h="492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10D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9683291"/>
                  </a:ext>
                </a:extLst>
              </a:tr>
              <a:tr h="492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10D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–1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058677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254E27AD-B82D-0D0F-3E7C-D4BA65F7B2A2}"/>
              </a:ext>
            </a:extLst>
          </p:cNvPr>
          <p:cNvSpPr/>
          <p:nvPr/>
        </p:nvSpPr>
        <p:spPr>
          <a:xfrm>
            <a:off x="3102109" y="1309687"/>
            <a:ext cx="1906454" cy="29522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D707E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algn="ctr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Rule: 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</a:t>
            </a:r>
          </a:p>
          <a:p>
            <a:pPr marL="0" marR="0" algn="ctr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</a:t>
            </a:r>
          </a:p>
          <a:p>
            <a:pPr marL="0" marR="0" algn="ctr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</a:t>
            </a:r>
          </a:p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</a:t>
            </a:r>
          </a:p>
        </p:txBody>
      </p:sp>
      <p:pic>
        <p:nvPicPr>
          <p:cNvPr id="5" name="Picture 4" descr="Cartoon of a machine&#10;&#10;AI-generated content may be incorrect.">
            <a:extLst>
              <a:ext uri="{FF2B5EF4-FFF2-40B4-BE49-F238E27FC236}">
                <a16:creationId xmlns:a16="http://schemas.microsoft.com/office/drawing/2014/main" id="{C8FA6A3D-E45F-0A4B-AB9F-DF1D00C1A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8488" y="307248"/>
            <a:ext cx="2408312" cy="16702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C17522-AC98-65CC-C355-21D6ACB6D18B}"/>
              </a:ext>
            </a:extLst>
          </p:cNvPr>
          <p:cNvSpPr txBox="1"/>
          <p:nvPr/>
        </p:nvSpPr>
        <p:spPr>
          <a:xfrm rot="16200000">
            <a:off x="364124" y="2842790"/>
            <a:ext cx="139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6"/>
                </a:solidFill>
                <a:latin typeface="+mj-lt"/>
              </a:rPr>
              <a:t>Domain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1FEC50-E903-A850-C722-F2F1F70DD5A2}"/>
              </a:ext>
            </a:extLst>
          </p:cNvPr>
          <p:cNvSpPr txBox="1"/>
          <p:nvPr/>
        </p:nvSpPr>
        <p:spPr>
          <a:xfrm rot="5400000">
            <a:off x="6545080" y="2842790"/>
            <a:ext cx="139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6"/>
                </a:solidFill>
                <a:latin typeface="+mj-lt"/>
              </a:rPr>
              <a:t>Range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6EBE2E-0AF0-C9F2-A9C2-466FF1820855}"/>
              </a:ext>
            </a:extLst>
          </p:cNvPr>
          <p:cNvSpPr txBox="1"/>
          <p:nvPr/>
        </p:nvSpPr>
        <p:spPr>
          <a:xfrm>
            <a:off x="2376175" y="1354198"/>
            <a:ext cx="325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651804-AFA9-23D3-CDEC-20AD321DA620}"/>
              </a:ext>
            </a:extLst>
          </p:cNvPr>
          <p:cNvSpPr txBox="1"/>
          <p:nvPr/>
        </p:nvSpPr>
        <p:spPr>
          <a:xfrm>
            <a:off x="6044189" y="1347655"/>
            <a:ext cx="725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4F7D49-5C24-A014-4EA4-B102E5A37E5C}"/>
              </a:ext>
            </a:extLst>
          </p:cNvPr>
          <p:cNvSpPr txBox="1"/>
          <p:nvPr/>
        </p:nvSpPr>
        <p:spPr>
          <a:xfrm>
            <a:off x="3262098" y="1273502"/>
            <a:ext cx="1591499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6"/>
                </a:solidFill>
                <a:latin typeface="+mj-lt"/>
              </a:rPr>
              <a:t>          Multiply the number by itself</a:t>
            </a:r>
            <a:br>
              <a:rPr lang="en-US" sz="1800" b="1" dirty="0">
                <a:solidFill>
                  <a:schemeClr val="accent6"/>
                </a:solidFill>
                <a:latin typeface="+mj-lt"/>
              </a:rPr>
            </a:br>
            <a:r>
              <a:rPr lang="en-US" sz="1800" b="1" dirty="0">
                <a:solidFill>
                  <a:schemeClr val="accent6"/>
                </a:solidFill>
                <a:latin typeface="+mj-lt"/>
              </a:rPr>
              <a:t>(square it)</a:t>
            </a:r>
          </a:p>
        </p:txBody>
      </p:sp>
    </p:spTree>
    <p:extLst>
      <p:ext uri="{BB962C8B-B14F-4D97-AF65-F5344CB8AC3E}">
        <p14:creationId xmlns:p14="http://schemas.microsoft.com/office/powerpoint/2010/main" val="192277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What do a toaster, a juicer, and a paper shredder</a:t>
            </a:r>
            <a:br>
              <a:rPr lang="en-US" dirty="0"/>
            </a:br>
            <a:r>
              <a:rPr lang="en-US" dirty="0"/>
              <a:t>have in common?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Riddle Me This…</a:t>
            </a:r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3" name="Picture 2" descr="A group of colorful speech bubbles&#10;&#10;AI-generated content may be incorrect.">
            <a:extLst>
              <a:ext uri="{FF2B5EF4-FFF2-40B4-BE49-F238E27FC236}">
                <a16:creationId xmlns:a16="http://schemas.microsoft.com/office/drawing/2014/main" id="{7A16C0F6-6B05-B11E-40F3-ADA7B0010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698" y="400050"/>
            <a:ext cx="2254102" cy="1047005"/>
          </a:xfrm>
          <a:prstGeom prst="rect">
            <a:avLst/>
          </a:prstGeom>
        </p:spPr>
      </p:pic>
      <p:pic>
        <p:nvPicPr>
          <p:cNvPr id="11" name="Picture 10" descr="A drawing of a container with a blue lid&#10;&#10;AI-generated content may be incorrect.">
            <a:extLst>
              <a:ext uri="{FF2B5EF4-FFF2-40B4-BE49-F238E27FC236}">
                <a16:creationId xmlns:a16="http://schemas.microsoft.com/office/drawing/2014/main" id="{D2E2CCE2-4865-ABD9-CA6E-C09B795F50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31585">
            <a:off x="6017818" y="2543432"/>
            <a:ext cx="1545444" cy="1828800"/>
          </a:xfrm>
          <a:prstGeom prst="rect">
            <a:avLst/>
          </a:prstGeom>
        </p:spPr>
      </p:pic>
      <p:pic>
        <p:nvPicPr>
          <p:cNvPr id="12" name="Picture 11" descr="A white toaster with a bolt on top&#10;&#10;AI-generated content may be incorrect.">
            <a:extLst>
              <a:ext uri="{FF2B5EF4-FFF2-40B4-BE49-F238E27FC236}">
                <a16:creationId xmlns:a16="http://schemas.microsoft.com/office/drawing/2014/main" id="{4FE799AC-F643-0001-A3BA-D677ECACA5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15972">
            <a:off x="877231" y="2543432"/>
            <a:ext cx="1864942" cy="1828800"/>
          </a:xfrm>
          <a:prstGeom prst="rect">
            <a:avLst/>
          </a:prstGeom>
        </p:spPr>
      </p:pic>
      <p:pic>
        <p:nvPicPr>
          <p:cNvPr id="2" name="Picture 1" descr="A yellow juicer with a yellow lid&#10;&#10;AI-generated content may be incorrect.">
            <a:extLst>
              <a:ext uri="{FF2B5EF4-FFF2-40B4-BE49-F238E27FC236}">
                <a16:creationId xmlns:a16="http://schemas.microsoft.com/office/drawing/2014/main" id="{8A540D36-A963-9C5E-58B8-0F0DAC0864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5925" y="2336981"/>
            <a:ext cx="1554480" cy="175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74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574BF1-16FE-6A9C-1B71-93D6683879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419DFF62-85A0-170C-5563-60368BB46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Guess My Rule: Relation 5</a:t>
            </a:r>
            <a:endParaRPr lang="en-US" dirty="0">
              <a:highlight>
                <a:srgbClr val="00FF00"/>
              </a:highlight>
            </a:endParaRPr>
          </a:p>
        </p:txBody>
      </p:sp>
      <p:graphicFrame>
        <p:nvGraphicFramePr>
          <p:cNvPr id="2" name="Table Placeholder 10">
            <a:extLst>
              <a:ext uri="{FF2B5EF4-FFF2-40B4-BE49-F238E27FC236}">
                <a16:creationId xmlns:a16="http://schemas.microsoft.com/office/drawing/2014/main" id="{94282799-4BB1-EEC1-4AC5-AE837D4C2C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2377063"/>
              </p:ext>
            </p:extLst>
          </p:nvPr>
        </p:nvGraphicFramePr>
        <p:xfrm>
          <a:off x="1328740" y="1309687"/>
          <a:ext cx="5571641" cy="2952240"/>
        </p:xfrm>
        <a:graphic>
          <a:graphicData uri="http://schemas.openxmlformats.org/drawingml/2006/table">
            <a:tbl>
              <a:tblPr firstRow="1" firstCol="1" bandRow="1"/>
              <a:tblGrid>
                <a:gridCol w="1774556">
                  <a:extLst>
                    <a:ext uri="{9D8B030D-6E8A-4147-A177-3AD203B41FA5}">
                      <a16:colId xmlns:a16="http://schemas.microsoft.com/office/drawing/2014/main" val="4027248765"/>
                    </a:ext>
                  </a:extLst>
                </a:gridCol>
                <a:gridCol w="1901125">
                  <a:extLst>
                    <a:ext uri="{9D8B030D-6E8A-4147-A177-3AD203B41FA5}">
                      <a16:colId xmlns:a16="http://schemas.microsoft.com/office/drawing/2014/main" val="1361534871"/>
                    </a:ext>
                  </a:extLst>
                </a:gridCol>
                <a:gridCol w="1895960">
                  <a:extLst>
                    <a:ext uri="{9D8B030D-6E8A-4147-A177-3AD203B41FA5}">
                      <a16:colId xmlns:a16="http://schemas.microsoft.com/office/drawing/2014/main" val="236006375"/>
                    </a:ext>
                  </a:extLst>
                </a:gridCol>
              </a:tblGrid>
              <a:tr h="492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Input: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_____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Output: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_____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777121"/>
                  </a:ext>
                </a:extLst>
              </a:tr>
              <a:tr h="492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10D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509849"/>
                  </a:ext>
                </a:extLst>
              </a:tr>
              <a:tr h="492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10D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2, 4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7830769"/>
                  </a:ext>
                </a:extLst>
              </a:tr>
              <a:tr h="492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10D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071073"/>
                  </a:ext>
                </a:extLst>
              </a:tr>
              <a:tr h="492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10D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2, 3, 6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9683291"/>
                  </a:ext>
                </a:extLst>
              </a:tr>
              <a:tr h="492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10D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058677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2993FAB-6693-EA33-5E83-06663A06D4CB}"/>
              </a:ext>
            </a:extLst>
          </p:cNvPr>
          <p:cNvSpPr/>
          <p:nvPr/>
        </p:nvSpPr>
        <p:spPr>
          <a:xfrm>
            <a:off x="3102109" y="1309687"/>
            <a:ext cx="1906454" cy="29522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D707E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algn="ctr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Rule: 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</a:t>
            </a:r>
          </a:p>
          <a:p>
            <a:pPr marL="0" marR="0" algn="ctr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</a:t>
            </a:r>
          </a:p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artoon of a machine&#10;&#10;AI-generated content may be incorrect.">
            <a:extLst>
              <a:ext uri="{FF2B5EF4-FFF2-40B4-BE49-F238E27FC236}">
                <a16:creationId xmlns:a16="http://schemas.microsoft.com/office/drawing/2014/main" id="{326CDD62-50D3-38D0-03EB-9A7A51773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8488" y="307248"/>
            <a:ext cx="2408312" cy="167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39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A8CFC-1FE7-98DE-AA5F-C6393EBD57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E14396B1-A4C7-41B2-0D7D-E7F088E55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Guess My Rule: Relation 5</a:t>
            </a:r>
            <a:endParaRPr lang="en-US" dirty="0">
              <a:highlight>
                <a:srgbClr val="00FF00"/>
              </a:highlight>
            </a:endParaRPr>
          </a:p>
        </p:txBody>
      </p:sp>
      <p:graphicFrame>
        <p:nvGraphicFramePr>
          <p:cNvPr id="2" name="Table Placeholder 10">
            <a:extLst>
              <a:ext uri="{FF2B5EF4-FFF2-40B4-BE49-F238E27FC236}">
                <a16:creationId xmlns:a16="http://schemas.microsoft.com/office/drawing/2014/main" id="{9A06E116-E897-D5EF-9AFE-770391B1B1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2465725"/>
              </p:ext>
            </p:extLst>
          </p:nvPr>
        </p:nvGraphicFramePr>
        <p:xfrm>
          <a:off x="1328740" y="1309687"/>
          <a:ext cx="5571641" cy="2952240"/>
        </p:xfrm>
        <a:graphic>
          <a:graphicData uri="http://schemas.openxmlformats.org/drawingml/2006/table">
            <a:tbl>
              <a:tblPr firstRow="1" firstCol="1" bandRow="1"/>
              <a:tblGrid>
                <a:gridCol w="1774556">
                  <a:extLst>
                    <a:ext uri="{9D8B030D-6E8A-4147-A177-3AD203B41FA5}">
                      <a16:colId xmlns:a16="http://schemas.microsoft.com/office/drawing/2014/main" val="4027248765"/>
                    </a:ext>
                  </a:extLst>
                </a:gridCol>
                <a:gridCol w="1901125">
                  <a:extLst>
                    <a:ext uri="{9D8B030D-6E8A-4147-A177-3AD203B41FA5}">
                      <a16:colId xmlns:a16="http://schemas.microsoft.com/office/drawing/2014/main" val="1361534871"/>
                    </a:ext>
                  </a:extLst>
                </a:gridCol>
                <a:gridCol w="1895960">
                  <a:extLst>
                    <a:ext uri="{9D8B030D-6E8A-4147-A177-3AD203B41FA5}">
                      <a16:colId xmlns:a16="http://schemas.microsoft.com/office/drawing/2014/main" val="236006375"/>
                    </a:ext>
                  </a:extLst>
                </a:gridCol>
              </a:tblGrid>
              <a:tr h="492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Input: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_____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Output: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_____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777121"/>
                  </a:ext>
                </a:extLst>
              </a:tr>
              <a:tr h="492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10D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509849"/>
                  </a:ext>
                </a:extLst>
              </a:tr>
              <a:tr h="492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10D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2, 4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7830769"/>
                  </a:ext>
                </a:extLst>
              </a:tr>
              <a:tr h="492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10D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071073"/>
                  </a:ext>
                </a:extLst>
              </a:tr>
              <a:tr h="492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10D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2, 3, 6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9683291"/>
                  </a:ext>
                </a:extLst>
              </a:tr>
              <a:tr h="492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10D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058677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0A61A9DB-ABF3-DA8E-370B-A21F69FC8A33}"/>
              </a:ext>
            </a:extLst>
          </p:cNvPr>
          <p:cNvSpPr/>
          <p:nvPr/>
        </p:nvSpPr>
        <p:spPr>
          <a:xfrm>
            <a:off x="3102109" y="1309687"/>
            <a:ext cx="1906454" cy="29522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D707E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algn="ctr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Rule: 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</a:t>
            </a:r>
          </a:p>
          <a:p>
            <a:pPr marL="0" marR="0" algn="ctr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</a:t>
            </a:r>
          </a:p>
          <a:p>
            <a:pPr marL="0" marR="0" algn="ctr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</a:t>
            </a:r>
          </a:p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</a:t>
            </a:r>
          </a:p>
        </p:txBody>
      </p:sp>
      <p:pic>
        <p:nvPicPr>
          <p:cNvPr id="5" name="Picture 4" descr="Cartoon of a machine&#10;&#10;AI-generated content may be incorrect.">
            <a:extLst>
              <a:ext uri="{FF2B5EF4-FFF2-40B4-BE49-F238E27FC236}">
                <a16:creationId xmlns:a16="http://schemas.microsoft.com/office/drawing/2014/main" id="{E49F64EC-16DA-6D46-6FF9-A1E6AAABE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8488" y="307248"/>
            <a:ext cx="2408312" cy="16702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B08EF1-3A03-5323-5706-8EC322EF3674}"/>
              </a:ext>
            </a:extLst>
          </p:cNvPr>
          <p:cNvSpPr txBox="1"/>
          <p:nvPr/>
        </p:nvSpPr>
        <p:spPr>
          <a:xfrm rot="16200000">
            <a:off x="364124" y="2842790"/>
            <a:ext cx="139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6"/>
                </a:solidFill>
                <a:latin typeface="+mj-lt"/>
              </a:rPr>
              <a:t>Domain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789FCF-FCC7-FD1B-2E33-A53DBFE4F286}"/>
              </a:ext>
            </a:extLst>
          </p:cNvPr>
          <p:cNvSpPr txBox="1"/>
          <p:nvPr/>
        </p:nvSpPr>
        <p:spPr>
          <a:xfrm rot="5400000">
            <a:off x="6545080" y="2842790"/>
            <a:ext cx="139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6"/>
                </a:solidFill>
                <a:latin typeface="+mj-lt"/>
              </a:rPr>
              <a:t>Range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8752DF-BBAE-5448-E04A-5403D0DBA403}"/>
              </a:ext>
            </a:extLst>
          </p:cNvPr>
          <p:cNvSpPr txBox="1"/>
          <p:nvPr/>
        </p:nvSpPr>
        <p:spPr>
          <a:xfrm>
            <a:off x="2376175" y="1354198"/>
            <a:ext cx="325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11194C-DC02-4ADE-D728-45A65F5143F7}"/>
              </a:ext>
            </a:extLst>
          </p:cNvPr>
          <p:cNvSpPr txBox="1"/>
          <p:nvPr/>
        </p:nvSpPr>
        <p:spPr>
          <a:xfrm>
            <a:off x="6044189" y="1347655"/>
            <a:ext cx="725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F1D9F3-2787-E601-0A2A-7FA69266B7F6}"/>
              </a:ext>
            </a:extLst>
          </p:cNvPr>
          <p:cNvSpPr txBox="1"/>
          <p:nvPr/>
        </p:nvSpPr>
        <p:spPr>
          <a:xfrm>
            <a:off x="3262098" y="1273502"/>
            <a:ext cx="1591499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6"/>
                </a:solidFill>
                <a:latin typeface="+mj-lt"/>
              </a:rPr>
              <a:t>          List the factors of the number, except for 1</a:t>
            </a:r>
          </a:p>
        </p:txBody>
      </p:sp>
    </p:spTree>
    <p:extLst>
      <p:ext uri="{BB962C8B-B14F-4D97-AF65-F5344CB8AC3E}">
        <p14:creationId xmlns:p14="http://schemas.microsoft.com/office/powerpoint/2010/main" val="409348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F93D32-6D8D-909F-B6E5-E198ACF32D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1755546D-23FB-C9E4-4EAC-8CF7E5582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Guess My Rule: Relation 6</a:t>
            </a:r>
            <a:endParaRPr lang="en-US" dirty="0">
              <a:highlight>
                <a:srgbClr val="00FF00"/>
              </a:highlight>
            </a:endParaRPr>
          </a:p>
        </p:txBody>
      </p:sp>
      <p:graphicFrame>
        <p:nvGraphicFramePr>
          <p:cNvPr id="2" name="Table Placeholder 10">
            <a:extLst>
              <a:ext uri="{FF2B5EF4-FFF2-40B4-BE49-F238E27FC236}">
                <a16:creationId xmlns:a16="http://schemas.microsoft.com/office/drawing/2014/main" id="{7F2163C3-DECE-659C-B28B-307F0D25E8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2299742"/>
              </p:ext>
            </p:extLst>
          </p:nvPr>
        </p:nvGraphicFramePr>
        <p:xfrm>
          <a:off x="1328740" y="1309686"/>
          <a:ext cx="5571641" cy="2952240"/>
        </p:xfrm>
        <a:graphic>
          <a:graphicData uri="http://schemas.openxmlformats.org/drawingml/2006/table">
            <a:tbl>
              <a:tblPr firstRow="1" firstCol="1" bandRow="1"/>
              <a:tblGrid>
                <a:gridCol w="1774556">
                  <a:extLst>
                    <a:ext uri="{9D8B030D-6E8A-4147-A177-3AD203B41FA5}">
                      <a16:colId xmlns:a16="http://schemas.microsoft.com/office/drawing/2014/main" val="4027248765"/>
                    </a:ext>
                  </a:extLst>
                </a:gridCol>
                <a:gridCol w="1901125">
                  <a:extLst>
                    <a:ext uri="{9D8B030D-6E8A-4147-A177-3AD203B41FA5}">
                      <a16:colId xmlns:a16="http://schemas.microsoft.com/office/drawing/2014/main" val="1361534871"/>
                    </a:ext>
                  </a:extLst>
                </a:gridCol>
                <a:gridCol w="1895960">
                  <a:extLst>
                    <a:ext uri="{9D8B030D-6E8A-4147-A177-3AD203B41FA5}">
                      <a16:colId xmlns:a16="http://schemas.microsoft.com/office/drawing/2014/main" val="236006375"/>
                    </a:ext>
                  </a:extLst>
                </a:gridCol>
              </a:tblGrid>
              <a:tr h="5904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Input: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_____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Output: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_____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777121"/>
                  </a:ext>
                </a:extLst>
              </a:tr>
              <a:tr h="5904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10D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–1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10D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–1</a:t>
                      </a:r>
                      <a:endParaRPr lang="en-US" sz="1800" b="1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509849"/>
                  </a:ext>
                </a:extLst>
              </a:tr>
              <a:tr h="5904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10D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7830769"/>
                  </a:ext>
                </a:extLst>
              </a:tr>
              <a:tr h="5904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10D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–2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071073"/>
                  </a:ext>
                </a:extLst>
              </a:tr>
              <a:tr h="5904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10D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9683291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C95ACDC7-766E-9290-B424-7B46BC1D20CB}"/>
              </a:ext>
            </a:extLst>
          </p:cNvPr>
          <p:cNvSpPr/>
          <p:nvPr/>
        </p:nvSpPr>
        <p:spPr>
          <a:xfrm>
            <a:off x="3102109" y="1309687"/>
            <a:ext cx="1906454" cy="29522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D707E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algn="ctr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Rule: 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</a:t>
            </a:r>
          </a:p>
          <a:p>
            <a:pPr marL="0" marR="0" algn="ctr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</a:t>
            </a:r>
          </a:p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artoon of a machine&#10;&#10;AI-generated content may be incorrect.">
            <a:extLst>
              <a:ext uri="{FF2B5EF4-FFF2-40B4-BE49-F238E27FC236}">
                <a16:creationId xmlns:a16="http://schemas.microsoft.com/office/drawing/2014/main" id="{0E122843-A188-5D9B-EAD7-050819B1E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8488" y="307248"/>
            <a:ext cx="2408312" cy="1670262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D233DF1-3946-E277-D3BC-2044324A04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9592115"/>
              </p:ext>
            </p:extLst>
          </p:nvPr>
        </p:nvGraphicFramePr>
        <p:xfrm>
          <a:off x="5906092" y="2498334"/>
          <a:ext cx="190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0440" imgH="571320" progId="Equation.DSMT4">
                  <p:embed/>
                </p:oleObj>
              </mc:Choice>
              <mc:Fallback>
                <p:oleObj name="Equation" r:id="rId3" imgW="19044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06092" y="2498334"/>
                        <a:ext cx="1905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83E256C-8E3E-D9A0-87F2-D005F30E3E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4201529"/>
              </p:ext>
            </p:extLst>
          </p:nvPr>
        </p:nvGraphicFramePr>
        <p:xfrm>
          <a:off x="5906092" y="3684492"/>
          <a:ext cx="1905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0440" imgH="558720" progId="Equation.DSMT4">
                  <p:embed/>
                </p:oleObj>
              </mc:Choice>
              <mc:Fallback>
                <p:oleObj name="Equation" r:id="rId5" imgW="19044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06092" y="3684492"/>
                        <a:ext cx="1905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DF1E489-1E0B-52CD-A291-34A873D785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9167945"/>
              </p:ext>
            </p:extLst>
          </p:nvPr>
        </p:nvGraphicFramePr>
        <p:xfrm>
          <a:off x="5764505" y="3100730"/>
          <a:ext cx="3556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55320" imgH="558720" progId="Equation.DSMT4">
                  <p:embed/>
                </p:oleObj>
              </mc:Choice>
              <mc:Fallback>
                <p:oleObj name="Equation" r:id="rId7" imgW="35532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64505" y="3100730"/>
                        <a:ext cx="3556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343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6FF97D-4C4F-34FB-8FFB-EC022B782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2E35ECB-929F-C7A1-B4F5-13D15CA74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Guess My Rule: Relation 6</a:t>
            </a:r>
            <a:endParaRPr lang="en-US" dirty="0">
              <a:highlight>
                <a:srgbClr val="00FF00"/>
              </a:highlight>
            </a:endParaRPr>
          </a:p>
        </p:txBody>
      </p:sp>
      <p:graphicFrame>
        <p:nvGraphicFramePr>
          <p:cNvPr id="2" name="Table Placeholder 10">
            <a:extLst>
              <a:ext uri="{FF2B5EF4-FFF2-40B4-BE49-F238E27FC236}">
                <a16:creationId xmlns:a16="http://schemas.microsoft.com/office/drawing/2014/main" id="{11D5BAA2-3683-5766-663C-C760EAE61D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8954955"/>
              </p:ext>
            </p:extLst>
          </p:nvPr>
        </p:nvGraphicFramePr>
        <p:xfrm>
          <a:off x="1328740" y="1309686"/>
          <a:ext cx="5571641" cy="2952240"/>
        </p:xfrm>
        <a:graphic>
          <a:graphicData uri="http://schemas.openxmlformats.org/drawingml/2006/table">
            <a:tbl>
              <a:tblPr firstRow="1" firstCol="1" bandRow="1"/>
              <a:tblGrid>
                <a:gridCol w="1774556">
                  <a:extLst>
                    <a:ext uri="{9D8B030D-6E8A-4147-A177-3AD203B41FA5}">
                      <a16:colId xmlns:a16="http://schemas.microsoft.com/office/drawing/2014/main" val="4027248765"/>
                    </a:ext>
                  </a:extLst>
                </a:gridCol>
                <a:gridCol w="1901125">
                  <a:extLst>
                    <a:ext uri="{9D8B030D-6E8A-4147-A177-3AD203B41FA5}">
                      <a16:colId xmlns:a16="http://schemas.microsoft.com/office/drawing/2014/main" val="1361534871"/>
                    </a:ext>
                  </a:extLst>
                </a:gridCol>
                <a:gridCol w="1895960">
                  <a:extLst>
                    <a:ext uri="{9D8B030D-6E8A-4147-A177-3AD203B41FA5}">
                      <a16:colId xmlns:a16="http://schemas.microsoft.com/office/drawing/2014/main" val="236006375"/>
                    </a:ext>
                  </a:extLst>
                </a:gridCol>
              </a:tblGrid>
              <a:tr h="5904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Input: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_____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Output: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_____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777121"/>
                  </a:ext>
                </a:extLst>
              </a:tr>
              <a:tr h="5904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10D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–1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10D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–1</a:t>
                      </a:r>
                      <a:endParaRPr lang="en-US" sz="1800" b="1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509849"/>
                  </a:ext>
                </a:extLst>
              </a:tr>
              <a:tr h="5904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10D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7830769"/>
                  </a:ext>
                </a:extLst>
              </a:tr>
              <a:tr h="5904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10D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–2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071073"/>
                  </a:ext>
                </a:extLst>
              </a:tr>
              <a:tr h="5904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10D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9683291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F2E8F2D1-99B1-CBD8-9CEF-4642601199D1}"/>
              </a:ext>
            </a:extLst>
          </p:cNvPr>
          <p:cNvSpPr/>
          <p:nvPr/>
        </p:nvSpPr>
        <p:spPr>
          <a:xfrm>
            <a:off x="3102109" y="1309687"/>
            <a:ext cx="1906454" cy="29522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D707E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algn="ctr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Rule: 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</a:t>
            </a:r>
          </a:p>
          <a:p>
            <a:pPr marL="0" marR="0" algn="ctr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</a:t>
            </a:r>
          </a:p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</a:t>
            </a:r>
          </a:p>
          <a:p>
            <a:pPr marL="0" marR="0" algn="ctr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</a:t>
            </a:r>
          </a:p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</a:t>
            </a:r>
          </a:p>
        </p:txBody>
      </p:sp>
      <p:pic>
        <p:nvPicPr>
          <p:cNvPr id="5" name="Picture 4" descr="Cartoon of a machine&#10;&#10;AI-generated content may be incorrect.">
            <a:extLst>
              <a:ext uri="{FF2B5EF4-FFF2-40B4-BE49-F238E27FC236}">
                <a16:creationId xmlns:a16="http://schemas.microsoft.com/office/drawing/2014/main" id="{27C461B1-A55E-82CD-38EF-C964829E0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8488" y="307248"/>
            <a:ext cx="2408312" cy="1670262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6ECD677-8D72-6414-EF8A-06466FD15B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06092" y="2498334"/>
          <a:ext cx="190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0440" imgH="571320" progId="Equation.DSMT4">
                  <p:embed/>
                </p:oleObj>
              </mc:Choice>
              <mc:Fallback>
                <p:oleObj name="Equation" r:id="rId3" imgW="190440" imgH="57132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D233DF1-3946-E277-D3BC-2044324A04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06092" y="2498334"/>
                        <a:ext cx="1905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30C804C-16D0-C385-649B-6827675BE5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06092" y="3684492"/>
          <a:ext cx="1905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0440" imgH="558720" progId="Equation.DSMT4">
                  <p:embed/>
                </p:oleObj>
              </mc:Choice>
              <mc:Fallback>
                <p:oleObj name="Equation" r:id="rId5" imgW="190440" imgH="55872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983E256C-8E3E-D9A0-87F2-D005F30E3E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06092" y="3684492"/>
                        <a:ext cx="1905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8A2167F-7D8A-A631-910F-B493995EA1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64505" y="3100730"/>
          <a:ext cx="3556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55320" imgH="558720" progId="Equation.DSMT4">
                  <p:embed/>
                </p:oleObj>
              </mc:Choice>
              <mc:Fallback>
                <p:oleObj name="Equation" r:id="rId7" imgW="355320" imgH="55872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4DF1E489-1E0B-52CD-A291-34A873D785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64505" y="3100730"/>
                        <a:ext cx="3556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CA8878F-A2CF-48F9-A0C6-753A82D4073D}"/>
              </a:ext>
            </a:extLst>
          </p:cNvPr>
          <p:cNvSpPr txBox="1"/>
          <p:nvPr/>
        </p:nvSpPr>
        <p:spPr>
          <a:xfrm rot="16200000">
            <a:off x="364124" y="2842790"/>
            <a:ext cx="139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6"/>
                </a:solidFill>
                <a:latin typeface="+mj-lt"/>
              </a:rPr>
              <a:t>Domain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27A3C7-969A-2C86-0EE8-F7385A5946AE}"/>
              </a:ext>
            </a:extLst>
          </p:cNvPr>
          <p:cNvSpPr txBox="1"/>
          <p:nvPr/>
        </p:nvSpPr>
        <p:spPr>
          <a:xfrm rot="5400000">
            <a:off x="6545080" y="2842790"/>
            <a:ext cx="139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6"/>
                </a:solidFill>
                <a:latin typeface="+mj-lt"/>
              </a:rPr>
              <a:t>Range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DF7CC7-06E3-8382-6696-4EBBD6BC6824}"/>
              </a:ext>
            </a:extLst>
          </p:cNvPr>
          <p:cNvSpPr txBox="1"/>
          <p:nvPr/>
        </p:nvSpPr>
        <p:spPr>
          <a:xfrm>
            <a:off x="2376175" y="1354198"/>
            <a:ext cx="325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E87A5E-4E65-BD0F-5F99-8C3599286717}"/>
              </a:ext>
            </a:extLst>
          </p:cNvPr>
          <p:cNvSpPr txBox="1"/>
          <p:nvPr/>
        </p:nvSpPr>
        <p:spPr>
          <a:xfrm>
            <a:off x="6044189" y="1347655"/>
            <a:ext cx="725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12AA7B-5289-56F1-56F5-7CF5F02AB245}"/>
              </a:ext>
            </a:extLst>
          </p:cNvPr>
          <p:cNvSpPr txBox="1"/>
          <p:nvPr/>
        </p:nvSpPr>
        <p:spPr>
          <a:xfrm>
            <a:off x="3262098" y="1273502"/>
            <a:ext cx="1591499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6"/>
                </a:solidFill>
                <a:latin typeface="+mj-lt"/>
              </a:rPr>
              <a:t>          1 over the number or multiplicative inverse of the number</a:t>
            </a:r>
          </a:p>
        </p:txBody>
      </p:sp>
    </p:spTree>
    <p:extLst>
      <p:ext uri="{BB962C8B-B14F-4D97-AF65-F5344CB8AC3E}">
        <p14:creationId xmlns:p14="http://schemas.microsoft.com/office/powerpoint/2010/main" val="373988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7F5745-DFC6-AA08-723B-917647F3F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548D2089-7023-CE6C-9258-2C50BF24C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Is a search engine a function?</a:t>
            </a:r>
          </a:p>
          <a:p>
            <a:r>
              <a:rPr lang="en-US" dirty="0"/>
              <a:t>If so, what would be the domain? The range?</a:t>
            </a:r>
          </a:p>
          <a:p>
            <a:r>
              <a:rPr lang="en-US" dirty="0"/>
              <a:t>If not, why not?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i="1" dirty="0"/>
              <a:t>Keep these questions in mind</a:t>
            </a:r>
            <a:br>
              <a:rPr lang="en-US" b="1" i="1" dirty="0"/>
            </a:br>
            <a:r>
              <a:rPr lang="en-US" b="1" i="1" dirty="0"/>
              <a:t>as you watch the following video.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1AE15409-7895-1B96-9876-8E281ED6A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Search Engines Work?</a:t>
            </a:r>
          </a:p>
        </p:txBody>
      </p:sp>
    </p:spTree>
    <p:extLst>
      <p:ext uri="{BB962C8B-B14F-4D97-AF65-F5344CB8AC3E}">
        <p14:creationId xmlns:p14="http://schemas.microsoft.com/office/powerpoint/2010/main" val="268576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C91CCD-276F-BCCE-4BAD-75FEDD5CB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B55266AC-3D66-4A94-5E58-8E98609D2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27034"/>
            <a:ext cx="8229600" cy="3707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Search Works</a:t>
            </a:r>
            <a:endParaRPr lang="en-US" sz="1800" dirty="0">
              <a:solidFill>
                <a:schemeClr val="accent2"/>
              </a:solidFill>
            </a:endParaRP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DBE45480-9DE9-865A-0C4E-39C392C08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Search Engines Work?</a:t>
            </a:r>
          </a:p>
        </p:txBody>
      </p:sp>
      <p:pic>
        <p:nvPicPr>
          <p:cNvPr id="2" name="Online Media 1">
            <a:hlinkClick r:id="" action="ppaction://media"/>
            <a:extLst>
              <a:ext uri="{FF2B5EF4-FFF2-40B4-BE49-F238E27FC236}">
                <a16:creationId xmlns:a16="http://schemas.microsoft.com/office/drawing/2014/main" id="{C1E24404-F710-9149-D257-17E3CE96161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rcRect/>
          <a:stretch/>
        </p:blipFill>
        <p:spPr>
          <a:xfrm>
            <a:off x="1278519" y="1323257"/>
            <a:ext cx="6310309" cy="324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35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D217FC-2567-451D-1251-278E6A610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00FD1DDC-E68B-E343-0583-F1C5BE2CF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4707731" cy="3434098"/>
          </a:xfrm>
        </p:spPr>
        <p:txBody>
          <a:bodyPr/>
          <a:lstStyle/>
          <a:p>
            <a:r>
              <a:rPr lang="en-US" dirty="0"/>
              <a:t>Is a search engine a function?</a:t>
            </a:r>
          </a:p>
          <a:p>
            <a:r>
              <a:rPr lang="en-US" dirty="0"/>
              <a:t>If so, what would be the domain? The range?</a:t>
            </a:r>
          </a:p>
          <a:p>
            <a:r>
              <a:rPr lang="en-US" dirty="0"/>
              <a:t>If not, why not?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CD1D942D-FEDA-FD7C-7436-3B0B29965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Two-Minute Paper</a:t>
            </a:r>
          </a:p>
        </p:txBody>
      </p:sp>
      <p:pic>
        <p:nvPicPr>
          <p:cNvPr id="3" name="Picture 2" descr="A blue circle with a orange point&#10;&#10;Description automatically generated">
            <a:extLst>
              <a:ext uri="{FF2B5EF4-FFF2-40B4-BE49-F238E27FC236}">
                <a16:creationId xmlns:a16="http://schemas.microsoft.com/office/drawing/2014/main" id="{B64061F4-CBA0-D753-F8D3-AB89497B1E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800" y="807374"/>
            <a:ext cx="1253264" cy="1254182"/>
          </a:xfrm>
          <a:prstGeom prst="rect">
            <a:avLst/>
          </a:prstGeom>
        </p:spPr>
      </p:pic>
      <p:pic>
        <p:nvPicPr>
          <p:cNvPr id="4" name="Online Media 3" title="K20 Center 2 minute timer">
            <a:hlinkClick r:id="" action="ppaction://media"/>
            <a:extLst>
              <a:ext uri="{FF2B5EF4-FFF2-40B4-BE49-F238E27FC236}">
                <a16:creationId xmlns:a16="http://schemas.microsoft.com/office/drawing/2014/main" id="{015760DB-729D-3ACF-BC9E-18C7C286BA7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234751" y="2167758"/>
            <a:ext cx="2519363" cy="1422327"/>
          </a:xfrm>
          <a:prstGeom prst="rect">
            <a:avLst/>
          </a:prstGeom>
        </p:spPr>
      </p:pic>
      <p:sp>
        <p:nvSpPr>
          <p:cNvPr id="5" name="Content Placeholder 19">
            <a:extLst>
              <a:ext uri="{FF2B5EF4-FFF2-40B4-BE49-F238E27FC236}">
                <a16:creationId xmlns:a16="http://schemas.microsoft.com/office/drawing/2014/main" id="{D5C242D4-015E-710C-0295-CF967131B0AD}"/>
              </a:ext>
            </a:extLst>
          </p:cNvPr>
          <p:cNvSpPr txBox="1">
            <a:spLocks/>
          </p:cNvSpPr>
          <p:nvPr/>
        </p:nvSpPr>
        <p:spPr>
          <a:xfrm>
            <a:off x="5234751" y="3590086"/>
            <a:ext cx="2519363" cy="400890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accent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2-Minute Timer</a:t>
            </a:r>
            <a:endParaRPr lang="en-US" sz="1800" b="1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60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197F58-7A55-03AC-8516-E43F8A1CFC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7F53BF0-41F7-CA85-3EA2-8FD60EB53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They Have Inputs and Outputs!</a:t>
            </a:r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3" name="Picture 2" descr="A cartoon of a glass of orange liquid&#10;&#10;AI-generated content may be incorrect.">
            <a:extLst>
              <a:ext uri="{FF2B5EF4-FFF2-40B4-BE49-F238E27FC236}">
                <a16:creationId xmlns:a16="http://schemas.microsoft.com/office/drawing/2014/main" id="{2504656A-43C2-2E9F-702A-3D3A39D46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9848" y="2544783"/>
            <a:ext cx="754195" cy="914400"/>
          </a:xfrm>
          <a:prstGeom prst="rect">
            <a:avLst/>
          </a:prstGeom>
        </p:spPr>
      </p:pic>
      <p:pic>
        <p:nvPicPr>
          <p:cNvPr id="5" name="Picture 4" descr="A drawing of an orange with a leaf&#10;&#10;AI-generated content may be incorrect.">
            <a:extLst>
              <a:ext uri="{FF2B5EF4-FFF2-40B4-BE49-F238E27FC236}">
                <a16:creationId xmlns:a16="http://schemas.microsoft.com/office/drawing/2014/main" id="{F48A9BA4-2A03-60C0-AA5D-3245F6A14F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174" y="2636223"/>
            <a:ext cx="927959" cy="731520"/>
          </a:xfrm>
          <a:prstGeom prst="rect">
            <a:avLst/>
          </a:prstGeom>
        </p:spPr>
      </p:pic>
      <p:pic>
        <p:nvPicPr>
          <p:cNvPr id="7" name="Picture 6" descr="A paper with black lines&#10;&#10;AI-generated content may be incorrect.">
            <a:extLst>
              <a:ext uri="{FF2B5EF4-FFF2-40B4-BE49-F238E27FC236}">
                <a16:creationId xmlns:a16="http://schemas.microsoft.com/office/drawing/2014/main" id="{1D97CC08-E2D9-3577-8E65-1383D5269D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5972" y="3829050"/>
            <a:ext cx="922328" cy="914400"/>
          </a:xfrm>
          <a:prstGeom prst="rect">
            <a:avLst/>
          </a:prstGeom>
        </p:spPr>
      </p:pic>
      <p:pic>
        <p:nvPicPr>
          <p:cNvPr id="9" name="Picture 8" descr="A white and black object with black lines&#10;&#10;AI-generated content may be incorrect.">
            <a:extLst>
              <a:ext uri="{FF2B5EF4-FFF2-40B4-BE49-F238E27FC236}">
                <a16:creationId xmlns:a16="http://schemas.microsoft.com/office/drawing/2014/main" id="{7CD8D9F9-16BA-F475-3EB8-81AF64E487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4969" y="4242359"/>
            <a:ext cx="777240" cy="501091"/>
          </a:xfrm>
          <a:prstGeom prst="rect">
            <a:avLst/>
          </a:prstGeom>
        </p:spPr>
      </p:pic>
      <p:pic>
        <p:nvPicPr>
          <p:cNvPr id="11" name="Picture 10" descr="A drawing of a container with a blue lid&#10;&#10;AI-generated content may be incorrect.">
            <a:extLst>
              <a:ext uri="{FF2B5EF4-FFF2-40B4-BE49-F238E27FC236}">
                <a16:creationId xmlns:a16="http://schemas.microsoft.com/office/drawing/2014/main" id="{DE672D32-B030-1F0D-7D85-7FCC562AA1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3757" y="3829050"/>
            <a:ext cx="772722" cy="914400"/>
          </a:xfrm>
          <a:prstGeom prst="rect">
            <a:avLst/>
          </a:prstGeom>
        </p:spPr>
      </p:pic>
      <p:pic>
        <p:nvPicPr>
          <p:cNvPr id="13" name="Picture 12" descr="A piece of bread with black lines&#10;&#10;AI-generated content may be incorrect.">
            <a:extLst>
              <a:ext uri="{FF2B5EF4-FFF2-40B4-BE49-F238E27FC236}">
                <a16:creationId xmlns:a16="http://schemas.microsoft.com/office/drawing/2014/main" id="{4331E421-1F8A-0ACE-74DE-312A676B07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7984" y="1368416"/>
            <a:ext cx="717925" cy="731520"/>
          </a:xfrm>
          <a:prstGeom prst="rect">
            <a:avLst/>
          </a:prstGeom>
        </p:spPr>
      </p:pic>
      <p:pic>
        <p:nvPicPr>
          <p:cNvPr id="15" name="Picture 14" descr="A white toaster with a bolt on top&#10;&#10;AI-generated content may be incorrect.">
            <a:extLst>
              <a:ext uri="{FF2B5EF4-FFF2-40B4-BE49-F238E27FC236}">
                <a16:creationId xmlns:a16="http://schemas.microsoft.com/office/drawing/2014/main" id="{86A9B8D3-042F-992D-B686-04403884C1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65806" y="1276976"/>
            <a:ext cx="932471" cy="914400"/>
          </a:xfrm>
          <a:prstGeom prst="rect">
            <a:avLst/>
          </a:prstGeom>
        </p:spPr>
      </p:pic>
      <p:pic>
        <p:nvPicPr>
          <p:cNvPr id="17" name="Picture 16" descr="A piece of bread with black background&#10;&#10;AI-generated content may be incorrect.">
            <a:extLst>
              <a:ext uri="{FF2B5EF4-FFF2-40B4-BE49-F238E27FC236}">
                <a16:creationId xmlns:a16="http://schemas.microsoft.com/office/drawing/2014/main" id="{64C3070F-0319-6152-CE27-45F8A38548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38174" y="1368416"/>
            <a:ext cx="717925" cy="731520"/>
          </a:xfrm>
          <a:prstGeom prst="rect">
            <a:avLst/>
          </a:prstGeom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115F74DA-6B80-DF16-A625-97881108BD26}"/>
              </a:ext>
            </a:extLst>
          </p:cNvPr>
          <p:cNvSpPr/>
          <p:nvPr/>
        </p:nvSpPr>
        <p:spPr>
          <a:xfrm>
            <a:off x="2621280" y="1491860"/>
            <a:ext cx="978408" cy="484632"/>
          </a:xfrm>
          <a:prstGeom prst="rightArrow">
            <a:avLst>
              <a:gd name="adj1" fmla="val 37421"/>
              <a:gd name="adj2" fmla="val 62579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E656CE70-52C6-F8CB-6E6A-F23D129138B2}"/>
              </a:ext>
            </a:extLst>
          </p:cNvPr>
          <p:cNvSpPr/>
          <p:nvPr/>
        </p:nvSpPr>
        <p:spPr>
          <a:xfrm>
            <a:off x="5242560" y="1491860"/>
            <a:ext cx="978408" cy="484632"/>
          </a:xfrm>
          <a:prstGeom prst="rightArrow">
            <a:avLst>
              <a:gd name="adj1" fmla="val 37421"/>
              <a:gd name="adj2" fmla="val 62579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ACBEB5FE-34FE-A162-961C-85DCAE807330}"/>
              </a:ext>
            </a:extLst>
          </p:cNvPr>
          <p:cNvSpPr/>
          <p:nvPr/>
        </p:nvSpPr>
        <p:spPr>
          <a:xfrm>
            <a:off x="2637420" y="2759667"/>
            <a:ext cx="978408" cy="484632"/>
          </a:xfrm>
          <a:prstGeom prst="rightArrow">
            <a:avLst>
              <a:gd name="adj1" fmla="val 37421"/>
              <a:gd name="adj2" fmla="val 62579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2B55E319-189C-6802-61C9-C57C5855086C}"/>
              </a:ext>
            </a:extLst>
          </p:cNvPr>
          <p:cNvSpPr/>
          <p:nvPr/>
        </p:nvSpPr>
        <p:spPr>
          <a:xfrm>
            <a:off x="5242560" y="2759667"/>
            <a:ext cx="978408" cy="484632"/>
          </a:xfrm>
          <a:prstGeom prst="rightArrow">
            <a:avLst>
              <a:gd name="adj1" fmla="val 37421"/>
              <a:gd name="adj2" fmla="val 62579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D523D9F3-A583-75B8-19EF-2C3A6F750029}"/>
              </a:ext>
            </a:extLst>
          </p:cNvPr>
          <p:cNvSpPr/>
          <p:nvPr/>
        </p:nvSpPr>
        <p:spPr>
          <a:xfrm>
            <a:off x="2637420" y="4043934"/>
            <a:ext cx="978408" cy="484632"/>
          </a:xfrm>
          <a:prstGeom prst="rightArrow">
            <a:avLst>
              <a:gd name="adj1" fmla="val 37421"/>
              <a:gd name="adj2" fmla="val 62579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0CBD5CF0-773F-F8BD-7DB3-5AD9A02B65BC}"/>
              </a:ext>
            </a:extLst>
          </p:cNvPr>
          <p:cNvSpPr/>
          <p:nvPr/>
        </p:nvSpPr>
        <p:spPr>
          <a:xfrm>
            <a:off x="5242560" y="4135374"/>
            <a:ext cx="978408" cy="484632"/>
          </a:xfrm>
          <a:prstGeom prst="rightArrow">
            <a:avLst>
              <a:gd name="adj1" fmla="val 37421"/>
              <a:gd name="adj2" fmla="val 62579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id="{1CDB2D55-E942-C4CB-19EE-A329FB47205F}"/>
              </a:ext>
            </a:extLst>
          </p:cNvPr>
          <p:cNvSpPr/>
          <p:nvPr/>
        </p:nvSpPr>
        <p:spPr>
          <a:xfrm>
            <a:off x="641398" y="1368416"/>
            <a:ext cx="607811" cy="3375034"/>
          </a:xfrm>
          <a:prstGeom prst="leftBrace">
            <a:avLst>
              <a:gd name="adj1" fmla="val 60714"/>
              <a:gd name="adj2" fmla="val 50000"/>
            </a:avLst>
          </a:prstGeom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Left Brace 29">
            <a:extLst>
              <a:ext uri="{FF2B5EF4-FFF2-40B4-BE49-F238E27FC236}">
                <a16:creationId xmlns:a16="http://schemas.microsoft.com/office/drawing/2014/main" id="{5E4249D7-199F-25E5-16C4-6DCB0A4F2078}"/>
              </a:ext>
            </a:extLst>
          </p:cNvPr>
          <p:cNvSpPr/>
          <p:nvPr/>
        </p:nvSpPr>
        <p:spPr>
          <a:xfrm flipH="1">
            <a:off x="7386471" y="1368416"/>
            <a:ext cx="607811" cy="3375034"/>
          </a:xfrm>
          <a:prstGeom prst="leftBrace">
            <a:avLst>
              <a:gd name="adj1" fmla="val 60714"/>
              <a:gd name="adj2" fmla="val 50000"/>
            </a:avLst>
          </a:prstGeom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25F1810-77B4-827D-4E02-2CDB82B9D937}"/>
              </a:ext>
            </a:extLst>
          </p:cNvPr>
          <p:cNvSpPr txBox="1"/>
          <p:nvPr/>
        </p:nvSpPr>
        <p:spPr>
          <a:xfrm rot="16200000">
            <a:off x="-229925" y="2809711"/>
            <a:ext cx="13999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accent4"/>
                </a:solidFill>
                <a:latin typeface="+mj-lt"/>
              </a:rPr>
              <a:t>inputs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F846122-5A46-B54D-3E62-5646B72B5420}"/>
              </a:ext>
            </a:extLst>
          </p:cNvPr>
          <p:cNvSpPr txBox="1"/>
          <p:nvPr/>
        </p:nvSpPr>
        <p:spPr>
          <a:xfrm rot="5400000">
            <a:off x="7533511" y="2699883"/>
            <a:ext cx="13999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accent4"/>
                </a:solidFill>
                <a:latin typeface="+mj-lt"/>
              </a:rPr>
              <a:t>outputs</a:t>
            </a:r>
          </a:p>
        </p:txBody>
      </p:sp>
      <p:pic>
        <p:nvPicPr>
          <p:cNvPr id="4" name="Picture 3" descr="A yellow juicer with a yellow lid&#10;&#10;AI-generated content may be incorrect.">
            <a:extLst>
              <a:ext uri="{FF2B5EF4-FFF2-40B4-BE49-F238E27FC236}">
                <a16:creationId xmlns:a16="http://schemas.microsoft.com/office/drawing/2014/main" id="{19ECC88B-DB07-9AF9-AA74-9583BAB9F2B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92865" y="2516818"/>
            <a:ext cx="758952" cy="85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F43316-D303-40EC-B829-211C2BCBE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349D1D-F9F5-4708-9845-24D99C4709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5563" indent="0">
              <a:buNone/>
            </a:pPr>
            <a:r>
              <a:rPr lang="en-US" dirty="0"/>
              <a:t>How can we represent relations?</a:t>
            </a:r>
          </a:p>
        </p:txBody>
      </p:sp>
    </p:spTree>
    <p:extLst>
      <p:ext uri="{BB962C8B-B14F-4D97-AF65-F5344CB8AC3E}">
        <p14:creationId xmlns:p14="http://schemas.microsoft.com/office/powerpoint/2010/main" val="352637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8575D-3662-4A13-BACA-E7044AD3F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74266-61E7-4912-8A51-C9B03DDB6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2127450"/>
          </a:xfrm>
        </p:spPr>
        <p:txBody>
          <a:bodyPr>
            <a:normAutofit/>
          </a:bodyPr>
          <a:lstStyle/>
          <a:p>
            <a:r>
              <a:rPr lang="en-US" dirty="0"/>
              <a:t>Determine if a relation is or is not a function.</a:t>
            </a:r>
          </a:p>
          <a:p>
            <a:r>
              <a:rPr lang="en-US" dirty="0"/>
              <a:t>Identify the independent and dependent variables and the domain and range of a given function.</a:t>
            </a:r>
          </a:p>
        </p:txBody>
      </p:sp>
    </p:spTree>
    <p:extLst>
      <p:ext uri="{BB962C8B-B14F-4D97-AF65-F5344CB8AC3E}">
        <p14:creationId xmlns:p14="http://schemas.microsoft.com/office/powerpoint/2010/main" val="149505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974695-5828-776A-162D-F9FDCD20E4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705C8502-D4EA-A655-4D96-3260798806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 with your partner to find the pattern for each set of problems.</a:t>
            </a:r>
          </a:p>
          <a:p>
            <a:r>
              <a:rPr lang="en-US" dirty="0"/>
              <a:t>Use the pattern to complete all problems in each set. 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4A137EAC-6023-19CE-9747-74B6E0AC4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Patterns</a:t>
            </a:r>
          </a:p>
        </p:txBody>
      </p:sp>
    </p:spTree>
    <p:extLst>
      <p:ext uri="{BB962C8B-B14F-4D97-AF65-F5344CB8AC3E}">
        <p14:creationId xmlns:p14="http://schemas.microsoft.com/office/powerpoint/2010/main" val="318263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23DCE30-46B2-BB76-608D-7B5BF7D09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8A56D516-FD87-7E6E-C5FF-2EF024DBC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dirty="0"/>
              <a:t> 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6470C177-2BA9-5B31-CA46-80E0EEF32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Patterns (Sample Responses)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41A33B5-A6BF-DCA9-857D-3ACE219BAF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8451310"/>
              </p:ext>
            </p:extLst>
          </p:nvPr>
        </p:nvGraphicFramePr>
        <p:xfrm>
          <a:off x="872104" y="1441450"/>
          <a:ext cx="1828800" cy="226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28800" imgH="2260440" progId="Equation.DSMT4">
                  <p:embed/>
                </p:oleObj>
              </mc:Choice>
              <mc:Fallback>
                <p:oleObj name="Equation" r:id="rId2" imgW="1828800" imgH="226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72104" y="1441450"/>
                        <a:ext cx="1828800" cy="226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06DDE37-89AA-FC72-D457-0BFC8C8EFC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0156191"/>
              </p:ext>
            </p:extLst>
          </p:nvPr>
        </p:nvGraphicFramePr>
        <p:xfrm>
          <a:off x="3339369" y="1395360"/>
          <a:ext cx="1524000" cy="238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23880" imgH="2387520" progId="Equation.DSMT4">
                  <p:embed/>
                </p:oleObj>
              </mc:Choice>
              <mc:Fallback>
                <p:oleObj name="Equation" r:id="rId4" imgW="1523880" imgH="2387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39369" y="1395360"/>
                        <a:ext cx="1524000" cy="238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8B58945-CD23-0DD9-37B0-1F8B29E8CC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7139241"/>
              </p:ext>
            </p:extLst>
          </p:nvPr>
        </p:nvGraphicFramePr>
        <p:xfrm>
          <a:off x="5442166" y="1439704"/>
          <a:ext cx="2933700" cy="226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933640" imgH="2260440" progId="Equation.DSMT4">
                  <p:embed/>
                </p:oleObj>
              </mc:Choice>
              <mc:Fallback>
                <p:oleObj name="Equation" r:id="rId6" imgW="2933640" imgH="226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42166" y="1439704"/>
                        <a:ext cx="2933700" cy="226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19">
            <a:extLst>
              <a:ext uri="{FF2B5EF4-FFF2-40B4-BE49-F238E27FC236}">
                <a16:creationId xmlns:a16="http://schemas.microsoft.com/office/drawing/2014/main" id="{BF2A1077-DA01-0B25-C390-4666FBB6CCE1}"/>
              </a:ext>
            </a:extLst>
          </p:cNvPr>
          <p:cNvSpPr txBox="1">
            <a:spLocks/>
          </p:cNvSpPr>
          <p:nvPr/>
        </p:nvSpPr>
        <p:spPr>
          <a:xfrm>
            <a:off x="2939512" y="1309352"/>
            <a:ext cx="5747288" cy="3434098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arenR" startAt="2"/>
            </a:pPr>
            <a:r>
              <a:rPr lang="en-US" dirty="0"/>
              <a:t> </a:t>
            </a:r>
          </a:p>
        </p:txBody>
      </p:sp>
      <p:sp>
        <p:nvSpPr>
          <p:cNvPr id="6" name="Content Placeholder 19">
            <a:extLst>
              <a:ext uri="{FF2B5EF4-FFF2-40B4-BE49-F238E27FC236}">
                <a16:creationId xmlns:a16="http://schemas.microsoft.com/office/drawing/2014/main" id="{2413CBB9-4349-1BAC-B2C1-A37B8B3A9955}"/>
              </a:ext>
            </a:extLst>
          </p:cNvPr>
          <p:cNvSpPr txBox="1">
            <a:spLocks/>
          </p:cNvSpPr>
          <p:nvPr/>
        </p:nvSpPr>
        <p:spPr>
          <a:xfrm>
            <a:off x="5042632" y="1309352"/>
            <a:ext cx="3644168" cy="3434098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arenR" startAt="3"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51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6A51285-F2CA-D692-0371-8B308CC6D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C57EAB22-D284-5D1F-7858-D2E9A00E1E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 startAt="4"/>
            </a:pPr>
            <a:r>
              <a:rPr lang="en-US" dirty="0"/>
              <a:t> 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F0FD5B3D-F2E0-AB1F-EFAC-FC357808C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Patterns (Sample Responses)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BDFAB3F-9A33-2A81-09C0-D21070C615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1251420"/>
              </p:ext>
            </p:extLst>
          </p:nvPr>
        </p:nvGraphicFramePr>
        <p:xfrm>
          <a:off x="859294" y="1319684"/>
          <a:ext cx="2755900" cy="340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55800" imgH="3403440" progId="Equation.DSMT4">
                  <p:embed/>
                </p:oleObj>
              </mc:Choice>
              <mc:Fallback>
                <p:oleObj name="Equation" r:id="rId2" imgW="2755800" imgH="340344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141A33B5-A6BF-DCA9-857D-3ACE219BAF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59294" y="1319684"/>
                        <a:ext cx="2755900" cy="340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3A48A2B9-B681-BAE3-7961-F1ECAA525A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548400"/>
              </p:ext>
            </p:extLst>
          </p:nvPr>
        </p:nvGraphicFramePr>
        <p:xfrm>
          <a:off x="5448666" y="1414463"/>
          <a:ext cx="28321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831760" imgH="2209680" progId="Equation.DSMT4">
                  <p:embed/>
                </p:oleObj>
              </mc:Choice>
              <mc:Fallback>
                <p:oleObj name="Equation" r:id="rId4" imgW="2831760" imgH="220968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506DDE37-89AA-FC72-D457-0BFC8C8EFC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48666" y="1414463"/>
                        <a:ext cx="2832100" cy="220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19">
            <a:extLst>
              <a:ext uri="{FF2B5EF4-FFF2-40B4-BE49-F238E27FC236}">
                <a16:creationId xmlns:a16="http://schemas.microsoft.com/office/drawing/2014/main" id="{3E149DB1-4CAC-9AB6-D9A1-4097FB06909A}"/>
              </a:ext>
            </a:extLst>
          </p:cNvPr>
          <p:cNvSpPr txBox="1">
            <a:spLocks/>
          </p:cNvSpPr>
          <p:nvPr/>
        </p:nvSpPr>
        <p:spPr>
          <a:xfrm>
            <a:off x="5042632" y="1309352"/>
            <a:ext cx="3644168" cy="3434098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arenR" startAt="5"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349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ARN theme">
  <a:themeElements>
    <a:clrScheme name="LEARN Colors">
      <a:dk1>
        <a:sysClr val="windowText" lastClr="000000"/>
      </a:dk1>
      <a:lt1>
        <a:sysClr val="window" lastClr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LEARN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RN Slides—Template" id="{D463654B-D0C6-43DD-B115-298145D77ACA}" vid="{8D2F7E4B-B844-4B86-A36F-9F49C10CD20D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75d9c401-6781-4bfe-8c35-d41a045eaf3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948B8C59B5B54881A902ED9A75DDB4" ma:contentTypeVersion="7" ma:contentTypeDescription="Create a new document." ma:contentTypeScope="" ma:versionID="28b9fa3224942b635fa696e3958b187f">
  <xsd:schema xmlns:xsd="http://www.w3.org/2001/XMLSchema" xmlns:xs="http://www.w3.org/2001/XMLSchema" xmlns:p="http://schemas.microsoft.com/office/2006/metadata/properties" xmlns:ns2="75d9c401-6781-4bfe-8c35-d41a045eaf31" xmlns:ns3="8dcace12-f43a-49c1-8347-3ffc57de5fd6" targetNamespace="http://schemas.microsoft.com/office/2006/metadata/properties" ma:root="true" ma:fieldsID="51a539d48bf65c9634230b3c6931dac2" ns2:_="" ns3:_="">
    <xsd:import namespace="75d9c401-6781-4bfe-8c35-d41a045eaf31"/>
    <xsd:import namespace="8dcace12-f43a-49c1-8347-3ffc57de5f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9c401-6781-4bfe-8c35-d41a045eaf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Flow_SignoffStatus" ma:index="14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cace12-f43a-49c1-8347-3ffc57de5fd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2283C5-8560-4905-887A-6E53A6F05B34}">
  <ds:schemaRefs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8dcace12-f43a-49c1-8347-3ffc57de5fd6"/>
    <ds:schemaRef ds:uri="http://purl.org/dc/elements/1.1/"/>
    <ds:schemaRef ds:uri="http://purl.org/dc/terms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75d9c401-6781-4bfe-8c35-d41a045eaf31"/>
  </ds:schemaRefs>
</ds:datastoreItem>
</file>

<file path=customXml/itemProps2.xml><?xml version="1.0" encoding="utf-8"?>
<ds:datastoreItem xmlns:ds="http://schemas.openxmlformats.org/officeDocument/2006/customXml" ds:itemID="{0859BBC9-983D-4923-AFDF-EF86E7FED6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45C9AAA-6E39-48EE-AD1D-17C2696065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d9c401-6781-4bfe-8c35-d41a045eaf31"/>
    <ds:schemaRef ds:uri="8dcace12-f43a-49c1-8347-3ffc57de5f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LEARN Slides—Template</Template>
  <TotalTime>825</TotalTime>
  <Words>1208</Words>
  <Application>Microsoft Macintosh PowerPoint</Application>
  <PresentationFormat>On-screen Show (16:9)</PresentationFormat>
  <Paragraphs>315</Paragraphs>
  <Slides>36</Slides>
  <Notes>5</Notes>
  <HiddenSlides>2</HiddenSlides>
  <MMClips>2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Times New Roman</vt:lpstr>
      <vt:lpstr>Wingdings 2</vt:lpstr>
      <vt:lpstr>LEARN theme</vt:lpstr>
      <vt:lpstr>Equation</vt:lpstr>
      <vt:lpstr>PowerPoint Presentation</vt:lpstr>
      <vt:lpstr>Function Junction</vt:lpstr>
      <vt:lpstr>Riddle Me This…</vt:lpstr>
      <vt:lpstr>They Have Inputs and Outputs!</vt:lpstr>
      <vt:lpstr>Essential Question</vt:lpstr>
      <vt:lpstr>Lesson Objectives</vt:lpstr>
      <vt:lpstr>Finding Patterns</vt:lpstr>
      <vt:lpstr>Finding Patterns (Sample Responses)</vt:lpstr>
      <vt:lpstr>Finding Patterns (Sample Responses)</vt:lpstr>
      <vt:lpstr>Finding Patterns: Summary</vt:lpstr>
      <vt:lpstr>Guided Notes: Vocabulary</vt:lpstr>
      <vt:lpstr>Guided Notes: Vocabulary</vt:lpstr>
      <vt:lpstr>Guided Notes: Notation</vt:lpstr>
      <vt:lpstr>Guided Notes: Examples</vt:lpstr>
      <vt:lpstr>Guided Notes: Examples</vt:lpstr>
      <vt:lpstr>Guided Notes: Examples</vt:lpstr>
      <vt:lpstr>Guided Notes: Examples</vt:lpstr>
      <vt:lpstr>Guided Notes: Examples</vt:lpstr>
      <vt:lpstr>Guided Notes: Examples</vt:lpstr>
      <vt:lpstr>Guided Notes: Examples (Sample Response)</vt:lpstr>
      <vt:lpstr>Numbered Heads Together</vt:lpstr>
      <vt:lpstr>Guess My Rule: Relation 1</vt:lpstr>
      <vt:lpstr>Guess My Rule: Relation 1</vt:lpstr>
      <vt:lpstr>Guess My Rule: Relation 2</vt:lpstr>
      <vt:lpstr>Guess My Rule: Relation 2</vt:lpstr>
      <vt:lpstr>Guess My Rule: Relation 3</vt:lpstr>
      <vt:lpstr>Guess My Rule: Relation 3</vt:lpstr>
      <vt:lpstr>Guess My Rule: Relation 4</vt:lpstr>
      <vt:lpstr>Guess My Rule: Relation 4</vt:lpstr>
      <vt:lpstr>Guess My Rule: Relation 5</vt:lpstr>
      <vt:lpstr>Guess My Rule: Relation 5</vt:lpstr>
      <vt:lpstr>Guess My Rule: Relation 6</vt:lpstr>
      <vt:lpstr>Guess My Rule: Relation 6</vt:lpstr>
      <vt:lpstr>How Do Search Engines Work?</vt:lpstr>
      <vt:lpstr>How Do Search Engines Work?</vt:lpstr>
      <vt:lpstr>Two-Minute Paper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 Junction</dc:title>
  <dc:subject/>
  <dc:creator>K20 Center</dc:creator>
  <cp:keywords/>
  <dc:description/>
  <cp:lastModifiedBy>Gracia, Ann M.</cp:lastModifiedBy>
  <cp:revision>26</cp:revision>
  <dcterms:created xsi:type="dcterms:W3CDTF">2025-03-04T17:45:00Z</dcterms:created>
  <dcterms:modified xsi:type="dcterms:W3CDTF">2025-05-20T19:17:05Z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0x0101005D948B8C59B5B54881A902ED9A75DDB4</vt:lpwstr>
  </property>
</Properties>
</file>