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585936-B10C-4095-B24E-E50860058AC2}">
  <a:tblStyle styleId="{3D585936-B10C-4095-B24E-E50860058A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6FA1AEB8-C80E-487F-84A6-73623177DBAA}"/>
    <pc:docChg chg="custSel modSld">
      <pc:chgData name="jordnaru@outlook.com" userId="f381d91dd9d90001" providerId="LiveId" clId="{6FA1AEB8-C80E-487F-84A6-73623177DBAA}" dt="2021-08-31T20:42:05.447" v="3" actId="20577"/>
      <pc:docMkLst>
        <pc:docMk/>
      </pc:docMkLst>
      <pc:sldChg chg="modSp mod">
        <pc:chgData name="jordnaru@outlook.com" userId="f381d91dd9d90001" providerId="LiveId" clId="{6FA1AEB8-C80E-487F-84A6-73623177DBAA}" dt="2021-08-31T20:42:05.447" v="3" actId="20577"/>
        <pc:sldMkLst>
          <pc:docMk/>
          <pc:sldMk cId="0" sldId="274"/>
        </pc:sldMkLst>
        <pc:spChg chg="mod">
          <ac:chgData name="jordnaru@outlook.com" userId="f381d91dd9d90001" providerId="LiveId" clId="{6FA1AEB8-C80E-487F-84A6-73623177DBAA}" dt="2021-08-31T20:42:05.447" v="3" actId="20577"/>
          <ac:spMkLst>
            <pc:docMk/>
            <pc:sldMk cId="0" sldId="274"/>
            <ac:spMk id="1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07a7069f7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07a7069f7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7a7069f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07a7069f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07a7069f7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07a7069f7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94963ee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94963ee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58fda062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e58fda062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58fda062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e58fda062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bd890380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9bd890380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ce3b837f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ace3b837f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58fda062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e58fda062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58fda062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e58fda062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1b26a74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a1b26a74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4588cba0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4588cba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6b80e440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a6b80e440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58fda0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e58fda0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07a7069f7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07a7069f7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58fda062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e58fda062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_151JdgEJ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p:nvPr/>
        </p:nvSpPr>
        <p:spPr>
          <a:xfrm>
            <a:off x="377300" y="1661625"/>
            <a:ext cx="7878000" cy="31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libri"/>
                <a:ea typeface="Calibri"/>
                <a:cs typeface="Calibri"/>
                <a:sym typeface="Calibri"/>
              </a:rPr>
              <a:t>Number each paragraph of the article.</a:t>
            </a:r>
            <a:r>
              <a:rPr lang="en-US" sz="2400" dirty="0">
                <a:latin typeface="Roboto"/>
                <a:ea typeface="Roboto"/>
                <a:cs typeface="Roboto"/>
                <a:sym typeface="Roboto"/>
              </a:rPr>
              <a:t> </a:t>
            </a:r>
            <a:endParaRPr sz="2400" dirty="0">
              <a:latin typeface="Roboto"/>
              <a:ea typeface="Roboto"/>
              <a:cs typeface="Roboto"/>
              <a:sym typeface="Roboto"/>
            </a:endParaRPr>
          </a:p>
          <a:p>
            <a:pPr marL="0" lvl="0" indent="0" algn="l" rtl="0">
              <a:spcBef>
                <a:spcPts val="0"/>
              </a:spcBef>
              <a:spcAft>
                <a:spcPts val="0"/>
              </a:spcAft>
              <a:buNone/>
            </a:pPr>
            <a:endParaRPr sz="2400" dirty="0">
              <a:latin typeface="Roboto"/>
              <a:ea typeface="Roboto"/>
              <a:cs typeface="Roboto"/>
              <a:sym typeface="Roboto"/>
            </a:endParaRPr>
          </a:p>
          <a:p>
            <a:pPr marL="0" lvl="0" indent="0" algn="l" rtl="0">
              <a:spcBef>
                <a:spcPts val="0"/>
              </a:spcBef>
              <a:spcAft>
                <a:spcPts val="0"/>
              </a:spcAft>
              <a:buNone/>
            </a:pPr>
            <a:endParaRPr sz="2400" dirty="0">
              <a:latin typeface="Roboto"/>
              <a:ea typeface="Roboto"/>
              <a:cs typeface="Roboto"/>
              <a:sym typeface="Roboto"/>
            </a:endParaRPr>
          </a:p>
        </p:txBody>
      </p:sp>
      <p:sp>
        <p:nvSpPr>
          <p:cNvPr id="131" name="Google Shape;131;p28"/>
          <p:cNvSpPr txBox="1"/>
          <p:nvPr/>
        </p:nvSpPr>
        <p:spPr>
          <a:xfrm>
            <a:off x="344750" y="164150"/>
            <a:ext cx="4720200" cy="7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Paragraphs</a:t>
            </a:r>
            <a:endParaRPr sz="3600">
              <a:solidFill>
                <a:srgbClr val="98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p:nvPr/>
        </p:nvSpPr>
        <p:spPr>
          <a:xfrm>
            <a:off x="421350" y="1075650"/>
            <a:ext cx="8301300" cy="35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As you read, notice the author’s </a:t>
            </a:r>
            <a:r>
              <a:rPr lang="en-US" sz="2400" b="1">
                <a:latin typeface="Calibri"/>
                <a:ea typeface="Calibri"/>
                <a:cs typeface="Calibri"/>
                <a:sym typeface="Calibri"/>
              </a:rPr>
              <a:t>word choice</a:t>
            </a:r>
            <a:r>
              <a:rPr lang="en-US" sz="2400">
                <a:latin typeface="Calibri"/>
                <a:ea typeface="Calibri"/>
                <a:cs typeface="Calibri"/>
                <a:sym typeface="Calibri"/>
              </a:rPr>
              <a:t> and use of </a:t>
            </a:r>
            <a:r>
              <a:rPr lang="en-US" sz="2400" b="1">
                <a:latin typeface="Calibri"/>
                <a:ea typeface="Calibri"/>
                <a:cs typeface="Calibri"/>
                <a:sym typeface="Calibri"/>
              </a:rPr>
              <a:t>hyperbole</a:t>
            </a:r>
            <a:r>
              <a:rPr lang="en-US" sz="2400">
                <a:latin typeface="Calibri"/>
                <a:ea typeface="Calibri"/>
                <a:cs typeface="Calibri"/>
                <a:sym typeface="Calibri"/>
              </a:rPr>
              <a:t>.</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Write this question at the top of the page:</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“How does Barry use exaggeration to communicate his message?”</a:t>
            </a:r>
            <a:endParaRPr sz="2400" b="1">
              <a:latin typeface="Calibri"/>
              <a:ea typeface="Calibri"/>
              <a:cs typeface="Calibri"/>
              <a:sym typeface="Calibri"/>
            </a:endParaRPr>
          </a:p>
          <a:p>
            <a:pPr marL="0" lvl="0" indent="0" algn="l" rtl="0">
              <a:spcBef>
                <a:spcPts val="0"/>
              </a:spcBef>
              <a:spcAft>
                <a:spcPts val="0"/>
              </a:spcAft>
              <a:buNone/>
            </a:pPr>
            <a:endParaRPr sz="2800">
              <a:latin typeface="Roboto"/>
              <a:ea typeface="Roboto"/>
              <a:cs typeface="Roboto"/>
              <a:sym typeface="Roboto"/>
            </a:endParaRPr>
          </a:p>
        </p:txBody>
      </p:sp>
      <p:sp>
        <p:nvSpPr>
          <p:cNvPr id="137" name="Google Shape;137;p29"/>
          <p:cNvSpPr txBox="1"/>
          <p:nvPr/>
        </p:nvSpPr>
        <p:spPr>
          <a:xfrm>
            <a:off x="507525" y="392025"/>
            <a:ext cx="3906300" cy="6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Reading Prompt</a:t>
            </a:r>
            <a:endParaRPr sz="3600">
              <a:solidFill>
                <a:srgbClr val="98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p:nvPr/>
        </p:nvSpPr>
        <p:spPr>
          <a:xfrm>
            <a:off x="312000" y="-379550"/>
            <a:ext cx="80292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dirty="0">
              <a:solidFill>
                <a:srgbClr val="292929"/>
              </a:solidFill>
              <a:latin typeface="Roboto"/>
              <a:ea typeface="Roboto"/>
              <a:cs typeface="Roboto"/>
              <a:sym typeface="Roboto"/>
            </a:endParaRPr>
          </a:p>
          <a:p>
            <a:pPr marL="0" lvl="0" indent="0" algn="l" rtl="0">
              <a:lnSpc>
                <a:spcPct val="115000"/>
              </a:lnSpc>
              <a:spcBef>
                <a:spcPts val="0"/>
              </a:spcBef>
              <a:spcAft>
                <a:spcPts val="0"/>
              </a:spcAft>
              <a:buNone/>
            </a:pPr>
            <a:r>
              <a:rPr lang="en-US" sz="3600" b="1" dirty="0">
                <a:solidFill>
                  <a:srgbClr val="980000"/>
                </a:solidFill>
                <a:latin typeface="Calibri"/>
                <a:ea typeface="Calibri"/>
                <a:cs typeface="Calibri"/>
                <a:sym typeface="Calibri"/>
              </a:rPr>
              <a:t>How to mark the text:</a:t>
            </a:r>
            <a:endParaRPr sz="2900" b="1" dirty="0">
              <a:solidFill>
                <a:srgbClr val="980000"/>
              </a:solidFill>
              <a:latin typeface="Calibri"/>
              <a:ea typeface="Calibri"/>
              <a:cs typeface="Calibri"/>
              <a:sym typeface="Calibri"/>
            </a:endParaRPr>
          </a:p>
          <a:p>
            <a:pPr marL="0" lvl="0" indent="0" algn="l" rtl="0">
              <a:lnSpc>
                <a:spcPct val="115000"/>
              </a:lnSpc>
              <a:spcBef>
                <a:spcPts val="0"/>
              </a:spcBef>
              <a:spcAft>
                <a:spcPts val="0"/>
              </a:spcAft>
              <a:buNone/>
            </a:pPr>
            <a:endParaRPr sz="1300" b="1" dirty="0">
              <a:solidFill>
                <a:srgbClr val="980000"/>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Highlight </a:t>
            </a:r>
            <a:r>
              <a:rPr lang="en-US" sz="2400" dirty="0">
                <a:solidFill>
                  <a:srgbClr val="292929"/>
                </a:solidFill>
                <a:latin typeface="Calibri"/>
                <a:ea typeface="Calibri"/>
                <a:cs typeface="Calibri"/>
                <a:sym typeface="Calibri"/>
              </a:rPr>
              <a:t>examples of hyperbole (exaggeration) and write the meanings in the margin</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Circle </a:t>
            </a:r>
            <a:r>
              <a:rPr lang="en-US" sz="2400" dirty="0">
                <a:solidFill>
                  <a:srgbClr val="292929"/>
                </a:solidFill>
                <a:latin typeface="Calibri"/>
                <a:ea typeface="Calibri"/>
                <a:cs typeface="Calibri"/>
                <a:sym typeface="Calibri"/>
              </a:rPr>
              <a:t>key terms, repeated words, or examples of strong diction</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Underline </a:t>
            </a:r>
            <a:r>
              <a:rPr lang="en-US" sz="2400" dirty="0">
                <a:solidFill>
                  <a:srgbClr val="292929"/>
                </a:solidFill>
                <a:latin typeface="Calibri"/>
                <a:ea typeface="Calibri"/>
                <a:cs typeface="Calibri"/>
                <a:sym typeface="Calibri"/>
              </a:rPr>
              <a:t>main ideas and summarize them in the margins</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Draw arrows</a:t>
            </a:r>
            <a:r>
              <a:rPr lang="en-US" sz="2400" dirty="0">
                <a:solidFill>
                  <a:srgbClr val="292929"/>
                </a:solidFill>
                <a:latin typeface="Calibri"/>
                <a:ea typeface="Calibri"/>
                <a:cs typeface="Calibri"/>
                <a:sym typeface="Calibri"/>
              </a:rPr>
              <a:t> to label connections noticed in the text</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Write questions</a:t>
            </a:r>
            <a:r>
              <a:rPr lang="en-US" sz="2400" dirty="0">
                <a:solidFill>
                  <a:srgbClr val="292929"/>
                </a:solidFill>
                <a:latin typeface="Calibri"/>
                <a:ea typeface="Calibri"/>
                <a:cs typeface="Calibri"/>
                <a:sym typeface="Calibri"/>
              </a:rPr>
              <a:t> in the margins next to sections that are unclear or cause the reader to wonder something</a:t>
            </a:r>
            <a:endParaRPr sz="24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1"/>
          <p:cNvPicPr preferRelativeResize="0"/>
          <p:nvPr/>
        </p:nvPicPr>
        <p:blipFill>
          <a:blip r:embed="rId3">
            <a:alphaModFix/>
          </a:blip>
          <a:stretch>
            <a:fillRect/>
          </a:stretch>
        </p:blipFill>
        <p:spPr>
          <a:xfrm>
            <a:off x="2576313" y="0"/>
            <a:ext cx="399136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Dashing Through the Snow</a:t>
            </a:r>
            <a:endParaRPr sz="3600">
              <a:solidFill>
                <a:srgbClr val="980000"/>
              </a:solidFill>
              <a:latin typeface="Calibri"/>
              <a:ea typeface="Calibri"/>
              <a:cs typeface="Calibri"/>
              <a:sym typeface="Calibri"/>
            </a:endParaRPr>
          </a:p>
          <a:p>
            <a:pPr marL="0" lvl="0" indent="0" algn="l" rtl="0">
              <a:lnSpc>
                <a:spcPct val="115000"/>
              </a:lnSpc>
              <a:spcBef>
                <a:spcPts val="0"/>
              </a:spcBef>
              <a:spcAft>
                <a:spcPts val="0"/>
              </a:spcAft>
              <a:buNone/>
            </a:pPr>
            <a:r>
              <a:rPr lang="en-US" sz="1100">
                <a:solidFill>
                  <a:schemeClr val="dk1"/>
                </a:solidFill>
              </a:rPr>
              <a:t>Barry, D. (1997). Dashing through the snow. </a:t>
            </a:r>
            <a:r>
              <a:rPr lang="en-US" sz="1100" i="1">
                <a:solidFill>
                  <a:schemeClr val="dk1"/>
                </a:solidFill>
              </a:rPr>
              <a:t>Dave Barry is From Mars and Venus</a:t>
            </a:r>
            <a:r>
              <a:rPr lang="en-US" sz="1100">
                <a:solidFill>
                  <a:schemeClr val="dk1"/>
                </a:solidFill>
              </a:rPr>
              <a:t>. Crown Publishers.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p32"/>
          <p:cNvSpPr txBox="1"/>
          <p:nvPr/>
        </p:nvSpPr>
        <p:spPr>
          <a:xfrm>
            <a:off x="264850" y="1065825"/>
            <a:ext cx="7952400" cy="379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dirty="0">
                <a:solidFill>
                  <a:schemeClr val="dk1"/>
                </a:solidFill>
                <a:latin typeface="Calibri" panose="020F0502020204030204" pitchFamily="34" charset="0"/>
                <a:cs typeface="Calibri" panose="020F0502020204030204" pitchFamily="34" charset="0"/>
              </a:rPr>
              <a:t>Skiing is an exciting winter sport, but it is not for everybody. For example, it is not for sane people. Sane people look at skiing, and they say: “WAIT a minute. I’m supposed to attach slippery objects to my feet and get on a frozen chair dangling from a scary-looking wire; then get dumped off on a snow-covered slope so steep that the mountain goats are wearing seat belts; and then, if by some miracle I am able to get back down without killing myself, I’m supposed to do this AGAIN??”</a:t>
            </a:r>
            <a:endParaRPr sz="15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500" dirty="0">
                <a:solidFill>
                  <a:schemeClr val="dk1"/>
                </a:solidFill>
                <a:latin typeface="Calibri" panose="020F0502020204030204" pitchFamily="34" charset="0"/>
                <a:cs typeface="Calibri" panose="020F0502020204030204" pitchFamily="34" charset="0"/>
              </a:rPr>
              <a:t>As I get older--which I am currently doing at the rate of about five years per year--this is more and more how I view skiing. I’ve been looking for an alternative winter sport that does not force a person to become so intimately involved with gravity. And so I recently went to Idaho (official state motto: “Convenient to Montana”) to experience two winter sports that seemed better-suited to the mature sportsperson in the sense you can do them while sitting down. In an effort to make my trip as tax-deductible as humanly possible, I’ve decided to write a two-part series about these sports. This week’s Featured Winter Sport is: snowmobiling. </a:t>
            </a:r>
            <a:endParaRPr sz="15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1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6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Don’t Box Me In</a:t>
            </a:r>
            <a:endParaRPr sz="3600">
              <a:solidFill>
                <a:srgbClr val="980000"/>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Barry, D. (1991). Don’t Box Me In. </a:t>
            </a:r>
            <a:r>
              <a:rPr lang="en-US" sz="1200" i="1">
                <a:solidFill>
                  <a:schemeClr val="dk1"/>
                </a:solidFill>
              </a:rPr>
              <a:t>Dave Barry Talks Back</a:t>
            </a:r>
            <a:r>
              <a:rPr lang="en-US" sz="1200">
                <a:solidFill>
                  <a:schemeClr val="dk1"/>
                </a:solidFill>
              </a:rPr>
              <a:t>. Crown Publishers.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9" name="Google Shape;159;p33"/>
          <p:cNvSpPr txBox="1"/>
          <p:nvPr/>
        </p:nvSpPr>
        <p:spPr>
          <a:xfrm>
            <a:off x="264850" y="1163800"/>
            <a:ext cx="7915800" cy="383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cs typeface="Calibri" panose="020F0502020204030204" pitchFamily="34" charset="0"/>
              </a:rPr>
              <a:t>We’re moving again. We’re not moving far: Maybe two miles, as the heat-seeking radar-equipped South Florida Stealth Mosquito flies. It’s hard to explain why we’re doing this. Call it a crazy whim. We just woke up one morning and said, “I know! Let’s put everything we own into boxes!” </a:t>
            </a:r>
            <a:endParaRPr sz="16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6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cs typeface="Calibri" panose="020F0502020204030204" pitchFamily="34" charset="0"/>
              </a:rPr>
              <a:t>And that’s what we’re doing. The giant cardboard mines of Peru are working overtime to meet our box needs, because we have a LOT of stuff that we need to take, including many precious heirlooms such as our calculator in which all the keys work perfectly except for the “4,” and our complete, mint-condition set of 1978 VISA statements (try replacing THOSE at today’s prices). </a:t>
            </a:r>
            <a:r>
              <a:rPr lang="en-US" sz="1600" dirty="0" err="1">
                <a:solidFill>
                  <a:schemeClr val="dk1"/>
                </a:solidFill>
                <a:latin typeface="Calibri" panose="020F0502020204030204" pitchFamily="34" charset="0"/>
                <a:cs typeface="Calibri" panose="020F0502020204030204" pitchFamily="34" charset="0"/>
              </a:rPr>
              <a:t>Stuffwise</a:t>
            </a:r>
            <a:r>
              <a:rPr lang="en-US" sz="1600" dirty="0">
                <a:solidFill>
                  <a:schemeClr val="dk1"/>
                </a:solidFill>
                <a:latin typeface="Calibri" panose="020F0502020204030204" pitchFamily="34" charset="0"/>
                <a:cs typeface="Calibri" panose="020F0502020204030204" pitchFamily="34" charset="0"/>
              </a:rPr>
              <a:t>, we are not a lean operation. We’re the kind of people who, if we were deciding what absolute minimum essential items we’d need to carry in our backpacks for the final, treacherous ascent to the summit of Mount Everest, would take along these aquarium filters, just in case.</a:t>
            </a:r>
            <a:endParaRPr sz="21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p:nvPr/>
        </p:nvSpPr>
        <p:spPr>
          <a:xfrm>
            <a:off x="193500" y="131650"/>
            <a:ext cx="40692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30-Second Expert</a:t>
            </a:r>
            <a:endParaRPr sz="3600">
              <a:solidFill>
                <a:srgbClr val="980000"/>
              </a:solidFill>
              <a:latin typeface="Calibri"/>
              <a:ea typeface="Calibri"/>
              <a:cs typeface="Calibri"/>
              <a:sym typeface="Calibri"/>
            </a:endParaRPr>
          </a:p>
        </p:txBody>
      </p:sp>
      <p:pic>
        <p:nvPicPr>
          <p:cNvPr id="165" name="Google Shape;165;p34" descr="Watch the video to find out more information on 30-Second Expert - an AVID pre-reading strategy to use in any discpline! How else can you implement this strategy in your setting? Reach out to an instructional coach to discuss preparation, variations, and extensions to 30-second expert!&#10;&#10;Go to this google folder to access more resources related to this strategy! https://drive.google.com/drive/folders/1e-mBOOeIF6YH0obacmXjJswyY1Ztm0ca?usp=sharing" title="Quick as a Bee PD -  Episode 17: 30-Second Expert">
            <a:hlinkClick r:id="rId3"/>
          </p:cNvPr>
          <p:cNvPicPr preferRelativeResize="0"/>
          <p:nvPr/>
        </p:nvPicPr>
        <p:blipFill>
          <a:blip r:embed="rId4">
            <a:alphaModFix/>
          </a:blip>
          <a:stretch>
            <a:fillRect/>
          </a:stretch>
        </p:blipFill>
        <p:spPr>
          <a:xfrm>
            <a:off x="2286000" y="10927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p:nvPr/>
        </p:nvSpPr>
        <p:spPr>
          <a:xfrm>
            <a:off x="193500" y="131650"/>
            <a:ext cx="40692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30-Second Expert</a:t>
            </a:r>
            <a:endParaRPr sz="3600">
              <a:solidFill>
                <a:srgbClr val="980000"/>
              </a:solidFill>
              <a:latin typeface="Calibri"/>
              <a:ea typeface="Calibri"/>
              <a:cs typeface="Calibri"/>
              <a:sym typeface="Calibri"/>
            </a:endParaRPr>
          </a:p>
        </p:txBody>
      </p:sp>
      <p:sp>
        <p:nvSpPr>
          <p:cNvPr id="171" name="Google Shape;171;p35"/>
          <p:cNvSpPr txBox="1"/>
          <p:nvPr/>
        </p:nvSpPr>
        <p:spPr>
          <a:xfrm>
            <a:off x="398475" y="728650"/>
            <a:ext cx="7584600" cy="37860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In pairs, you will take turns as the speaker and as the listener. </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The speakers will share how annotation helps them analyze the text and determine the author’s purpose and point of view. Each student will have only 30 seconds to share. The speaker starts out by stating,  “I am an expert on this topic because I know…” and finish with the information you are sharing.</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When the speaker has finished, the listener will say, “According to (partner’s name),” then summarize what their partner just shared. </a:t>
            </a:r>
            <a:endParaRPr sz="1600" dirty="0">
              <a:solidFill>
                <a:srgbClr val="292929"/>
              </a:solidFill>
              <a:latin typeface="Calibri"/>
              <a:ea typeface="Calibri"/>
              <a:cs typeface="Calibri"/>
              <a:sym typeface="Calibri"/>
            </a:endParaRPr>
          </a:p>
          <a:p>
            <a:pPr marL="45720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The listener should then ask, “Did I get that right?” </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After the speaker clears up any misconceptions, each student should record any new information gained on their paper. </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The students will then reverse roles of speaker and listener and go through the process again.</a:t>
            </a:r>
            <a:endParaRPr sz="1600" dirty="0">
              <a:solidFill>
                <a:srgbClr val="292929"/>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Dashing Through the Snow</a:t>
            </a:r>
            <a:endParaRPr/>
          </a:p>
        </p:txBody>
      </p:sp>
      <p:graphicFrame>
        <p:nvGraphicFramePr>
          <p:cNvPr id="177" name="Google Shape;177;p36"/>
          <p:cNvGraphicFramePr/>
          <p:nvPr/>
        </p:nvGraphicFramePr>
        <p:xfrm>
          <a:off x="586838" y="1221600"/>
          <a:ext cx="7228150" cy="1695704"/>
        </p:xfrm>
        <a:graphic>
          <a:graphicData uri="http://schemas.openxmlformats.org/drawingml/2006/table">
            <a:tbl>
              <a:tblPr>
                <a:noFill/>
                <a:tableStyleId>{3D585936-B10C-4095-B24E-E50860058AC2}</a:tableStyleId>
              </a:tblPr>
              <a:tblGrid>
                <a:gridCol w="1427075">
                  <a:extLst>
                    <a:ext uri="{9D8B030D-6E8A-4147-A177-3AD203B41FA5}">
                      <a16:colId xmlns:a16="http://schemas.microsoft.com/office/drawing/2014/main" val="20000"/>
                    </a:ext>
                  </a:extLst>
                </a:gridCol>
                <a:gridCol w="1461875">
                  <a:extLst>
                    <a:ext uri="{9D8B030D-6E8A-4147-A177-3AD203B41FA5}">
                      <a16:colId xmlns:a16="http://schemas.microsoft.com/office/drawing/2014/main" val="20001"/>
                    </a:ext>
                  </a:extLst>
                </a:gridCol>
                <a:gridCol w="1357450">
                  <a:extLst>
                    <a:ext uri="{9D8B030D-6E8A-4147-A177-3AD203B41FA5}">
                      <a16:colId xmlns:a16="http://schemas.microsoft.com/office/drawing/2014/main" val="20002"/>
                    </a:ext>
                  </a:extLst>
                </a:gridCol>
                <a:gridCol w="1461875">
                  <a:extLst>
                    <a:ext uri="{9D8B030D-6E8A-4147-A177-3AD203B41FA5}">
                      <a16:colId xmlns:a16="http://schemas.microsoft.com/office/drawing/2014/main" val="20003"/>
                    </a:ext>
                  </a:extLst>
                </a:gridCol>
                <a:gridCol w="1519875">
                  <a:extLst>
                    <a:ext uri="{9D8B030D-6E8A-4147-A177-3AD203B41FA5}">
                      <a16:colId xmlns:a16="http://schemas.microsoft.com/office/drawing/2014/main" val="20004"/>
                    </a:ext>
                  </a:extLst>
                </a:gridCol>
              </a:tblGrid>
              <a:tr h="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boys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fear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speed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stuck</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careful</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teenage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adult</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snowmobile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winter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36"/>
          <p:cNvSpPr txBox="1"/>
          <p:nvPr/>
        </p:nvSpPr>
        <p:spPr>
          <a:xfrm>
            <a:off x="457213" y="3351125"/>
            <a:ext cx="7487400" cy="10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Go back to the original sentence you wrote using some or all of these words. Using your annotated article, either revise your original sentence or write completely new sentences using the vocabulary words in the word bank.</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Don’t Box Me In</a:t>
            </a:r>
            <a:endParaRPr/>
          </a:p>
        </p:txBody>
      </p:sp>
      <p:graphicFrame>
        <p:nvGraphicFramePr>
          <p:cNvPr id="184" name="Google Shape;184;p37"/>
          <p:cNvGraphicFramePr/>
          <p:nvPr/>
        </p:nvGraphicFramePr>
        <p:xfrm>
          <a:off x="586813" y="1175650"/>
          <a:ext cx="7357800" cy="1857200"/>
        </p:xfrm>
        <a:graphic>
          <a:graphicData uri="http://schemas.openxmlformats.org/drawingml/2006/table">
            <a:tbl>
              <a:tblPr>
                <a:noFill/>
                <a:tableStyleId>{3D585936-B10C-4095-B24E-E50860058AC2}</a:tableStyleId>
              </a:tblPr>
              <a:tblGrid>
                <a:gridCol w="1452675">
                  <a:extLst>
                    <a:ext uri="{9D8B030D-6E8A-4147-A177-3AD203B41FA5}">
                      <a16:colId xmlns:a16="http://schemas.microsoft.com/office/drawing/2014/main" val="20000"/>
                    </a:ext>
                  </a:extLst>
                </a:gridCol>
                <a:gridCol w="1488100">
                  <a:extLst>
                    <a:ext uri="{9D8B030D-6E8A-4147-A177-3AD203B41FA5}">
                      <a16:colId xmlns:a16="http://schemas.microsoft.com/office/drawing/2014/main" val="20001"/>
                    </a:ext>
                  </a:extLst>
                </a:gridCol>
                <a:gridCol w="1381800">
                  <a:extLst>
                    <a:ext uri="{9D8B030D-6E8A-4147-A177-3AD203B41FA5}">
                      <a16:colId xmlns:a16="http://schemas.microsoft.com/office/drawing/2014/main" val="20002"/>
                    </a:ext>
                  </a:extLst>
                </a:gridCol>
                <a:gridCol w="1488100">
                  <a:extLst>
                    <a:ext uri="{9D8B030D-6E8A-4147-A177-3AD203B41FA5}">
                      <a16:colId xmlns:a16="http://schemas.microsoft.com/office/drawing/2014/main" val="20003"/>
                    </a:ext>
                  </a:extLst>
                </a:gridCol>
                <a:gridCol w="1547125">
                  <a:extLst>
                    <a:ext uri="{9D8B030D-6E8A-4147-A177-3AD203B41FA5}">
                      <a16:colId xmlns:a16="http://schemas.microsoft.com/office/drawing/2014/main" val="20004"/>
                    </a:ext>
                  </a:extLst>
                </a:gridCol>
              </a:tblGrid>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moving</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boxes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packed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workmen</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buy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spiders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dogs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offer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crazy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improvements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5" name="Google Shape;185;p37"/>
          <p:cNvSpPr txBox="1"/>
          <p:nvPr/>
        </p:nvSpPr>
        <p:spPr>
          <a:xfrm>
            <a:off x="457213" y="3351125"/>
            <a:ext cx="7487400" cy="10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Go back to the original sentence you wrote using some or all of these words. Using your annotated article, either revise your original sentence or write completely new sentences using the vocabulary words in the word bank.</a:t>
            </a:r>
            <a:endParaRPr sz="18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Annotating A Text</a:t>
            </a:r>
            <a:endParaRPr/>
          </a:p>
        </p:txBody>
      </p:sp>
      <p:sp>
        <p:nvSpPr>
          <p:cNvPr id="80" name="Google Shape;80;p2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Style and syntax</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p:nvPr/>
        </p:nvSpPr>
        <p:spPr>
          <a:xfrm>
            <a:off x="271150" y="476500"/>
            <a:ext cx="5859600" cy="13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980000"/>
                </a:solidFill>
                <a:latin typeface="Calibri"/>
                <a:ea typeface="Calibri"/>
                <a:cs typeface="Calibri"/>
                <a:sym typeface="Calibri"/>
              </a:rPr>
              <a:t>Exit Ticket</a:t>
            </a:r>
            <a:endParaRPr sz="3600" dirty="0">
              <a:solidFill>
                <a:srgbClr val="980000"/>
              </a:solidFill>
              <a:latin typeface="Calibri"/>
              <a:ea typeface="Calibri"/>
              <a:cs typeface="Calibri"/>
              <a:sym typeface="Calibri"/>
            </a:endParaRPr>
          </a:p>
        </p:txBody>
      </p:sp>
      <p:sp>
        <p:nvSpPr>
          <p:cNvPr id="191" name="Google Shape;191;p38"/>
          <p:cNvSpPr txBox="1"/>
          <p:nvPr/>
        </p:nvSpPr>
        <p:spPr>
          <a:xfrm>
            <a:off x="2832175" y="9127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38"/>
          <p:cNvSpPr txBox="1"/>
          <p:nvPr/>
        </p:nvSpPr>
        <p:spPr>
          <a:xfrm>
            <a:off x="76000" y="1368475"/>
            <a:ext cx="5941200" cy="3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Share your responses to this question: </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“How do writers use exaggeration to communicate messages in creative and interesting ways?”</a:t>
            </a:r>
            <a:endParaRPr sz="2400">
              <a:latin typeface="Calibri"/>
              <a:ea typeface="Calibri"/>
              <a:cs typeface="Calibri"/>
              <a:sym typeface="Calibri"/>
            </a:endParaRPr>
          </a:p>
        </p:txBody>
      </p:sp>
      <p:pic>
        <p:nvPicPr>
          <p:cNvPr id="193" name="Google Shape;193;p38"/>
          <p:cNvPicPr preferRelativeResize="0"/>
          <p:nvPr/>
        </p:nvPicPr>
        <p:blipFill>
          <a:blip r:embed="rId3">
            <a:alphaModFix/>
          </a:blip>
          <a:stretch>
            <a:fillRect/>
          </a:stretch>
        </p:blipFill>
        <p:spPr>
          <a:xfrm rot="1148111">
            <a:off x="5611675" y="853559"/>
            <a:ext cx="3000002" cy="25368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Essential Question</a:t>
            </a:r>
            <a:endParaRPr/>
          </a:p>
        </p:txBody>
      </p:sp>
      <p:sp>
        <p:nvSpPr>
          <p:cNvPr id="86" name="Google Shape;86;p2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a:t>How does an author’s writing style give meaning to a text?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Objectives</a:t>
            </a:r>
            <a:endParaRPr/>
          </a:p>
        </p:txBody>
      </p:sp>
      <p:sp>
        <p:nvSpPr>
          <p:cNvPr id="92" name="Google Shape;92;p2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Students will analyze and annotate an article.</a:t>
            </a:r>
            <a:endParaRPr/>
          </a:p>
          <a:p>
            <a:pPr marL="0" lvl="0" indent="0" algn="l" rtl="0">
              <a:spcBef>
                <a:spcPts val="520"/>
              </a:spcBef>
              <a:spcAft>
                <a:spcPts val="0"/>
              </a:spcAft>
              <a:buNone/>
            </a:pPr>
            <a:endParaRPr/>
          </a:p>
          <a:p>
            <a:pPr marL="0" lvl="0" indent="0" algn="l" rtl="0">
              <a:spcBef>
                <a:spcPts val="520"/>
              </a:spcBef>
              <a:spcAft>
                <a:spcPts val="0"/>
              </a:spcAft>
              <a:buNone/>
            </a:pPr>
            <a:r>
              <a:rPr lang="en-US"/>
              <a:t>Students will write an argumentative paragraph.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Dashing Through the Snow</a:t>
            </a:r>
            <a:endParaRPr/>
          </a:p>
        </p:txBody>
      </p:sp>
      <p:sp>
        <p:nvSpPr>
          <p:cNvPr id="98" name="Google Shape;98;p23"/>
          <p:cNvSpPr txBox="1">
            <a:spLocks noGrp="1"/>
          </p:cNvSpPr>
          <p:nvPr>
            <p:ph type="body" idx="1"/>
          </p:nvPr>
        </p:nvSpPr>
        <p:spPr>
          <a:xfrm>
            <a:off x="457200" y="1078208"/>
            <a:ext cx="8229600" cy="6057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400"/>
              <a:buNone/>
            </a:pPr>
            <a:r>
              <a:rPr lang="en-US" sz="1800">
                <a:solidFill>
                  <a:srgbClr val="292929"/>
                </a:solidFill>
              </a:rPr>
              <a:t>Write a sentence containing two or more of the words from the Word Bank.</a:t>
            </a:r>
            <a:endParaRPr sz="1800"/>
          </a:p>
        </p:txBody>
      </p:sp>
      <p:graphicFrame>
        <p:nvGraphicFramePr>
          <p:cNvPr id="99" name="Google Shape;99;p23"/>
          <p:cNvGraphicFramePr/>
          <p:nvPr/>
        </p:nvGraphicFramePr>
        <p:xfrm>
          <a:off x="586838" y="1585813"/>
          <a:ext cx="7228150" cy="1695704"/>
        </p:xfrm>
        <a:graphic>
          <a:graphicData uri="http://schemas.openxmlformats.org/drawingml/2006/table">
            <a:tbl>
              <a:tblPr>
                <a:noFill/>
                <a:tableStyleId>{3D585936-B10C-4095-B24E-E50860058AC2}</a:tableStyleId>
              </a:tblPr>
              <a:tblGrid>
                <a:gridCol w="1427075">
                  <a:extLst>
                    <a:ext uri="{9D8B030D-6E8A-4147-A177-3AD203B41FA5}">
                      <a16:colId xmlns:a16="http://schemas.microsoft.com/office/drawing/2014/main" val="20000"/>
                    </a:ext>
                  </a:extLst>
                </a:gridCol>
                <a:gridCol w="1461875">
                  <a:extLst>
                    <a:ext uri="{9D8B030D-6E8A-4147-A177-3AD203B41FA5}">
                      <a16:colId xmlns:a16="http://schemas.microsoft.com/office/drawing/2014/main" val="20001"/>
                    </a:ext>
                  </a:extLst>
                </a:gridCol>
                <a:gridCol w="1357450">
                  <a:extLst>
                    <a:ext uri="{9D8B030D-6E8A-4147-A177-3AD203B41FA5}">
                      <a16:colId xmlns:a16="http://schemas.microsoft.com/office/drawing/2014/main" val="20002"/>
                    </a:ext>
                  </a:extLst>
                </a:gridCol>
                <a:gridCol w="1461875">
                  <a:extLst>
                    <a:ext uri="{9D8B030D-6E8A-4147-A177-3AD203B41FA5}">
                      <a16:colId xmlns:a16="http://schemas.microsoft.com/office/drawing/2014/main" val="20003"/>
                    </a:ext>
                  </a:extLst>
                </a:gridCol>
                <a:gridCol w="1519875">
                  <a:extLst>
                    <a:ext uri="{9D8B030D-6E8A-4147-A177-3AD203B41FA5}">
                      <a16:colId xmlns:a16="http://schemas.microsoft.com/office/drawing/2014/main" val="20004"/>
                    </a:ext>
                  </a:extLst>
                </a:gridCol>
              </a:tblGrid>
              <a:tr h="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boys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fear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speed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stuck</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careful</a:t>
                      </a:r>
                      <a:endParaRPr sz="1800"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teenage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adult</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snowmobile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winter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Don’t Box Me In</a:t>
            </a:r>
            <a:endParaRPr/>
          </a:p>
        </p:txBody>
      </p:sp>
      <p:sp>
        <p:nvSpPr>
          <p:cNvPr id="105" name="Google Shape;105;p24"/>
          <p:cNvSpPr txBox="1">
            <a:spLocks noGrp="1"/>
          </p:cNvSpPr>
          <p:nvPr>
            <p:ph type="body" idx="1"/>
          </p:nvPr>
        </p:nvSpPr>
        <p:spPr>
          <a:xfrm>
            <a:off x="457200" y="1078208"/>
            <a:ext cx="8229600" cy="6057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400"/>
              <a:buNone/>
            </a:pPr>
            <a:r>
              <a:rPr lang="en-US" sz="1800">
                <a:solidFill>
                  <a:srgbClr val="292929"/>
                </a:solidFill>
              </a:rPr>
              <a:t>Write a sentence containing two or more of the words from the Word Bank.</a:t>
            </a:r>
            <a:endParaRPr sz="1800"/>
          </a:p>
        </p:txBody>
      </p:sp>
      <p:graphicFrame>
        <p:nvGraphicFramePr>
          <p:cNvPr id="106" name="Google Shape;106;p24"/>
          <p:cNvGraphicFramePr/>
          <p:nvPr/>
        </p:nvGraphicFramePr>
        <p:xfrm>
          <a:off x="586838" y="1585813"/>
          <a:ext cx="7357800" cy="1857200"/>
        </p:xfrm>
        <a:graphic>
          <a:graphicData uri="http://schemas.openxmlformats.org/drawingml/2006/table">
            <a:tbl>
              <a:tblPr>
                <a:noFill/>
                <a:tableStyleId>{3D585936-B10C-4095-B24E-E50860058AC2}</a:tableStyleId>
              </a:tblPr>
              <a:tblGrid>
                <a:gridCol w="1452675">
                  <a:extLst>
                    <a:ext uri="{9D8B030D-6E8A-4147-A177-3AD203B41FA5}">
                      <a16:colId xmlns:a16="http://schemas.microsoft.com/office/drawing/2014/main" val="20000"/>
                    </a:ext>
                  </a:extLst>
                </a:gridCol>
                <a:gridCol w="1488100">
                  <a:extLst>
                    <a:ext uri="{9D8B030D-6E8A-4147-A177-3AD203B41FA5}">
                      <a16:colId xmlns:a16="http://schemas.microsoft.com/office/drawing/2014/main" val="20001"/>
                    </a:ext>
                  </a:extLst>
                </a:gridCol>
                <a:gridCol w="1381800">
                  <a:extLst>
                    <a:ext uri="{9D8B030D-6E8A-4147-A177-3AD203B41FA5}">
                      <a16:colId xmlns:a16="http://schemas.microsoft.com/office/drawing/2014/main" val="20002"/>
                    </a:ext>
                  </a:extLst>
                </a:gridCol>
                <a:gridCol w="1488100">
                  <a:extLst>
                    <a:ext uri="{9D8B030D-6E8A-4147-A177-3AD203B41FA5}">
                      <a16:colId xmlns:a16="http://schemas.microsoft.com/office/drawing/2014/main" val="20003"/>
                    </a:ext>
                  </a:extLst>
                </a:gridCol>
                <a:gridCol w="1547125">
                  <a:extLst>
                    <a:ext uri="{9D8B030D-6E8A-4147-A177-3AD203B41FA5}">
                      <a16:colId xmlns:a16="http://schemas.microsoft.com/office/drawing/2014/main" val="20004"/>
                    </a:ext>
                  </a:extLst>
                </a:gridCol>
              </a:tblGrid>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moving</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boxes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packed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workmen</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buy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spiders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dogs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offer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crazy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improvements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7" name="Google Shape;107;p24"/>
          <p:cNvSpPr txBox="1"/>
          <p:nvPr/>
        </p:nvSpPr>
        <p:spPr>
          <a:xfrm>
            <a:off x="457213" y="3351125"/>
            <a:ext cx="7487400" cy="10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p:nvPr/>
        </p:nvSpPr>
        <p:spPr>
          <a:xfrm>
            <a:off x="280500" y="1139375"/>
            <a:ext cx="8711100" cy="22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Based on the title, make a prediction about the content of the article. When you receive the article, write your prediction next to the title.</a:t>
            </a:r>
            <a:endParaRPr sz="2400">
              <a:latin typeface="Calibri"/>
              <a:ea typeface="Calibri"/>
              <a:cs typeface="Calibri"/>
              <a:sym typeface="Calibri"/>
            </a:endParaRPr>
          </a:p>
        </p:txBody>
      </p:sp>
      <p:sp>
        <p:nvSpPr>
          <p:cNvPr id="113" name="Google Shape;113;p25"/>
          <p:cNvSpPr txBox="1"/>
          <p:nvPr/>
        </p:nvSpPr>
        <p:spPr>
          <a:xfrm>
            <a:off x="312200" y="229250"/>
            <a:ext cx="3906300" cy="7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Prediction</a:t>
            </a:r>
            <a:endParaRPr sz="3600">
              <a:solidFill>
                <a:srgbClr val="98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980000"/>
                </a:solidFill>
                <a:latin typeface="Calibri"/>
                <a:ea typeface="Calibri"/>
                <a:cs typeface="Calibri"/>
                <a:sym typeface="Calibri"/>
              </a:rPr>
              <a:t>Dashing Through the Snow</a:t>
            </a:r>
            <a:endParaRPr sz="3600" dirty="0">
              <a:solidFill>
                <a:srgbClr val="98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panose="020F0502020204030204" pitchFamily="34" charset="0"/>
                <a:cs typeface="Calibri" panose="020F0502020204030204" pitchFamily="34" charset="0"/>
              </a:rPr>
              <a:t>Barry, D. (1997). Dashing through the snow. </a:t>
            </a:r>
            <a:r>
              <a:rPr lang="en-US" sz="1100" i="1" dirty="0">
                <a:solidFill>
                  <a:schemeClr val="dk1"/>
                </a:solidFill>
                <a:latin typeface="Calibri" panose="020F0502020204030204" pitchFamily="34" charset="0"/>
                <a:cs typeface="Calibri" panose="020F0502020204030204" pitchFamily="34" charset="0"/>
              </a:rPr>
              <a:t>Dave Barry is From Mars and Venus</a:t>
            </a:r>
            <a:r>
              <a:rPr lang="en-US" sz="1100" dirty="0">
                <a:solidFill>
                  <a:schemeClr val="dk1"/>
                </a:solidFill>
                <a:latin typeface="Calibri" panose="020F0502020204030204" pitchFamily="34" charset="0"/>
                <a:cs typeface="Calibri" panose="020F0502020204030204" pitchFamily="34" charset="0"/>
              </a:rPr>
              <a:t>. Crown Publishers.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9" name="Google Shape;119;p26"/>
          <p:cNvSpPr txBox="1"/>
          <p:nvPr/>
        </p:nvSpPr>
        <p:spPr>
          <a:xfrm>
            <a:off x="264850" y="1004100"/>
            <a:ext cx="7830000" cy="375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a:solidFill>
                  <a:schemeClr val="dk1"/>
                </a:solidFill>
              </a:rPr>
              <a:t>Skiing is an exciting winter sport, but it is not for everybody. For example, it is not for sane people. Sane people look at skiing, and they say: “WAIT a minute. I’m supposed to attach slippery objects to my feet and get on a frozen chair dangling from a scary-looking wire; then get dumped off on a snow-covered slope so steep that the mountain goats are wearing seat belts; and then, if by some miracle I am able to get back down without killing myself, I’m supposed to do this AGAIN??”</a:t>
            </a:r>
            <a:endParaRPr sz="15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As I get older--which I am currently doing at the rate of about five years per year--this is more and more how I view skiing. I’ve been looking for an alternative winter sport that does not force a person to become so intimately involved with gravity. And so I recently went to Idaho (official state motto: “Convenient to Montana”) to experience two winter sports that seemed better-suited to the mature sportsperson in the sense you can do them while sitting down. In an effort to make my trip as tax-deductible as humanly possible, I’ve decided to write a two-part series about these sports. This week’s Featured Winter Sport is: snowmobiling. </a:t>
            </a:r>
            <a:endParaRPr sz="15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6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980000"/>
                </a:solidFill>
                <a:latin typeface="Calibri" panose="020F0502020204030204" pitchFamily="34" charset="0"/>
                <a:ea typeface="Calibri"/>
                <a:cs typeface="Calibri" panose="020F0502020204030204" pitchFamily="34" charset="0"/>
                <a:sym typeface="Calibri"/>
              </a:rPr>
              <a:t>Don’t Box Me In</a:t>
            </a:r>
            <a:endParaRPr sz="3600" dirty="0">
              <a:solidFill>
                <a:srgbClr val="980000"/>
              </a:solidFill>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None/>
            </a:pPr>
            <a:r>
              <a:rPr lang="en-US" sz="1000" dirty="0">
                <a:solidFill>
                  <a:schemeClr val="dk1"/>
                </a:solidFill>
                <a:latin typeface="Calibri" panose="020F0502020204030204" pitchFamily="34" charset="0"/>
                <a:cs typeface="Calibri" panose="020F0502020204030204" pitchFamily="34" charset="0"/>
              </a:rPr>
              <a:t>Barry, D. (1991). Don’t Box Me In. Dave Barry Talks Back. Crown Publishers. </a:t>
            </a:r>
            <a:endParaRPr sz="105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5" name="Google Shape;125;p27"/>
          <p:cNvSpPr txBox="1"/>
          <p:nvPr/>
        </p:nvSpPr>
        <p:spPr>
          <a:xfrm>
            <a:off x="264850" y="1163800"/>
            <a:ext cx="7891200" cy="385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chemeClr val="dk1"/>
                </a:solidFill>
              </a:rPr>
              <a:t>We’re moving again. We’re not moving far: Maybe two miles, as the heat-seeking radar-equipped South Florida Stealth Mosquito flies. It’s hard to explain why we’re doing this. Call it a crazy whim. We just woke up one morning and said, “I know! Let’s put everything we own into boxes!” </a:t>
            </a:r>
            <a:endParaRPr sz="1600">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r>
              <a:rPr lang="en-US" sz="1600">
                <a:solidFill>
                  <a:schemeClr val="dk1"/>
                </a:solidFill>
              </a:rPr>
              <a:t>And that’s what we’re doing. The giant cardboard mines of Peru are working overtime to meet our box needs, because we have a LOT of stuff that we need to take, including many precious heirlooms such as our calculator in which all the keys work perfectly except for the “4,” and our complete, mint-condition set of 1978 VISA statements (try replacing THOSE at today’s prices). Stuffwise, we are not a lean operation. We’re the kind of people who, if we were deciding what absolute minimum essential items we’d need to carry in our backpacks for the final, treacherous ascent to the summit of Mount Everest, would take along these aquarium filters, just in case.</a:t>
            </a:r>
            <a:endParaRPr sz="21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1511</Words>
  <Application>Microsoft Office PowerPoint</Application>
  <PresentationFormat>On-screen Show (16:9)</PresentationFormat>
  <Paragraphs>163</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Georgia</vt:lpstr>
      <vt:lpstr>Roboto</vt:lpstr>
      <vt:lpstr>Constantia</vt:lpstr>
      <vt:lpstr>Noto Sans Symbols</vt:lpstr>
      <vt:lpstr>Calibri</vt:lpstr>
      <vt:lpstr>LEARN theme</vt:lpstr>
      <vt:lpstr>LEARN theme</vt:lpstr>
      <vt:lpstr>PowerPoint Presentation</vt:lpstr>
      <vt:lpstr>Annotating A Text</vt:lpstr>
      <vt:lpstr>Essential Question</vt:lpstr>
      <vt:lpstr>Objectives</vt:lpstr>
      <vt:lpstr>Word Bank: Dashing Through the Snow</vt:lpstr>
      <vt:lpstr>Word Bank: Don’t Box Me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Bank: Dashing Through the Snow</vt:lpstr>
      <vt:lpstr>Word Bank: Don’t Box Me 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jordnaru@outlook.com</cp:lastModifiedBy>
  <cp:revision>1</cp:revision>
  <dcterms:modified xsi:type="dcterms:W3CDTF">2021-08-31T20:42:10Z</dcterms:modified>
</cp:coreProperties>
</file>