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embeddedFontLst>
    <p:embeddedFont>
      <p:font typeface="Constantia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3" roundtripDataSignature="AMtx7mhD0JFTqwyd5BER0B8xHm8sSbqZ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nstantia-bold.fntdata"/><Relationship Id="rId11" Type="http://schemas.openxmlformats.org/officeDocument/2006/relationships/slide" Target="slides/slide6.xml"/><Relationship Id="rId22" Type="http://schemas.openxmlformats.org/officeDocument/2006/relationships/font" Target="fonts/Constantia-boldItalic.fntdata"/><Relationship Id="rId10" Type="http://schemas.openxmlformats.org/officeDocument/2006/relationships/slide" Target="slides/slide5.xml"/><Relationship Id="rId21" Type="http://schemas.openxmlformats.org/officeDocument/2006/relationships/font" Target="fonts/Constantia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Constantia-regular.fnt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7" name="Google Shape;77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93a65e216a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g93a65e216a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917e729a7c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g917e729a7c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93a65e216a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g93a65e216a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917e729a7c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g917e729a7c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1" name="Google Shape;8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905ea2a1a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g905ea2a1a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917e729a7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g917e729a7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917e729a7c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" name="Google Shape;99;g917e729a7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93a65e216a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g93a65e216a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3" name="Google Shape;113;p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93a65e216a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8" name="Google Shape;118;g93a65e216a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917e729a7c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g917e729a7c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>
  <p:cSld name="2_Blank">
    <p:bg>
      <p:bgPr>
        <a:solidFill>
          <a:schemeClr val="lt1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>
  <p:cSld name="Content with Ca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5"/>
          <p:cNvSpPr txBox="1"/>
          <p:nvPr>
            <p:ph idx="1" type="body"/>
          </p:nvPr>
        </p:nvSpPr>
        <p:spPr>
          <a:xfrm>
            <a:off x="3575050" y="1428750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indent="-333883" lvl="1" marL="91440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25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5"/>
          <p:cNvSpPr txBox="1"/>
          <p:nvPr>
            <p:ph idx="2" type="body"/>
          </p:nvPr>
        </p:nvSpPr>
        <p:spPr>
          <a:xfrm>
            <a:off x="457200" y="1428750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09562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indent="-288607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indent="-27813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indent="-278129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50" name="Google Shape;50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ogo slide">
  <p:cSld name="Logo slide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blue">
  <p:cSld name="Title and body blue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indent="-290512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indent="-297179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indent="-28956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indent="-3048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indent="-295275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/>
        </p:txBody>
      </p:sp>
      <p:pic>
        <p:nvPicPr>
          <p:cNvPr id="55" name="Google Shape;55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red">
  <p:cSld name="Title and body red">
    <p:bg>
      <p:bgPr>
        <a:solidFill>
          <a:schemeClr val="lt1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>
                <a:solidFill>
                  <a:srgbClr val="971D20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indent="-290512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indent="-297179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indent="-28956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indent="-3048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indent="-295275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/>
        </p:txBody>
      </p:sp>
      <p:pic>
        <p:nvPicPr>
          <p:cNvPr id="59" name="Google Shape;59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yellow">
  <p:cSld name="Title and body yellow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>
                <a:solidFill>
                  <a:schemeClr val="accent4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4pPr>
            <a:lvl5pPr indent="-290512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Char char="⚫"/>
              <a:defRPr/>
            </a:lvl5pPr>
            <a:lvl6pPr indent="-297179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"/>
              <a:buChar char="⚫"/>
              <a:defRPr/>
            </a:lvl6pPr>
            <a:lvl7pPr indent="-28956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60"/>
              <a:buChar char="⚫"/>
              <a:defRPr/>
            </a:lvl7pPr>
            <a:lvl8pPr indent="-3048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Constantia"/>
              <a:buChar char="•"/>
              <a:defRPr/>
            </a:lvl8pPr>
            <a:lvl9pPr indent="-295275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50"/>
              <a:buFont typeface="Constantia"/>
              <a:buChar char="•"/>
              <a:defRPr/>
            </a:lvl9pPr>
          </a:lstStyle>
          <a:p/>
        </p:txBody>
      </p:sp>
      <p:pic>
        <p:nvPicPr>
          <p:cNvPr id="63" name="Google Shape;63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/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" type="subTitle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34289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pic>
        <p:nvPicPr>
          <p:cNvPr id="70" name="Google Shape;70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83" scaled="0"/>
        </a:gra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905ea2a1ad_0_64"/>
          <p:cNvSpPr txBox="1"/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b="0" sz="500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g905ea2a1ad_0_64"/>
          <p:cNvSpPr txBox="1"/>
          <p:nvPr>
            <p:ph idx="1" type="body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74" name="Google Shape;74;g905ea2a1ad_0_6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0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p20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13" name="Google Shape;1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9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9"/>
          <p:cNvSpPr txBox="1"/>
          <p:nvPr>
            <p:ph idx="1" type="body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7" name="Google Shape;17;p19"/>
          <p:cNvSpPr txBox="1"/>
          <p:nvPr>
            <p:ph idx="2" type="body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9"/>
          <p:cNvSpPr txBox="1"/>
          <p:nvPr>
            <p:ph idx="3" type="body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09562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indent="-288607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indent="-27813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indent="-278129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4" type="body"/>
          </p:nvPr>
        </p:nvSpPr>
        <p:spPr>
          <a:xfrm>
            <a:off x="4645027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09562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Char char="⚫"/>
              <a:defRPr sz="1500"/>
            </a:lvl2pPr>
            <a:lvl3pPr indent="-288607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Char char="⚫"/>
              <a:defRPr sz="1350"/>
            </a:lvl3pPr>
            <a:lvl4pPr indent="-27813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4pPr>
            <a:lvl5pPr indent="-278129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Char char="⚫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20" name="Google Shape;20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ColTx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b="0" sz="3600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b="0" sz="36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23" name="Google Shape;23;p26"/>
          <p:cNvSpPr txBox="1"/>
          <p:nvPr>
            <p:ph idx="1" type="body"/>
          </p:nvPr>
        </p:nvSpPr>
        <p:spPr>
          <a:xfrm>
            <a:off x="457200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/>
        </p:txBody>
      </p:sp>
      <p:sp>
        <p:nvSpPr>
          <p:cNvPr id="24" name="Google Shape;24;p26"/>
          <p:cNvSpPr txBox="1"/>
          <p:nvPr>
            <p:ph idx="2" type="body"/>
          </p:nvPr>
        </p:nvSpPr>
        <p:spPr>
          <a:xfrm>
            <a:off x="4692274" y="1200150"/>
            <a:ext cx="3994500" cy="37257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onstantia"/>
              <a:buChar char="•"/>
              <a:defRPr sz="1350"/>
            </a:lvl9pPr>
          </a:lstStyle>
          <a:p/>
        </p:txBody>
      </p:sp>
      <p:pic>
        <p:nvPicPr>
          <p:cNvPr id="25" name="Google Shape;25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/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6"/>
          <p:cNvSpPr txBox="1"/>
          <p:nvPr>
            <p:ph idx="1" type="subTitle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34289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pic>
        <p:nvPicPr>
          <p:cNvPr id="31" name="Google Shape;31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</p:bgPr>
    </p:bg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1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b="0" sz="500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1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35" name="Google Shape;35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" type="body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indent="-295275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indent="-284289" lvl="3" marL="1828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2" type="body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 sz="1800"/>
            </a:lvl2pPr>
            <a:lvl3pPr indent="-295275" lvl="2" marL="1371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050"/>
              <a:buChar char="⚫"/>
              <a:defRPr sz="1500"/>
            </a:lvl3pPr>
            <a:lvl4pPr indent="-284289" lvl="3" marL="1828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40" name="Google Shape;40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3"/>
          <p:cNvSpPr txBox="1"/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b="0" sz="360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3" name="Google Shape;43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7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3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755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640" lvl="2" marL="137160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0512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0512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7179" lvl="5" marL="2743200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b="0" i="0" sz="12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295275" lvl="8" marL="4114800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b="0" i="0" sz="105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755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640" lvl="2" marL="137160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0512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0512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7179" lvl="5" marL="2743200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b="0" i="0" sz="12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295275" lvl="8" marL="4114800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b="0" i="0" sz="105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5" r:id="rId1"/>
    <p:sldLayoutId id="2147483666" r:id="rId2"/>
  </p:sldLayoutIdLst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www.youtube.com/watch?v=y59kKzzbh5U" TargetMode="External"/><Relationship Id="rId4" Type="http://schemas.openxmlformats.org/officeDocument/2006/relationships/image" Target="../media/image8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learning.blogs.nytimes.com/2014/02/04/200-prompts-for-argumentative-writ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93a65e216a_0_16"/>
          <p:cNvSpPr txBox="1"/>
          <p:nvPr>
            <p:ph type="title"/>
          </p:nvPr>
        </p:nvSpPr>
        <p:spPr>
          <a:xfrm>
            <a:off x="457200" y="299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Constructing a Written Argument</a:t>
            </a:r>
            <a:endParaRPr/>
          </a:p>
        </p:txBody>
      </p:sp>
      <p:sp>
        <p:nvSpPr>
          <p:cNvPr id="135" name="Google Shape;135;g93a65e216a_0_16"/>
          <p:cNvSpPr txBox="1"/>
          <p:nvPr>
            <p:ph idx="1" type="body"/>
          </p:nvPr>
        </p:nvSpPr>
        <p:spPr>
          <a:xfrm>
            <a:off x="316300" y="2606825"/>
            <a:ext cx="5232300" cy="4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AutoNum type="arabicPeriod" startAt="5"/>
            </a:pPr>
            <a:r>
              <a:rPr lang="en-US"/>
              <a:t>Copy and paste your article into a Google Doc.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 startAt="5"/>
            </a:pPr>
            <a:r>
              <a:rPr lang="en-US"/>
              <a:t>Use the Why-Lighting strategy to highlight any passage(s) you find important. Comment on the passage(s) in the margin(s) and explain why you chose the passage(s).</a:t>
            </a:r>
            <a:endParaRPr/>
          </a:p>
        </p:txBody>
      </p:sp>
      <p:pic>
        <p:nvPicPr>
          <p:cNvPr id="136" name="Google Shape;136;g93a65e216a_0_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44200" y="1489394"/>
            <a:ext cx="2109575" cy="2729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917e729a7c_0_28"/>
          <p:cNvSpPr txBox="1"/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C-E-R</a:t>
            </a:r>
            <a:endParaRPr/>
          </a:p>
        </p:txBody>
      </p:sp>
      <p:sp>
        <p:nvSpPr>
          <p:cNvPr id="142" name="Google Shape;142;g917e729a7c_0_28"/>
          <p:cNvSpPr txBox="1"/>
          <p:nvPr>
            <p:ph idx="1" type="body"/>
          </p:nvPr>
        </p:nvSpPr>
        <p:spPr>
          <a:xfrm>
            <a:off x="369125" y="2554000"/>
            <a:ext cx="3418200" cy="4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/>
              <a:t>Complete at least THREE questions at the bottom of the prompt/article you chose, in the STUDENTS section.  Write the questions you chose in the QUESTIONS sections of your handout.</a:t>
            </a:r>
            <a:endParaRPr/>
          </a:p>
        </p:txBody>
      </p:sp>
      <p:pic>
        <p:nvPicPr>
          <p:cNvPr id="143" name="Google Shape;143;g917e729a7c_0_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9300" y="248325"/>
            <a:ext cx="3711174" cy="4802649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g917e729a7c_0_28"/>
          <p:cNvSpPr/>
          <p:nvPr/>
        </p:nvSpPr>
        <p:spPr>
          <a:xfrm>
            <a:off x="4209925" y="1444400"/>
            <a:ext cx="211500" cy="1761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g917e729a7c_0_28"/>
          <p:cNvSpPr/>
          <p:nvPr/>
        </p:nvSpPr>
        <p:spPr>
          <a:xfrm>
            <a:off x="4209925" y="2483700"/>
            <a:ext cx="211500" cy="1761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g917e729a7c_0_28"/>
          <p:cNvSpPr/>
          <p:nvPr/>
        </p:nvSpPr>
        <p:spPr>
          <a:xfrm>
            <a:off x="4209925" y="3440200"/>
            <a:ext cx="211500" cy="1761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93a65e216a_0_26"/>
          <p:cNvSpPr txBox="1"/>
          <p:nvPr>
            <p:ph type="title"/>
          </p:nvPr>
        </p:nvSpPr>
        <p:spPr>
          <a:xfrm>
            <a:off x="457200" y="107391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C-E-R</a:t>
            </a:r>
            <a:endParaRPr/>
          </a:p>
        </p:txBody>
      </p:sp>
      <p:sp>
        <p:nvSpPr>
          <p:cNvPr id="152" name="Google Shape;152;g93a65e216a_0_26"/>
          <p:cNvSpPr txBox="1"/>
          <p:nvPr>
            <p:ph idx="1" type="body"/>
          </p:nvPr>
        </p:nvSpPr>
        <p:spPr>
          <a:xfrm>
            <a:off x="369125" y="2554000"/>
            <a:ext cx="3418200" cy="4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/>
              <a:t>Now you will be crafting your response, using a claim, evidence, and reasoning.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Claim: Original response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Evidence: Support from the article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Reasoning: Explanation</a:t>
            </a:r>
            <a:endParaRPr/>
          </a:p>
        </p:txBody>
      </p:sp>
      <p:pic>
        <p:nvPicPr>
          <p:cNvPr id="153" name="Google Shape;153;g93a65e216a_0_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39300" y="248325"/>
            <a:ext cx="3711174" cy="480264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g93a65e216a_0_26"/>
          <p:cNvSpPr/>
          <p:nvPr/>
        </p:nvSpPr>
        <p:spPr>
          <a:xfrm>
            <a:off x="4221375" y="1708625"/>
            <a:ext cx="193800" cy="6693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g93a65e216a_0_26"/>
          <p:cNvSpPr/>
          <p:nvPr/>
        </p:nvSpPr>
        <p:spPr>
          <a:xfrm>
            <a:off x="4221375" y="2688925"/>
            <a:ext cx="193800" cy="6693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93a65e216a_0_26"/>
          <p:cNvSpPr/>
          <p:nvPr/>
        </p:nvSpPr>
        <p:spPr>
          <a:xfrm>
            <a:off x="4221375" y="3669225"/>
            <a:ext cx="193800" cy="669300"/>
          </a:xfrm>
          <a:prstGeom prst="leftBrace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917e729a7c_0_3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Argument Outline</a:t>
            </a:r>
            <a:endParaRPr/>
          </a:p>
        </p:txBody>
      </p:sp>
      <p:sp>
        <p:nvSpPr>
          <p:cNvPr id="162" name="Google Shape;162;g917e729a7c_0_35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4000"/>
              <a:t>Use the argument outline to construct a thesis and develop your essay.</a:t>
            </a:r>
            <a:endParaRPr sz="4000"/>
          </a:p>
        </p:txBody>
      </p:sp>
      <p:sp>
        <p:nvSpPr>
          <p:cNvPr id="163" name="Google Shape;163;g917e729a7c_0_35"/>
          <p:cNvSpPr txBox="1"/>
          <p:nvPr>
            <p:ph idx="1" type="body"/>
          </p:nvPr>
        </p:nvSpPr>
        <p:spPr>
          <a:xfrm>
            <a:off x="4692300" y="141780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00" lIns="91400" spcFirstLastPara="1" rIns="91400" wrap="square" tIns="914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THESIS: the guiding, arguable statement or claim an essay attempts to prove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None/>
            </a:pPr>
            <a:r>
              <a:rPr lang="en-US"/>
              <a:t>through evidence and reasoning.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"/>
          <p:cNvSpPr txBox="1"/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Building Arguments with Evidence</a:t>
            </a:r>
            <a:endParaRPr/>
          </a:p>
        </p:txBody>
      </p:sp>
      <p:sp>
        <p:nvSpPr>
          <p:cNvPr id="84" name="Google Shape;84;p2"/>
          <p:cNvSpPr txBox="1"/>
          <p:nvPr>
            <p:ph idx="1" type="subTitle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3428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English language arts</a:t>
            </a:r>
            <a:endParaRPr/>
          </a:p>
          <a:p>
            <a:pPr indent="0" lvl="0" marL="0" marR="3428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Grade 10</a:t>
            </a:r>
            <a:endParaRPr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905ea2a1ad_0_0"/>
          <p:cNvSpPr txBox="1"/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90" name="Google Shape;90;g905ea2a1ad_0_0"/>
          <p:cNvSpPr txBox="1"/>
          <p:nvPr>
            <p:ph idx="1" type="body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What techniques do writers use to convince their readers?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917e729a7c_0_0"/>
          <p:cNvSpPr txBox="1"/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Learning Objective</a:t>
            </a:r>
            <a:endParaRPr/>
          </a:p>
        </p:txBody>
      </p:sp>
      <p:sp>
        <p:nvSpPr>
          <p:cNvPr id="96" name="Google Shape;96;g917e729a7c_0_0"/>
          <p:cNvSpPr txBox="1"/>
          <p:nvPr>
            <p:ph idx="1" type="body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r>
              <a:rPr lang="en-US"/>
              <a:t>Students will construct an argument using a claim, evidence, and reasoning.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917e729a7c_0_8"/>
          <p:cNvSpPr txBox="1"/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Activating Prior Knowledge: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The Greatest Issue Facing Youth Today</a:t>
            </a:r>
            <a:endParaRPr/>
          </a:p>
        </p:txBody>
      </p:sp>
      <p:sp>
        <p:nvSpPr>
          <p:cNvPr id="102" name="Google Shape;102;g917e729a7c_0_8"/>
          <p:cNvSpPr txBox="1"/>
          <p:nvPr>
            <p:ph idx="1" type="body"/>
          </p:nvPr>
        </p:nvSpPr>
        <p:spPr>
          <a:xfrm>
            <a:off x="1144950" y="2060775"/>
            <a:ext cx="63588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/>
              <a:t>What are three things you learned and now know from the previous lesson?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93a65e216a_0_2"/>
          <p:cNvSpPr txBox="1"/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I Notice, I Wonder</a:t>
            </a:r>
            <a:endParaRPr/>
          </a:p>
        </p:txBody>
      </p:sp>
      <p:sp>
        <p:nvSpPr>
          <p:cNvPr id="108" name="Google Shape;108;g93a65e216a_0_2"/>
          <p:cNvSpPr txBox="1"/>
          <p:nvPr>
            <p:ph idx="1" type="body"/>
          </p:nvPr>
        </p:nvSpPr>
        <p:spPr>
          <a:xfrm>
            <a:off x="457200" y="2025545"/>
            <a:ext cx="40401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/>
              <a:t>As you watch the upcoming video, write down five things you notice.</a:t>
            </a:r>
            <a:endParaRPr/>
          </a:p>
        </p:txBody>
      </p:sp>
      <p:pic>
        <p:nvPicPr>
          <p:cNvPr id="109" name="Google Shape;109;g93a65e216a_0_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04100" y="1215778"/>
            <a:ext cx="2918123" cy="37753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g93a65e216a_0_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04100" y="1215778"/>
            <a:ext cx="2918123" cy="37753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Susan Dunk ask students at Wilfrid Laurier University, what's the greatest issue facing their generation." id="115" name="Google Shape;115;p6" title="The Greatest Issues Facing Young People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9825" y="0"/>
            <a:ext cx="6858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93a65e216a_0_9"/>
          <p:cNvSpPr txBox="1"/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I Notice, I Wonder</a:t>
            </a:r>
            <a:endParaRPr/>
          </a:p>
        </p:txBody>
      </p:sp>
      <p:sp>
        <p:nvSpPr>
          <p:cNvPr id="121" name="Google Shape;121;g93a65e216a_0_9"/>
          <p:cNvSpPr txBox="1"/>
          <p:nvPr>
            <p:ph idx="1" type="body"/>
          </p:nvPr>
        </p:nvSpPr>
        <p:spPr>
          <a:xfrm>
            <a:off x="457200" y="2025545"/>
            <a:ext cx="40401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r>
              <a:rPr lang="en-US"/>
              <a:t>Now that you have watched the video, what are two things you wonder?</a:t>
            </a:r>
            <a:endParaRPr/>
          </a:p>
        </p:txBody>
      </p:sp>
      <p:pic>
        <p:nvPicPr>
          <p:cNvPr id="122" name="Google Shape;122;g93a65e216a_0_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04100" y="1215778"/>
            <a:ext cx="2918123" cy="37753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g93a65e216a_0_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04100" y="1215778"/>
            <a:ext cx="2918123" cy="37753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917e729a7c_0_19"/>
          <p:cNvSpPr txBox="1"/>
          <p:nvPr>
            <p:ph type="title"/>
          </p:nvPr>
        </p:nvSpPr>
        <p:spPr>
          <a:xfrm>
            <a:off x="457200" y="299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/>
              <a:t>Constructing a Written Argument</a:t>
            </a:r>
            <a:endParaRPr/>
          </a:p>
        </p:txBody>
      </p:sp>
      <p:sp>
        <p:nvSpPr>
          <p:cNvPr id="129" name="Google Shape;129;g917e729a7c_0_19"/>
          <p:cNvSpPr txBox="1"/>
          <p:nvPr>
            <p:ph idx="1" type="body"/>
          </p:nvPr>
        </p:nvSpPr>
        <p:spPr>
          <a:xfrm>
            <a:off x="316300" y="2606825"/>
            <a:ext cx="7786500" cy="49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-381000" lvl="0" marL="4572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Go to the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NY Times Website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Choose any topic with accompanying article that you find important.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On a scrap piece of paper, write for ONE MINUTE: Explain why you have chosen your topic. Do not worry about spelling or grammar.</a:t>
            </a:r>
            <a:endParaRPr/>
          </a:p>
          <a:p>
            <a:pPr indent="-3810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/>
              <a:t>Turn to an elbow partner and explain why you are choosing your topic/article.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K20 Center</dc:creator>
</cp:coreProperties>
</file>