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44"/>
  </p:notesMasterIdLst>
  <p:sldIdLst>
    <p:sldId id="276" r:id="rId2"/>
    <p:sldId id="256" r:id="rId3"/>
    <p:sldId id="274" r:id="rId4"/>
    <p:sldId id="275" r:id="rId5"/>
    <p:sldId id="287" r:id="rId6"/>
    <p:sldId id="327" r:id="rId7"/>
    <p:sldId id="291" r:id="rId8"/>
    <p:sldId id="292" r:id="rId9"/>
    <p:sldId id="282" r:id="rId10"/>
    <p:sldId id="306" r:id="rId11"/>
    <p:sldId id="343" r:id="rId12"/>
    <p:sldId id="315" r:id="rId13"/>
    <p:sldId id="329" r:id="rId14"/>
    <p:sldId id="317" r:id="rId15"/>
    <p:sldId id="283" r:id="rId16"/>
    <p:sldId id="331" r:id="rId17"/>
    <p:sldId id="332" r:id="rId18"/>
    <p:sldId id="333" r:id="rId19"/>
    <p:sldId id="330" r:id="rId20"/>
    <p:sldId id="336" r:id="rId21"/>
    <p:sldId id="335" r:id="rId22"/>
    <p:sldId id="334" r:id="rId23"/>
    <p:sldId id="314" r:id="rId24"/>
    <p:sldId id="316" r:id="rId25"/>
    <p:sldId id="318" r:id="rId26"/>
    <p:sldId id="319" r:id="rId27"/>
    <p:sldId id="320" r:id="rId28"/>
    <p:sldId id="321" r:id="rId29"/>
    <p:sldId id="342" r:id="rId30"/>
    <p:sldId id="337" r:id="rId31"/>
    <p:sldId id="338" r:id="rId32"/>
    <p:sldId id="273" r:id="rId33"/>
    <p:sldId id="339" r:id="rId34"/>
    <p:sldId id="295" r:id="rId35"/>
    <p:sldId id="296" r:id="rId36"/>
    <p:sldId id="297" r:id="rId37"/>
    <p:sldId id="298" r:id="rId38"/>
    <p:sldId id="299" r:id="rId39"/>
    <p:sldId id="340" r:id="rId40"/>
    <p:sldId id="286" r:id="rId41"/>
    <p:sldId id="341" r:id="rId42"/>
    <p:sldId id="288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401326-7565-5B02-66A9-3596EBF75680}" name="BAKER, LYDIA J." initials="BLJ" userId="BAKER, LYDIA J.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07"/>
  </p:normalViewPr>
  <p:slideViewPr>
    <p:cSldViewPr snapToGrid="0" snapToObjects="1">
      <p:cViewPr varScale="1">
        <p:scale>
          <a:sx n="153" d="100"/>
          <a:sy n="153" d="100"/>
        </p:scale>
        <p:origin x="16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Lb-6rxZxx0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J-SdJlLr3U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KgRfUwpxP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pig-cartoon-pig-cartoon-animal-441732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KgRfUwpxP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pig-cartoon-pig-cartoon-animal-441732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ig-cartoon-pig-cartoon-animal-441732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ig-cartoon-pig-cartoon-animal-441732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1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0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Numberphile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(2014, May 22). Monty Hall Problem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https://youtu.be/4Lb-6rxZxx0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7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(December 5, 2020). K20 ICAP – Risk &amp; Reward [Video]. YouTube. </a:t>
            </a:r>
            <a:r>
              <a:rPr lang="en-US" b="0" i="0" u="sng" dirty="0">
                <a:solidFill>
                  <a:srgbClr val="0065FF"/>
                </a:solidFill>
                <a:effectLst/>
                <a:latin typeface="-apple-system"/>
                <a:hlinkClick r:id="rId3"/>
              </a:rPr>
              <a:t>https://youtu.be/CJ-SdJlLr3U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3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Choice Board.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8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Minas, M. (2020, March 30). Greedy Pig. 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[Video]. YouTube. </a:t>
            </a:r>
            <a:r>
              <a:rPr lang="es-ES" sz="1800" u="sng" dirty="0">
                <a:solidFill>
                  <a:srgbClr val="910D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https://youtu.be/4KgRfUwpxPU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Kanyawath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K. [Once1nuenG] (2019, August 21). Pig. [Illustration].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https://pixabay.com/illustrations/pig-cartoon-pig-cartoon-animal-4417320/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6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Minas, M. (2020, March 30). Greedy Pig. 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[Video]. YouTube. </a:t>
            </a:r>
            <a:r>
              <a:rPr lang="es-ES" sz="1800" u="sng" dirty="0">
                <a:solidFill>
                  <a:srgbClr val="910D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https://youtu.be/4KgRfUwpxPU</a:t>
            </a:r>
            <a:endParaRPr lang="es-ES" sz="1800" u="sng" dirty="0">
              <a:solidFill>
                <a:srgbClr val="910D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Kanyawath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K. [Once1nuenG] (2019, August 21). Pig. [Illustration].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https://pixabay.com/illustrations/pig-cartoon-pig-cartoon-animal-4417320/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0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Kanyawath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K. [Once1nuenG](2019, August 21). Pig. [Illustration].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https://pixabay.com/illustrations/pig-cartoon-pig-cartoon-animal-4417320/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Kanyawath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K. [Once1nuenG](2019, August 21). Pig. [Illustration].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https://pixabay.com/illustrations/pig-cartoon-pig-cartoon-animal-4417320/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3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6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4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0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3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w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sv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e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openxmlformats.org/officeDocument/2006/relationships/image" Target="../media/image13.emf"/><Relationship Id="rId15" Type="http://schemas.openxmlformats.org/officeDocument/2006/relationships/image" Target="../media/image19.sv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image" Target="../media/image21.svg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5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6.wmf"/><Relationship Id="rId3" Type="http://schemas.openxmlformats.org/officeDocument/2006/relationships/image" Target="../media/image23.svg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2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6.wmf"/><Relationship Id="rId3" Type="http://schemas.openxmlformats.org/officeDocument/2006/relationships/image" Target="../media/image25.svg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27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6.wmf"/><Relationship Id="rId3" Type="http://schemas.openxmlformats.org/officeDocument/2006/relationships/image" Target="../media/image8.svg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3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4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w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39.svg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35.w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37.e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52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33.wmf"/><Relationship Id="rId4" Type="http://schemas.openxmlformats.org/officeDocument/2006/relationships/image" Target="../media/image41.sv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Lb-6rxZxx0?feature=oembed" TargetMode="External"/><Relationship Id="rId5" Type="http://schemas.openxmlformats.org/officeDocument/2006/relationships/hyperlink" Target="https://youtu.be/4Lb-6rxZxx0" TargetMode="Externa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J-SdJlLr3U?feature=oembed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s://youtu.be/CJ-SdJlLr3U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C545B-E372-239E-DF7B-776EE5D6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7352"/>
            <a:ext cx="8229600" cy="2176097"/>
          </a:xfrm>
        </p:spPr>
        <p:txBody>
          <a:bodyPr>
            <a:normAutofit/>
          </a:bodyPr>
          <a:lstStyle/>
          <a:p>
            <a:r>
              <a:rPr lang="en-US" dirty="0"/>
              <a:t>Do you see a pattern? If so, describe it.</a:t>
            </a:r>
          </a:p>
          <a:p>
            <a:r>
              <a:rPr lang="en-US" dirty="0"/>
              <a:t>Are TTH and HTT the same outcome? How do you know if the order matters?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40D94-EBD6-7056-FF20-DD026A9C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Heads or Tails: Likelihood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06B7A4-3BE3-054D-5E60-86FFF061A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37836"/>
              </p:ext>
            </p:extLst>
          </p:nvPr>
        </p:nvGraphicFramePr>
        <p:xfrm>
          <a:off x="735645" y="1308395"/>
          <a:ext cx="7631116" cy="1115060"/>
        </p:xfrm>
        <a:graphic>
          <a:graphicData uri="http://schemas.openxmlformats.org/drawingml/2006/table">
            <a:tbl>
              <a:tblPr/>
              <a:tblGrid>
                <a:gridCol w="1929840">
                  <a:extLst>
                    <a:ext uri="{9D8B030D-6E8A-4147-A177-3AD203B41FA5}">
                      <a16:colId xmlns:a16="http://schemas.microsoft.com/office/drawing/2014/main" val="126304956"/>
                    </a:ext>
                  </a:extLst>
                </a:gridCol>
                <a:gridCol w="1425319">
                  <a:extLst>
                    <a:ext uri="{9D8B030D-6E8A-4147-A177-3AD203B41FA5}">
                      <a16:colId xmlns:a16="http://schemas.microsoft.com/office/drawing/2014/main" val="352896763"/>
                    </a:ext>
                  </a:extLst>
                </a:gridCol>
                <a:gridCol w="1425319">
                  <a:extLst>
                    <a:ext uri="{9D8B030D-6E8A-4147-A177-3AD203B41FA5}">
                      <a16:colId xmlns:a16="http://schemas.microsoft.com/office/drawing/2014/main" val="2314716936"/>
                    </a:ext>
                  </a:extLst>
                </a:gridCol>
                <a:gridCol w="1425319">
                  <a:extLst>
                    <a:ext uri="{9D8B030D-6E8A-4147-A177-3AD203B41FA5}">
                      <a16:colId xmlns:a16="http://schemas.microsoft.com/office/drawing/2014/main" val="3905654887"/>
                    </a:ext>
                  </a:extLst>
                </a:gridCol>
                <a:gridCol w="1425319">
                  <a:extLst>
                    <a:ext uri="{9D8B030D-6E8A-4147-A177-3AD203B41FA5}">
                      <a16:colId xmlns:a16="http://schemas.microsoft.com/office/drawing/2014/main" val="32672406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Heads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67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Probability of That Number of Heads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74328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DEB045E-C0F0-0735-71F6-C6F336CE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700" y="15865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8C8306-7C97-9317-35FB-5DC7E0B9C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08735"/>
              </p:ext>
            </p:extLst>
          </p:nvPr>
        </p:nvGraphicFramePr>
        <p:xfrm>
          <a:off x="3859996" y="1174869"/>
          <a:ext cx="4826804" cy="1115060"/>
        </p:xfrm>
        <a:graphic>
          <a:graphicData uri="http://schemas.openxmlformats.org/drawingml/2006/table">
            <a:tbl>
              <a:tblPr/>
              <a:tblGrid>
                <a:gridCol w="2030264">
                  <a:extLst>
                    <a:ext uri="{9D8B030D-6E8A-4147-A177-3AD203B41FA5}">
                      <a16:colId xmlns:a16="http://schemas.microsoft.com/office/drawing/2014/main" val="126304956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352896763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314716936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3905654887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32672406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Heads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67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Probability of That Number of Heads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74328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1142340-78CC-E9C4-18BD-AE9E49A1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 or Tails: Sample Response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D68B787-5038-0B9A-442D-70EB3DA9B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936588"/>
              </p:ext>
            </p:extLst>
          </p:nvPr>
        </p:nvGraphicFramePr>
        <p:xfrm>
          <a:off x="6167438" y="1673225"/>
          <a:ext cx="165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507960" progId="Equation.DSMT4">
                  <p:embed/>
                </p:oleObj>
              </mc:Choice>
              <mc:Fallback>
                <p:oleObj name="Equation" r:id="rId2" imgW="16488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D68B787-5038-0B9A-442D-70EB3DA9B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673225"/>
                        <a:ext cx="165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5">
            <a:extLst>
              <a:ext uri="{FF2B5EF4-FFF2-40B4-BE49-F238E27FC236}">
                <a16:creationId xmlns:a16="http://schemas.microsoft.com/office/drawing/2014/main" id="{20B1DCE5-5EBB-CDD0-BF49-C0BB85B9F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821" t="19623" r="40302" b="62868"/>
          <a:stretch/>
        </p:blipFill>
        <p:spPr bwMode="auto">
          <a:xfrm>
            <a:off x="4164796" y="2468271"/>
            <a:ext cx="3001474" cy="2276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3FEBD5-4BB5-60CB-76D0-6053921B2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14352"/>
              </p:ext>
            </p:extLst>
          </p:nvPr>
        </p:nvGraphicFramePr>
        <p:xfrm>
          <a:off x="457200" y="1169494"/>
          <a:ext cx="3165646" cy="3728974"/>
        </p:xfrm>
        <a:graphic>
          <a:graphicData uri="http://schemas.openxmlformats.org/drawingml/2006/table">
            <a:tbl>
              <a:tblPr/>
              <a:tblGrid>
                <a:gridCol w="1582823">
                  <a:extLst>
                    <a:ext uri="{9D8B030D-6E8A-4147-A177-3AD203B41FA5}">
                      <a16:colId xmlns:a16="http://schemas.microsoft.com/office/drawing/2014/main" val="2803707483"/>
                    </a:ext>
                  </a:extLst>
                </a:gridCol>
                <a:gridCol w="1582823">
                  <a:extLst>
                    <a:ext uri="{9D8B030D-6E8A-4147-A177-3AD203B41FA5}">
                      <a16:colId xmlns:a16="http://schemas.microsoft.com/office/drawing/2014/main" val="811947936"/>
                    </a:ext>
                  </a:extLst>
                </a:gridCol>
              </a:tblGrid>
              <a:tr h="40583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Possible Outcomes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Heads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93280"/>
                  </a:ext>
                </a:extLst>
              </a:tr>
              <a:tr h="2146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HHH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HHT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TTH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TTT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49911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4A0AD4-3940-D1A1-FAE5-6EA9E82FA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179955"/>
              </p:ext>
            </p:extLst>
          </p:nvPr>
        </p:nvGraphicFramePr>
        <p:xfrm>
          <a:off x="8261350" y="1673225"/>
          <a:ext cx="165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04" imgH="501478" progId="Equation.DSMT4">
                  <p:embed/>
                </p:oleObj>
              </mc:Choice>
              <mc:Fallback>
                <p:oleObj name="Equation" r:id="rId6" imgW="164804" imgH="501478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A4A0AD4-3940-D1A1-FAE5-6EA9E82FA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1350" y="1673225"/>
                        <a:ext cx="1651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D4FBA5E-EBA0-778F-4538-5FD49C5AE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21954"/>
              </p:ext>
            </p:extLst>
          </p:nvPr>
        </p:nvGraphicFramePr>
        <p:xfrm>
          <a:off x="6877980" y="1666875"/>
          <a:ext cx="165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507960" progId="Equation.DSMT4">
                  <p:embed/>
                </p:oleObj>
              </mc:Choice>
              <mc:Fallback>
                <p:oleObj name="Equation" r:id="rId8" imgW="164880" imgH="507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D4FBA5E-EBA0-778F-4538-5FD49C5AE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77980" y="1666875"/>
                        <a:ext cx="165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1A744E5-2762-59FD-2A30-43544CA75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7277"/>
              </p:ext>
            </p:extLst>
          </p:nvPr>
        </p:nvGraphicFramePr>
        <p:xfrm>
          <a:off x="7569665" y="1666875"/>
          <a:ext cx="165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04" imgH="507607" progId="Equation.DSMT4">
                  <p:embed/>
                </p:oleObj>
              </mc:Choice>
              <mc:Fallback>
                <p:oleObj name="Equation" r:id="rId10" imgW="164804" imgH="50760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1A744E5-2762-59FD-2A30-43544CA75A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69665" y="1666875"/>
                        <a:ext cx="165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3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8DFEDF-3C3A-229C-E4CF-1308C73A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Random variables</a:t>
            </a:r>
            <a:r>
              <a:rPr lang="en-US" b="1" dirty="0"/>
              <a:t>:</a:t>
            </a:r>
            <a:r>
              <a:rPr lang="en-US" dirty="0"/>
              <a:t> A numerical representation of an outcome from a random experiment</a:t>
            </a:r>
          </a:p>
          <a:p>
            <a:pPr lvl="1"/>
            <a:r>
              <a:rPr lang="en-US" b="1" dirty="0"/>
              <a:t>Notation:</a:t>
            </a:r>
            <a:r>
              <a:rPr lang="en-US" dirty="0"/>
              <a:t> Use the capital letter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b="1" dirty="0"/>
              <a:t>Examples: </a:t>
            </a:r>
          </a:p>
          <a:p>
            <a:r>
              <a:rPr lang="en-US" dirty="0"/>
              <a:t>There are two types of random variables: </a:t>
            </a:r>
            <a:r>
              <a:rPr lang="en-US" b="1" dirty="0">
                <a:solidFill>
                  <a:schemeClr val="accent4"/>
                </a:solidFill>
              </a:rPr>
              <a:t>discrete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4"/>
                </a:solidFill>
              </a:rPr>
              <a:t>continuous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 Types of Random Variables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8DFEDF-3C3A-229C-E4CF-1308C73A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Discrete random variables</a:t>
            </a:r>
            <a:r>
              <a:rPr lang="en-US" b="1" dirty="0"/>
              <a:t>:</a:t>
            </a:r>
            <a:r>
              <a:rPr lang="en-US" dirty="0"/>
              <a:t> Values can only be countable numbers (positive integers); typically result from </a:t>
            </a:r>
            <a:r>
              <a:rPr lang="en-US" u="sng" dirty="0"/>
              <a:t>counting</a:t>
            </a:r>
            <a:r>
              <a:rPr lang="en-US" dirty="0"/>
              <a:t> something.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Examples:</a:t>
            </a:r>
          </a:p>
          <a:p>
            <a:r>
              <a:rPr lang="en-US" b="1" u="sng" dirty="0"/>
              <a:t>Continuous random variables</a:t>
            </a:r>
            <a:r>
              <a:rPr lang="en-US" b="1" dirty="0"/>
              <a:t>:</a:t>
            </a:r>
            <a:r>
              <a:rPr lang="en-US" dirty="0"/>
              <a:t> Values can be any number; typically result from </a:t>
            </a:r>
            <a:r>
              <a:rPr lang="en-US" u="sng" dirty="0"/>
              <a:t>measuring</a:t>
            </a:r>
            <a:r>
              <a:rPr lang="en-US" dirty="0"/>
              <a:t> something.</a:t>
            </a:r>
          </a:p>
          <a:p>
            <a:pPr lvl="1"/>
            <a:r>
              <a:rPr lang="en-US" b="1" dirty="0"/>
              <a:t>Examples:</a:t>
            </a:r>
          </a:p>
          <a:p>
            <a:pPr marL="29487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8DFEDF-3C3A-229C-E4CF-1308C73A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Probability distribution</a:t>
            </a:r>
            <a:r>
              <a:rPr lang="en-US" b="1" dirty="0"/>
              <a:t>:</a:t>
            </a:r>
            <a:r>
              <a:rPr lang="en-US" dirty="0"/>
              <a:t> A table or graph that lists the probability for each outcome</a:t>
            </a:r>
          </a:p>
          <a:p>
            <a:pPr marL="29487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2FDE9C-383F-B16A-E716-EA662FD3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09" y="1309352"/>
            <a:ext cx="8229600" cy="1078248"/>
          </a:xfrm>
        </p:spPr>
        <p:txBody>
          <a:bodyPr/>
          <a:lstStyle/>
          <a:p>
            <a:r>
              <a:rPr lang="en-US" dirty="0"/>
              <a:t>Given the probability distribution table, create a histogram to display the data.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B16972-75FB-7B88-F381-60DCE6B00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70589"/>
              </p:ext>
            </p:extLst>
          </p:nvPr>
        </p:nvGraphicFramePr>
        <p:xfrm>
          <a:off x="1007120" y="2407838"/>
          <a:ext cx="2937705" cy="1282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1709">
                  <a:extLst>
                    <a:ext uri="{9D8B030D-6E8A-4147-A177-3AD203B41FA5}">
                      <a16:colId xmlns:a16="http://schemas.microsoft.com/office/drawing/2014/main" val="2298899604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2966897386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47982618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944916619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625083015"/>
                    </a:ext>
                  </a:extLst>
                </a:gridCol>
              </a:tblGrid>
              <a:tr h="519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07109"/>
                  </a:ext>
                </a:extLst>
              </a:tr>
              <a:tr h="59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5095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BFE9F481-D2A8-CDB4-6622-30FAC772DC34}"/>
              </a:ext>
            </a:extLst>
          </p:cNvPr>
          <p:cNvGrpSpPr/>
          <p:nvPr/>
        </p:nvGrpSpPr>
        <p:grpSpPr>
          <a:xfrm>
            <a:off x="1066800" y="2570446"/>
            <a:ext cx="2696747" cy="1002111"/>
            <a:chOff x="774700" y="2570446"/>
            <a:chExt cx="2696747" cy="1002111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FDC8E8DC-8109-026B-648D-52023E9DEC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1560696"/>
                </p:ext>
              </p:extLst>
            </p:nvPr>
          </p:nvGraphicFramePr>
          <p:xfrm>
            <a:off x="952500" y="2570446"/>
            <a:ext cx="266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66400" imgH="228600" progId="Equation.DSMT4">
                    <p:embed/>
                  </p:oleObj>
                </mc:Choice>
                <mc:Fallback>
                  <p:oleObj name="Equation" r:id="rId2" imgW="2664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FDC8E8DC-8109-026B-648D-52023E9DEC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52500" y="2570446"/>
                          <a:ext cx="266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A6F772C-2E85-6923-A612-EDE1CAA6ED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6928312"/>
                </p:ext>
              </p:extLst>
            </p:nvPr>
          </p:nvGraphicFramePr>
          <p:xfrm>
            <a:off x="774700" y="3134407"/>
            <a:ext cx="685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85842" imgH="368808" progId="Equation.DSMT4">
                    <p:embed/>
                  </p:oleObj>
                </mc:Choice>
                <mc:Fallback>
                  <p:oleObj name="Equation" r:id="rId4" imgW="685842" imgH="368808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A6F772C-2E85-6923-A612-EDE1CAA6ED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4700" y="3134407"/>
                          <a:ext cx="685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1C5B06C4-5890-6DA9-D8CE-A4E81B09CB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6979455"/>
                </p:ext>
              </p:extLst>
            </p:nvPr>
          </p:nvGraphicFramePr>
          <p:xfrm>
            <a:off x="1689529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571320" progId="Equation.DSMT4">
                    <p:embed/>
                  </p:oleObj>
                </mc:Choice>
                <mc:Fallback>
                  <p:oleObj name="Equation" r:id="rId6" imgW="177480" imgH="57132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1C5B06C4-5890-6DA9-D8CE-A4E81B09CB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89529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A78EA8F-B905-E69F-2507-28B0CF7157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214323"/>
                </p:ext>
              </p:extLst>
            </p:nvPr>
          </p:nvGraphicFramePr>
          <p:xfrm>
            <a:off x="2215622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CA78EA8F-B905-E69F-2507-28B0CF715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15622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D0D3D9B1-F6F4-5679-9757-6AD4978657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1127042"/>
                </p:ext>
              </p:extLst>
            </p:nvPr>
          </p:nvGraphicFramePr>
          <p:xfrm>
            <a:off x="2767554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571320" progId="Equation.DSMT4">
                    <p:embed/>
                  </p:oleObj>
                </mc:Choice>
                <mc:Fallback>
                  <p:oleObj name="Equation" r:id="rId10" imgW="177480" imgH="57132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D0D3D9B1-F6F4-5679-9757-6AD4978657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67554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4D832AAF-1D5C-D64F-ED0A-F26E6B6846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737651"/>
                </p:ext>
              </p:extLst>
            </p:nvPr>
          </p:nvGraphicFramePr>
          <p:xfrm>
            <a:off x="3293647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038" imgH="571779" progId="Equation.DSMT4">
                    <p:embed/>
                  </p:oleObj>
                </mc:Choice>
                <mc:Fallback>
                  <p:oleObj name="Equation" r:id="rId12" imgW="177038" imgH="571779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4D832AAF-1D5C-D64F-ED0A-F26E6B6846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93647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85947272-5BE0-C0C7-7F1B-78507673E70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2070" t="19749" r="40641" b="65029"/>
          <a:stretch/>
        </p:blipFill>
        <p:spPr>
          <a:xfrm>
            <a:off x="4726517" y="2368550"/>
            <a:ext cx="2738966" cy="1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E4608A9-B4C2-2681-0131-CAFF064D7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831" t="19572" r="40315" b="62869"/>
          <a:stretch/>
        </p:blipFill>
        <p:spPr>
          <a:xfrm>
            <a:off x="4502127" y="2345898"/>
            <a:ext cx="2997221" cy="228142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2FDE9C-383F-B16A-E716-EA662FD3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09" y="1309352"/>
            <a:ext cx="8229600" cy="1078248"/>
          </a:xfrm>
        </p:spPr>
        <p:txBody>
          <a:bodyPr/>
          <a:lstStyle/>
          <a:p>
            <a:r>
              <a:rPr lang="en-US" dirty="0"/>
              <a:t>Given the probability distribution table, create a histogram to display the data.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B16972-75FB-7B88-F381-60DCE6B00DB7}"/>
              </a:ext>
            </a:extLst>
          </p:cNvPr>
          <p:cNvGraphicFramePr>
            <a:graphicFrameLocks noGrp="1"/>
          </p:cNvGraphicFramePr>
          <p:nvPr/>
        </p:nvGraphicFramePr>
        <p:xfrm>
          <a:off x="1007120" y="2407838"/>
          <a:ext cx="2937705" cy="1282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1709">
                  <a:extLst>
                    <a:ext uri="{9D8B030D-6E8A-4147-A177-3AD203B41FA5}">
                      <a16:colId xmlns:a16="http://schemas.microsoft.com/office/drawing/2014/main" val="2298899604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2966897386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47982618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944916619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625083015"/>
                    </a:ext>
                  </a:extLst>
                </a:gridCol>
              </a:tblGrid>
              <a:tr h="519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07109"/>
                  </a:ext>
                </a:extLst>
              </a:tr>
              <a:tr h="59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5095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BFE9F481-D2A8-CDB4-6622-30FAC772DC34}"/>
              </a:ext>
            </a:extLst>
          </p:cNvPr>
          <p:cNvGrpSpPr/>
          <p:nvPr/>
        </p:nvGrpSpPr>
        <p:grpSpPr>
          <a:xfrm>
            <a:off x="1066800" y="2570446"/>
            <a:ext cx="2696747" cy="1002111"/>
            <a:chOff x="774700" y="2570446"/>
            <a:chExt cx="2696747" cy="1002111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FDC8E8DC-8109-026B-648D-52023E9DEC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2500" y="2570446"/>
            <a:ext cx="266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228600" progId="Equation.DSMT4">
                    <p:embed/>
                  </p:oleObj>
                </mc:Choice>
                <mc:Fallback>
                  <p:oleObj name="Equation" r:id="rId4" imgW="2664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FDC8E8DC-8109-026B-648D-52023E9DEC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52500" y="2570446"/>
                          <a:ext cx="266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A6F772C-2E85-6923-A612-EDE1CAA6ED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4700" y="3134407"/>
            <a:ext cx="685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42" imgH="368808" progId="Equation.DSMT4">
                    <p:embed/>
                  </p:oleObj>
                </mc:Choice>
                <mc:Fallback>
                  <p:oleObj name="Equation" r:id="rId6" imgW="685842" imgH="368808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A6F772C-2E85-6923-A612-EDE1CAA6ED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74700" y="3134407"/>
                          <a:ext cx="685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1C5B06C4-5890-6DA9-D8CE-A4E81B09C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9529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1C5B06C4-5890-6DA9-D8CE-A4E81B09CB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89529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A78EA8F-B905-E69F-2507-28B0CF7157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5622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571320" progId="Equation.DSMT4">
                    <p:embed/>
                  </p:oleObj>
                </mc:Choice>
                <mc:Fallback>
                  <p:oleObj name="Equation" r:id="rId10" imgW="177480" imgH="5713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CA78EA8F-B905-E69F-2507-28B0CF715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15622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D0D3D9B1-F6F4-5679-9757-6AD4978657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7554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571320" progId="Equation.DSMT4">
                    <p:embed/>
                  </p:oleObj>
                </mc:Choice>
                <mc:Fallback>
                  <p:oleObj name="Equation" r:id="rId12" imgW="177480" imgH="57132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D0D3D9B1-F6F4-5679-9757-6AD4978657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67554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4D832AAF-1D5C-D64F-ED0A-F26E6B6846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3647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038" imgH="571779" progId="Equation.DSMT4">
                    <p:embed/>
                  </p:oleObj>
                </mc:Choice>
                <mc:Fallback>
                  <p:oleObj name="Equation" r:id="rId14" imgW="177038" imgH="571779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4D832AAF-1D5C-D64F-ED0A-F26E6B6846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93647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31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4780D3F-19E4-7B20-A909-241213120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194" t="19776" r="40652" b="62694"/>
          <a:stretch/>
        </p:blipFill>
        <p:spPr>
          <a:xfrm>
            <a:off x="4537074" y="2371476"/>
            <a:ext cx="2925759" cy="227672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2FDE9C-383F-B16A-E716-EA662FD3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09" y="1309352"/>
            <a:ext cx="8229600" cy="1078248"/>
          </a:xfrm>
        </p:spPr>
        <p:txBody>
          <a:bodyPr/>
          <a:lstStyle/>
          <a:p>
            <a:r>
              <a:rPr lang="en-US" dirty="0"/>
              <a:t>Given the probability distribution table, create a histogram to display the data.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B16972-75FB-7B88-F381-60DCE6B00DB7}"/>
              </a:ext>
            </a:extLst>
          </p:cNvPr>
          <p:cNvGraphicFramePr>
            <a:graphicFrameLocks noGrp="1"/>
          </p:cNvGraphicFramePr>
          <p:nvPr/>
        </p:nvGraphicFramePr>
        <p:xfrm>
          <a:off x="1007120" y="2407838"/>
          <a:ext cx="2937705" cy="1282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1709">
                  <a:extLst>
                    <a:ext uri="{9D8B030D-6E8A-4147-A177-3AD203B41FA5}">
                      <a16:colId xmlns:a16="http://schemas.microsoft.com/office/drawing/2014/main" val="2298899604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2966897386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47982618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944916619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625083015"/>
                    </a:ext>
                  </a:extLst>
                </a:gridCol>
              </a:tblGrid>
              <a:tr h="519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07109"/>
                  </a:ext>
                </a:extLst>
              </a:tr>
              <a:tr h="59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5095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BFE9F481-D2A8-CDB4-6622-30FAC772DC34}"/>
              </a:ext>
            </a:extLst>
          </p:cNvPr>
          <p:cNvGrpSpPr/>
          <p:nvPr/>
        </p:nvGrpSpPr>
        <p:grpSpPr>
          <a:xfrm>
            <a:off x="1066800" y="2570446"/>
            <a:ext cx="2696747" cy="1002111"/>
            <a:chOff x="774700" y="2570446"/>
            <a:chExt cx="2696747" cy="1002111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FDC8E8DC-8109-026B-648D-52023E9DEC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2500" y="2570446"/>
            <a:ext cx="266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228600" progId="Equation.DSMT4">
                    <p:embed/>
                  </p:oleObj>
                </mc:Choice>
                <mc:Fallback>
                  <p:oleObj name="Equation" r:id="rId4" imgW="2664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FDC8E8DC-8109-026B-648D-52023E9DEC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52500" y="2570446"/>
                          <a:ext cx="266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A6F772C-2E85-6923-A612-EDE1CAA6ED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4700" y="3134407"/>
            <a:ext cx="685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42" imgH="368808" progId="Equation.DSMT4">
                    <p:embed/>
                  </p:oleObj>
                </mc:Choice>
                <mc:Fallback>
                  <p:oleObj name="Equation" r:id="rId6" imgW="685842" imgH="368808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A6F772C-2E85-6923-A612-EDE1CAA6ED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74700" y="3134407"/>
                          <a:ext cx="685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1C5B06C4-5890-6DA9-D8CE-A4E81B09C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9529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1C5B06C4-5890-6DA9-D8CE-A4E81B09CB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89529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A78EA8F-B905-E69F-2507-28B0CF7157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5622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571320" progId="Equation.DSMT4">
                    <p:embed/>
                  </p:oleObj>
                </mc:Choice>
                <mc:Fallback>
                  <p:oleObj name="Equation" r:id="rId10" imgW="177480" imgH="5713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CA78EA8F-B905-E69F-2507-28B0CF715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15622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D0D3D9B1-F6F4-5679-9757-6AD4978657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7554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571320" progId="Equation.DSMT4">
                    <p:embed/>
                  </p:oleObj>
                </mc:Choice>
                <mc:Fallback>
                  <p:oleObj name="Equation" r:id="rId12" imgW="177480" imgH="57132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D0D3D9B1-F6F4-5679-9757-6AD4978657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67554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4D832AAF-1D5C-D64F-ED0A-F26E6B6846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3647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038" imgH="571779" progId="Equation.DSMT4">
                    <p:embed/>
                  </p:oleObj>
                </mc:Choice>
                <mc:Fallback>
                  <p:oleObj name="Equation" r:id="rId14" imgW="177038" imgH="571779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4D832AAF-1D5C-D64F-ED0A-F26E6B6846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93647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155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6EE9DCB-E3BD-2D22-A6AA-651D7541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006" t="19759" r="40487" b="62961"/>
          <a:stretch/>
        </p:blipFill>
        <p:spPr>
          <a:xfrm>
            <a:off x="4517088" y="2368548"/>
            <a:ext cx="2968031" cy="224942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2FDE9C-383F-B16A-E716-EA662FD3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09" y="1309352"/>
            <a:ext cx="8229600" cy="1078248"/>
          </a:xfrm>
        </p:spPr>
        <p:txBody>
          <a:bodyPr/>
          <a:lstStyle/>
          <a:p>
            <a:r>
              <a:rPr lang="en-US" dirty="0"/>
              <a:t>Given the probability distribution table, create a histogram to display the data.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B16972-75FB-7B88-F381-60DCE6B00DB7}"/>
              </a:ext>
            </a:extLst>
          </p:cNvPr>
          <p:cNvGraphicFramePr>
            <a:graphicFrameLocks noGrp="1"/>
          </p:cNvGraphicFramePr>
          <p:nvPr/>
        </p:nvGraphicFramePr>
        <p:xfrm>
          <a:off x="1007120" y="2407838"/>
          <a:ext cx="2937705" cy="1282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1709">
                  <a:extLst>
                    <a:ext uri="{9D8B030D-6E8A-4147-A177-3AD203B41FA5}">
                      <a16:colId xmlns:a16="http://schemas.microsoft.com/office/drawing/2014/main" val="2298899604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2966897386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47982618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944916619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625083015"/>
                    </a:ext>
                  </a:extLst>
                </a:gridCol>
              </a:tblGrid>
              <a:tr h="519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07109"/>
                  </a:ext>
                </a:extLst>
              </a:tr>
              <a:tr h="59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5095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BFE9F481-D2A8-CDB4-6622-30FAC772DC34}"/>
              </a:ext>
            </a:extLst>
          </p:cNvPr>
          <p:cNvGrpSpPr/>
          <p:nvPr/>
        </p:nvGrpSpPr>
        <p:grpSpPr>
          <a:xfrm>
            <a:off x="1066800" y="2570446"/>
            <a:ext cx="2696747" cy="1002111"/>
            <a:chOff x="774700" y="2570446"/>
            <a:chExt cx="2696747" cy="1002111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FDC8E8DC-8109-026B-648D-52023E9DEC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2500" y="2570446"/>
            <a:ext cx="266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228600" progId="Equation.DSMT4">
                    <p:embed/>
                  </p:oleObj>
                </mc:Choice>
                <mc:Fallback>
                  <p:oleObj name="Equation" r:id="rId4" imgW="2664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FDC8E8DC-8109-026B-648D-52023E9DEC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52500" y="2570446"/>
                          <a:ext cx="266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A6F772C-2E85-6923-A612-EDE1CAA6ED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4700" y="3134407"/>
            <a:ext cx="685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42" imgH="368808" progId="Equation.DSMT4">
                    <p:embed/>
                  </p:oleObj>
                </mc:Choice>
                <mc:Fallback>
                  <p:oleObj name="Equation" r:id="rId6" imgW="685842" imgH="368808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A6F772C-2E85-6923-A612-EDE1CAA6ED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74700" y="3134407"/>
                          <a:ext cx="685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1C5B06C4-5890-6DA9-D8CE-A4E81B09C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9529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1C5B06C4-5890-6DA9-D8CE-A4E81B09CB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89529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A78EA8F-B905-E69F-2507-28B0CF7157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5622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571320" progId="Equation.DSMT4">
                    <p:embed/>
                  </p:oleObj>
                </mc:Choice>
                <mc:Fallback>
                  <p:oleObj name="Equation" r:id="rId10" imgW="177480" imgH="5713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CA78EA8F-B905-E69F-2507-28B0CF715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15622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D0D3D9B1-F6F4-5679-9757-6AD4978657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7554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571320" progId="Equation.DSMT4">
                    <p:embed/>
                  </p:oleObj>
                </mc:Choice>
                <mc:Fallback>
                  <p:oleObj name="Equation" r:id="rId12" imgW="177480" imgH="57132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D0D3D9B1-F6F4-5679-9757-6AD4978657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67554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4D832AAF-1D5C-D64F-ED0A-F26E6B6846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3647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038" imgH="571779" progId="Equation.DSMT4">
                    <p:embed/>
                  </p:oleObj>
                </mc:Choice>
                <mc:Fallback>
                  <p:oleObj name="Equation" r:id="rId14" imgW="177038" imgH="571779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4D832AAF-1D5C-D64F-ED0A-F26E6B6846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93647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286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15">
            <a:extLst>
              <a:ext uri="{FF2B5EF4-FFF2-40B4-BE49-F238E27FC236}">
                <a16:creationId xmlns:a16="http://schemas.microsoft.com/office/drawing/2014/main" id="{A7E4F2F8-E77E-98E1-E3D9-34A1B0E5A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821" t="19623" r="40302" b="62868"/>
          <a:stretch/>
        </p:blipFill>
        <p:spPr bwMode="auto">
          <a:xfrm>
            <a:off x="4497899" y="2351203"/>
            <a:ext cx="3001474" cy="2276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2FDE9C-383F-B16A-E716-EA662FD3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09" y="1309352"/>
            <a:ext cx="8229600" cy="1078248"/>
          </a:xfrm>
        </p:spPr>
        <p:txBody>
          <a:bodyPr/>
          <a:lstStyle/>
          <a:p>
            <a:r>
              <a:rPr lang="en-US" dirty="0"/>
              <a:t>Given the probability distribution table, create a histogram to display the data.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B16972-75FB-7B88-F381-60DCE6B00DB7}"/>
              </a:ext>
            </a:extLst>
          </p:cNvPr>
          <p:cNvGraphicFramePr>
            <a:graphicFrameLocks noGrp="1"/>
          </p:cNvGraphicFramePr>
          <p:nvPr/>
        </p:nvGraphicFramePr>
        <p:xfrm>
          <a:off x="1007120" y="2407838"/>
          <a:ext cx="2937705" cy="1282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1709">
                  <a:extLst>
                    <a:ext uri="{9D8B030D-6E8A-4147-A177-3AD203B41FA5}">
                      <a16:colId xmlns:a16="http://schemas.microsoft.com/office/drawing/2014/main" val="2298899604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2966897386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47982618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944916619"/>
                    </a:ext>
                  </a:extLst>
                </a:gridCol>
                <a:gridCol w="536499">
                  <a:extLst>
                    <a:ext uri="{9D8B030D-6E8A-4147-A177-3AD203B41FA5}">
                      <a16:colId xmlns:a16="http://schemas.microsoft.com/office/drawing/2014/main" val="1625083015"/>
                    </a:ext>
                  </a:extLst>
                </a:gridCol>
              </a:tblGrid>
              <a:tr h="519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07109"/>
                  </a:ext>
                </a:extLst>
              </a:tr>
              <a:tr h="59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114" marR="107114" marT="107114" marB="1071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5095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BFE9F481-D2A8-CDB4-6622-30FAC772DC34}"/>
              </a:ext>
            </a:extLst>
          </p:cNvPr>
          <p:cNvGrpSpPr/>
          <p:nvPr/>
        </p:nvGrpSpPr>
        <p:grpSpPr>
          <a:xfrm>
            <a:off x="1066800" y="2570446"/>
            <a:ext cx="2696747" cy="1002111"/>
            <a:chOff x="774700" y="2570446"/>
            <a:chExt cx="2696747" cy="1002111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FDC8E8DC-8109-026B-648D-52023E9DEC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2500" y="2570446"/>
            <a:ext cx="266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228600" progId="Equation.DSMT4">
                    <p:embed/>
                  </p:oleObj>
                </mc:Choice>
                <mc:Fallback>
                  <p:oleObj name="Equation" r:id="rId4" imgW="2664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FDC8E8DC-8109-026B-648D-52023E9DEC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52500" y="2570446"/>
                          <a:ext cx="266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3A6F772C-2E85-6923-A612-EDE1CAA6ED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4700" y="3134407"/>
            <a:ext cx="685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42" imgH="368808" progId="Equation.DSMT4">
                    <p:embed/>
                  </p:oleObj>
                </mc:Choice>
                <mc:Fallback>
                  <p:oleObj name="Equation" r:id="rId6" imgW="685842" imgH="368808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3A6F772C-2E85-6923-A612-EDE1CAA6ED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74700" y="3134407"/>
                          <a:ext cx="685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1C5B06C4-5890-6DA9-D8CE-A4E81B09C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9529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1C5B06C4-5890-6DA9-D8CE-A4E81B09CB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89529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A78EA8F-B905-E69F-2507-28B0CF7157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5622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571320" progId="Equation.DSMT4">
                    <p:embed/>
                  </p:oleObj>
                </mc:Choice>
                <mc:Fallback>
                  <p:oleObj name="Equation" r:id="rId10" imgW="177480" imgH="57132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CA78EA8F-B905-E69F-2507-28B0CF715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15622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D0D3D9B1-F6F4-5679-9757-6AD4978657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7554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571320" progId="Equation.DSMT4">
                    <p:embed/>
                  </p:oleObj>
                </mc:Choice>
                <mc:Fallback>
                  <p:oleObj name="Equation" r:id="rId12" imgW="177480" imgH="57132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D0D3D9B1-F6F4-5679-9757-6AD4978657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67554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4D832AAF-1D5C-D64F-ED0A-F26E6B6846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3647" y="3001057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038" imgH="571779" progId="Equation.DSMT4">
                    <p:embed/>
                  </p:oleObj>
                </mc:Choice>
                <mc:Fallback>
                  <p:oleObj name="Equation" r:id="rId14" imgW="177038" imgH="571779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4D832AAF-1D5C-D64F-ED0A-F26E6B6846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93647" y="3001057"/>
                          <a:ext cx="1778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97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Risk and Reward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Discrete Random Variables and Probability Distribution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1C4FE-AE53-7810-74A6-7D707CD5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3).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</p:spTree>
    <p:extLst>
      <p:ext uri="{BB962C8B-B14F-4D97-AF65-F5344CB8AC3E}">
        <p14:creationId xmlns:p14="http://schemas.microsoft.com/office/powerpoint/2010/main" val="7765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1C4FE-AE53-7810-74A6-7D707CD5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3)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3)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</p:spTree>
    <p:extLst>
      <p:ext uri="{BB962C8B-B14F-4D97-AF65-F5344CB8AC3E}">
        <p14:creationId xmlns:p14="http://schemas.microsoft.com/office/powerpoint/2010/main" val="29390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A1C4FE-AE53-7810-74A6-7D707CD56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≤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3)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1) + P(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2) + P(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A1C4FE-AE53-7810-74A6-7D707CD56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</p:spTree>
    <p:extLst>
      <p:ext uri="{BB962C8B-B14F-4D97-AF65-F5344CB8AC3E}">
        <p14:creationId xmlns:p14="http://schemas.microsoft.com/office/powerpoint/2010/main" val="22824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A1C4FE-AE53-7810-74A6-7D707CD56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≤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3)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1) + P(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2) + P(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+mn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This means that 87.5% of the time, we should see </a:t>
                </a:r>
                <a:br>
                  <a:rPr lang="en-US" dirty="0">
                    <a:latin typeface="+mn-lt"/>
                    <a:cs typeface="Times New Roman" panose="02020603050405020304" pitchFamily="18" charset="0"/>
                  </a:rPr>
                </a:b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at least 1 head with 3 coin flips.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A1C4FE-AE53-7810-74A6-7D707CD56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Flipping a Fair Coin</a:t>
            </a:r>
          </a:p>
        </p:txBody>
      </p:sp>
    </p:spTree>
    <p:extLst>
      <p:ext uri="{BB962C8B-B14F-4D97-AF65-F5344CB8AC3E}">
        <p14:creationId xmlns:p14="http://schemas.microsoft.com/office/powerpoint/2010/main" val="41727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1C4FE-AE53-7810-74A6-7D707CD5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probability,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, must be between 0 and 1, inclusive: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≤ 1</a:t>
            </a:r>
            <a:r>
              <a:rPr lang="en-US" dirty="0"/>
              <a:t>.</a:t>
            </a:r>
          </a:p>
          <a:p>
            <a:r>
              <a:rPr lang="en-US" dirty="0"/>
              <a:t>The sum of all the possible probabilities is 1: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Note</a:t>
            </a:r>
          </a:p>
        </p:txBody>
      </p:sp>
    </p:spTree>
    <p:extLst>
      <p:ext uri="{BB962C8B-B14F-4D97-AF65-F5344CB8AC3E}">
        <p14:creationId xmlns:p14="http://schemas.microsoft.com/office/powerpoint/2010/main" val="39779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1C4FE-AE53-7810-74A6-7D707CD5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Mean (expected value)</a:t>
            </a:r>
            <a:r>
              <a:rPr lang="en-US" b="1" dirty="0"/>
              <a:t>:</a:t>
            </a:r>
            <a:r>
              <a:rPr lang="en-US" dirty="0"/>
              <a:t> This is not an ordinary average; it is a weighted average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Formula:</a:t>
            </a:r>
          </a:p>
          <a:p>
            <a:endParaRPr lang="en-US" b="1" u="sng" dirty="0"/>
          </a:p>
          <a:p>
            <a:r>
              <a:rPr lang="en-US" b="1" u="sng" dirty="0"/>
              <a:t>Standard deviation</a:t>
            </a:r>
            <a:r>
              <a:rPr lang="en-US" b="1" dirty="0"/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Notation: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0BE5A60-B2F3-917C-E809-77D300D7B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054"/>
              </p:ext>
            </p:extLst>
          </p:nvPr>
        </p:nvGraphicFramePr>
        <p:xfrm>
          <a:off x="2017713" y="2272876"/>
          <a:ext cx="2679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380880" progId="Equation.DSMT4">
                  <p:embed/>
                </p:oleObj>
              </mc:Choice>
              <mc:Fallback>
                <p:oleObj name="Equation" r:id="rId2" imgW="267948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0BE5A60-B2F3-917C-E809-77D300D7B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713" y="2272876"/>
                        <a:ext cx="2679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DD8421-07BF-1422-9227-D90C01119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82715"/>
              </p:ext>
            </p:extLst>
          </p:nvPr>
        </p:nvGraphicFramePr>
        <p:xfrm>
          <a:off x="2028663" y="3590371"/>
          <a:ext cx="2387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520" imgH="495000" progId="Equation.DSMT4">
                  <p:embed/>
                </p:oleObj>
              </mc:Choice>
              <mc:Fallback>
                <p:oleObj name="Equation" r:id="rId4" imgW="238752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DD8421-07BF-1422-9227-D90C011196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8663" y="3590371"/>
                        <a:ext cx="23876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6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1C4FE-AE53-7810-74A6-7D707CD5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There is a deck of four cards: an ace of hearts, 2 of hearts, 3 of hearts, and an ace of spades. One card is randomly drawn, replaced, and a second card is drawn. 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/>
              <a:t> be the sum of the two drawn cards, where the ace has a value of 1.</a:t>
            </a:r>
          </a:p>
          <a:p>
            <a:r>
              <a:rPr lang="en-US" dirty="0"/>
              <a:t>With your elbow partner, create a probability distribution table and graph.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Drawing Cards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3ABC74-9333-E692-41EF-4699216287A1}"/>
              </a:ext>
            </a:extLst>
          </p:cNvPr>
          <p:cNvGrpSpPr/>
          <p:nvPr/>
        </p:nvGrpSpPr>
        <p:grpSpPr>
          <a:xfrm>
            <a:off x="7474992" y="126512"/>
            <a:ext cx="1280816" cy="1239877"/>
            <a:chOff x="7474992" y="126512"/>
            <a:chExt cx="1280816" cy="12398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BE9D4B-202F-647D-4C6D-F4B61BA8A5E3}"/>
                </a:ext>
              </a:extLst>
            </p:cNvPr>
            <p:cNvSpPr txBox="1"/>
            <p:nvPr/>
          </p:nvSpPr>
          <p:spPr>
            <a:xfrm rot="192273">
              <a:off x="7474992" y="126512"/>
              <a:ext cx="8983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♡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208748-EEE4-8385-974E-7F7D58517C36}"/>
                </a:ext>
              </a:extLst>
            </p:cNvPr>
            <p:cNvSpPr txBox="1"/>
            <p:nvPr/>
          </p:nvSpPr>
          <p:spPr>
            <a:xfrm rot="192273">
              <a:off x="7776897" y="535392"/>
              <a:ext cx="978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♤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F9BBA0-6131-08B2-2479-EA85546DB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3615820"/>
            <a:ext cx="1613332" cy="9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Drawing Cards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1FFC09-903E-64F0-02F9-1A1EBE6F8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27923"/>
              </p:ext>
            </p:extLst>
          </p:nvPr>
        </p:nvGraphicFramePr>
        <p:xfrm>
          <a:off x="457200" y="1164497"/>
          <a:ext cx="1678226" cy="37528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37598">
                  <a:extLst>
                    <a:ext uri="{9D8B030D-6E8A-4147-A177-3AD203B41FA5}">
                      <a16:colId xmlns:a16="http://schemas.microsoft.com/office/drawing/2014/main" val="1099780268"/>
                    </a:ext>
                  </a:extLst>
                </a:gridCol>
                <a:gridCol w="640628">
                  <a:extLst>
                    <a:ext uri="{9D8B030D-6E8A-4147-A177-3AD203B41FA5}">
                      <a16:colId xmlns:a16="http://schemas.microsoft.com/office/drawing/2014/main" val="1436021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 Space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753602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A♡, A♡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25294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A♡, 2♡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456283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A♡, 3♡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242328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A♡, A♤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663414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2♡, A♡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29375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2♡, 2♡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11076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2♡, 3♡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89804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2♡, A♤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923034710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8B39BFB-130C-8352-6459-54BA953A1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97866"/>
              </p:ext>
            </p:extLst>
          </p:nvPr>
        </p:nvGraphicFramePr>
        <p:xfrm>
          <a:off x="1691440" y="1368669"/>
          <a:ext cx="247650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15640" progId="Equation.DSMT4">
                  <p:embed/>
                </p:oleObj>
              </mc:Choice>
              <mc:Fallback>
                <p:oleObj name="Equation" r:id="rId3" imgW="24120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8B39BFB-130C-8352-6459-54BA953A1F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440" y="1368669"/>
                        <a:ext cx="247650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5F8F4C6-6F21-F620-3C42-CD07968E1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87459"/>
              </p:ext>
            </p:extLst>
          </p:nvPr>
        </p:nvGraphicFramePr>
        <p:xfrm>
          <a:off x="2751414" y="1166135"/>
          <a:ext cx="1678226" cy="37528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37598">
                  <a:extLst>
                    <a:ext uri="{9D8B030D-6E8A-4147-A177-3AD203B41FA5}">
                      <a16:colId xmlns:a16="http://schemas.microsoft.com/office/drawing/2014/main" val="1099780268"/>
                    </a:ext>
                  </a:extLst>
                </a:gridCol>
                <a:gridCol w="640628">
                  <a:extLst>
                    <a:ext uri="{9D8B030D-6E8A-4147-A177-3AD203B41FA5}">
                      <a16:colId xmlns:a16="http://schemas.microsoft.com/office/drawing/2014/main" val="1436021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Sample Space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753602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3♡, A♡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25294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3♡, 2♡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456283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3♡, 3♡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242328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3♡, A♤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663414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A♤, A♡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293755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A♤, 2♡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11076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A♤, 3♡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89804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A♤, A♤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923034710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100A85E-2BC0-8EEB-48AF-9E0EB0980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33000"/>
              </p:ext>
            </p:extLst>
          </p:nvPr>
        </p:nvGraphicFramePr>
        <p:xfrm>
          <a:off x="3996042" y="1368668"/>
          <a:ext cx="246063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846" imgH="220996" progId="Equation.DSMT4">
                  <p:embed/>
                </p:oleObj>
              </mc:Choice>
              <mc:Fallback>
                <p:oleObj name="Equation" r:id="rId5" imgW="246846" imgH="220996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100A85E-2BC0-8EEB-48AF-9E0EB0980C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6042" y="1368668"/>
                        <a:ext cx="246063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7380FB-8E58-E2EB-2B18-48BDC6AD7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61750"/>
              </p:ext>
            </p:extLst>
          </p:nvPr>
        </p:nvGraphicFramePr>
        <p:xfrm>
          <a:off x="5710989" y="1168586"/>
          <a:ext cx="1663964" cy="35585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0022">
                  <a:extLst>
                    <a:ext uri="{9D8B030D-6E8A-4147-A177-3AD203B41FA5}">
                      <a16:colId xmlns:a16="http://schemas.microsoft.com/office/drawing/2014/main" val="3134548497"/>
                    </a:ext>
                  </a:extLst>
                </a:gridCol>
                <a:gridCol w="793942">
                  <a:extLst>
                    <a:ext uri="{9D8B030D-6E8A-4147-A177-3AD203B41FA5}">
                      <a16:colId xmlns:a16="http://schemas.microsoft.com/office/drawing/2014/main" val="2283568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990178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17944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10267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6271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441512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353470068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99C1813B-251A-AD84-DA25-C56CC245D649}"/>
              </a:ext>
            </a:extLst>
          </p:cNvPr>
          <p:cNvGrpSpPr/>
          <p:nvPr/>
        </p:nvGrpSpPr>
        <p:grpSpPr>
          <a:xfrm>
            <a:off x="6021613" y="1205238"/>
            <a:ext cx="1233325" cy="3452487"/>
            <a:chOff x="6021613" y="1205238"/>
            <a:chExt cx="1233325" cy="3452487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7FF9085D-A80E-A3A1-5FF5-75AA115DAA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8305038"/>
                </p:ext>
              </p:extLst>
            </p:nvPr>
          </p:nvGraphicFramePr>
          <p:xfrm>
            <a:off x="6021613" y="1265788"/>
            <a:ext cx="23495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600" imgH="190440" progId="Equation.DSMT4">
                    <p:embed/>
                  </p:oleObj>
                </mc:Choice>
                <mc:Fallback>
                  <p:oleObj name="Equation" r:id="rId7" imgW="228600" imgH="19044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7FF9085D-A80E-A3A1-5FF5-75AA115DAA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1613" y="1265788"/>
                          <a:ext cx="234950" cy="195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6DDFBF32-0BD5-0EA2-2E4A-FC43ED07B7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1507604"/>
                </p:ext>
              </p:extLst>
            </p:nvPr>
          </p:nvGraphicFramePr>
          <p:xfrm>
            <a:off x="6699313" y="1205238"/>
            <a:ext cx="5556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58720" imgH="317160" progId="Equation.DSMT4">
                    <p:embed/>
                  </p:oleObj>
                </mc:Choice>
                <mc:Fallback>
                  <p:oleObj name="Equation" r:id="rId9" imgW="558720" imgH="31716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6DDFBF32-0BD5-0EA2-2E4A-FC43ED07B7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9313" y="1205238"/>
                          <a:ext cx="5556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F2266113-5409-5BA1-3262-CBAFBD8DFD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579767"/>
                </p:ext>
              </p:extLst>
            </p:nvPr>
          </p:nvGraphicFramePr>
          <p:xfrm>
            <a:off x="6892987" y="1604046"/>
            <a:ext cx="16827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77480" imgH="507960" progId="Equation.DSMT4">
                    <p:embed/>
                  </p:oleObj>
                </mc:Choice>
                <mc:Fallback>
                  <p:oleObj name="Equation" r:id="rId11" imgW="177480" imgH="50796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F2266113-5409-5BA1-3262-CBAFBD8DFD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2987" y="1604046"/>
                          <a:ext cx="168275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FCBC38DC-2C9A-31ED-E9FE-0FC1FBB493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661782"/>
                </p:ext>
              </p:extLst>
            </p:nvPr>
          </p:nvGraphicFramePr>
          <p:xfrm>
            <a:off x="6853238" y="2892425"/>
            <a:ext cx="24765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53800" imgH="507960" progId="Equation.DSMT4">
                    <p:embed/>
                  </p:oleObj>
                </mc:Choice>
                <mc:Fallback>
                  <p:oleObj name="Equation" r:id="rId13" imgW="253800" imgH="50796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FCBC38DC-2C9A-31ED-E9FE-0FC1FBB493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238" y="2892425"/>
                          <a:ext cx="247650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EE5E60C-2F8E-621B-5C1B-AFE07E630E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71413"/>
                </p:ext>
              </p:extLst>
            </p:nvPr>
          </p:nvGraphicFramePr>
          <p:xfrm>
            <a:off x="6896954" y="3512222"/>
            <a:ext cx="160337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80" imgH="507960" progId="Equation.DSMT4">
                    <p:embed/>
                  </p:oleObj>
                </mc:Choice>
                <mc:Fallback>
                  <p:oleObj name="Equation" r:id="rId15" imgW="164880" imgH="50796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CEE5E60C-2F8E-621B-5C1B-AFE07E630E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954" y="3512222"/>
                          <a:ext cx="160337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70327F32-A347-437C-55B2-EC8ECED52E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4987549"/>
                </p:ext>
              </p:extLst>
            </p:nvPr>
          </p:nvGraphicFramePr>
          <p:xfrm>
            <a:off x="6853238" y="4156075"/>
            <a:ext cx="249237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53800" imgH="507960" progId="Equation.DSMT4">
                    <p:embed/>
                  </p:oleObj>
                </mc:Choice>
                <mc:Fallback>
                  <p:oleObj name="Equation" r:id="rId17" imgW="253800" imgH="50796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70327F32-A347-437C-55B2-EC8ECED52E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238" y="4156075"/>
                          <a:ext cx="249237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135365FD-5ED5-4CDA-2F1B-F54D88F77C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4602127"/>
                </p:ext>
              </p:extLst>
            </p:nvPr>
          </p:nvGraphicFramePr>
          <p:xfrm>
            <a:off x="6892986" y="2247899"/>
            <a:ext cx="16827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7682" imgH="501478" progId="Equation.DSMT4">
                    <p:embed/>
                  </p:oleObj>
                </mc:Choice>
                <mc:Fallback>
                  <p:oleObj name="Equation" r:id="rId19" imgW="167682" imgH="501478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135365FD-5ED5-4CDA-2F1B-F54D88F77C6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92986" y="2247899"/>
                          <a:ext cx="168275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0281FF-3AB2-48C8-D551-4B42CA3A74B3}"/>
              </a:ext>
            </a:extLst>
          </p:cNvPr>
          <p:cNvGrpSpPr/>
          <p:nvPr/>
        </p:nvGrpSpPr>
        <p:grpSpPr>
          <a:xfrm>
            <a:off x="7474992" y="126512"/>
            <a:ext cx="1280816" cy="1239877"/>
            <a:chOff x="7474992" y="126512"/>
            <a:chExt cx="1280816" cy="12398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2DB993-623A-B855-E658-D0CC99F7B537}"/>
                </a:ext>
              </a:extLst>
            </p:cNvPr>
            <p:cNvSpPr txBox="1"/>
            <p:nvPr/>
          </p:nvSpPr>
          <p:spPr>
            <a:xfrm rot="192273">
              <a:off x="7474992" y="126512"/>
              <a:ext cx="8983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♡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0FD95D-9C1C-7899-6FA9-5D327D8DD880}"/>
                </a:ext>
              </a:extLst>
            </p:cNvPr>
            <p:cNvSpPr txBox="1"/>
            <p:nvPr/>
          </p:nvSpPr>
          <p:spPr>
            <a:xfrm rot="192273">
              <a:off x="7776897" y="535392"/>
              <a:ext cx="978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♤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Drawing Cards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C70EF1-1E6A-4B9D-3A29-A3C3E63FC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86939"/>
              </p:ext>
            </p:extLst>
          </p:nvPr>
        </p:nvGraphicFramePr>
        <p:xfrm>
          <a:off x="1254760" y="1329765"/>
          <a:ext cx="1663964" cy="35585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0022">
                  <a:extLst>
                    <a:ext uri="{9D8B030D-6E8A-4147-A177-3AD203B41FA5}">
                      <a16:colId xmlns:a16="http://schemas.microsoft.com/office/drawing/2014/main" val="3134548497"/>
                    </a:ext>
                  </a:extLst>
                </a:gridCol>
                <a:gridCol w="793942">
                  <a:extLst>
                    <a:ext uri="{9D8B030D-6E8A-4147-A177-3AD203B41FA5}">
                      <a16:colId xmlns:a16="http://schemas.microsoft.com/office/drawing/2014/main" val="2283568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990178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17944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10267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6271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441512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35347006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BE3E336-0F6B-612B-3748-3D7D85DAD44F}"/>
              </a:ext>
            </a:extLst>
          </p:cNvPr>
          <p:cNvGrpSpPr/>
          <p:nvPr/>
        </p:nvGrpSpPr>
        <p:grpSpPr>
          <a:xfrm>
            <a:off x="1565384" y="1366417"/>
            <a:ext cx="1233325" cy="3452487"/>
            <a:chOff x="6021613" y="1205238"/>
            <a:chExt cx="1233325" cy="3452487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930F2B53-B8E7-59DF-5E4D-18F264C6A3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631079"/>
                </p:ext>
              </p:extLst>
            </p:nvPr>
          </p:nvGraphicFramePr>
          <p:xfrm>
            <a:off x="6021613" y="1265788"/>
            <a:ext cx="23495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8600" imgH="190440" progId="Equation.DSMT4">
                    <p:embed/>
                  </p:oleObj>
                </mc:Choice>
                <mc:Fallback>
                  <p:oleObj name="Equation" r:id="rId3" imgW="228600" imgH="19044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930F2B53-B8E7-59DF-5E4D-18F264C6A3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1613" y="1265788"/>
                          <a:ext cx="234950" cy="195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5A3F75E3-3B6D-E5D9-A494-6B20706FBD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035575"/>
                </p:ext>
              </p:extLst>
            </p:nvPr>
          </p:nvGraphicFramePr>
          <p:xfrm>
            <a:off x="6699313" y="1205238"/>
            <a:ext cx="5556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58720" imgH="317160" progId="Equation.DSMT4">
                    <p:embed/>
                  </p:oleObj>
                </mc:Choice>
                <mc:Fallback>
                  <p:oleObj name="Equation" r:id="rId5" imgW="558720" imgH="31716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5A3F75E3-3B6D-E5D9-A494-6B20706FBD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9313" y="1205238"/>
                          <a:ext cx="5556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E4ED8FE9-C862-3BF5-7524-9FC39F3AC6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727433"/>
                </p:ext>
              </p:extLst>
            </p:nvPr>
          </p:nvGraphicFramePr>
          <p:xfrm>
            <a:off x="6892987" y="1604046"/>
            <a:ext cx="16827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80" imgH="507960" progId="Equation.DSMT4">
                    <p:embed/>
                  </p:oleObj>
                </mc:Choice>
                <mc:Fallback>
                  <p:oleObj name="Equation" r:id="rId7" imgW="177480" imgH="50796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E4ED8FE9-C862-3BF5-7524-9FC39F3AC6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2987" y="1604046"/>
                          <a:ext cx="168275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7F4A89BE-232D-3182-9E54-8C756805EF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0267583"/>
                </p:ext>
              </p:extLst>
            </p:nvPr>
          </p:nvGraphicFramePr>
          <p:xfrm>
            <a:off x="6853238" y="2892425"/>
            <a:ext cx="24765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53800" imgH="507960" progId="Equation.DSMT4">
                    <p:embed/>
                  </p:oleObj>
                </mc:Choice>
                <mc:Fallback>
                  <p:oleObj name="Equation" r:id="rId9" imgW="253800" imgH="50796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7F4A89BE-232D-3182-9E54-8C756805EF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238" y="2892425"/>
                          <a:ext cx="247650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4FA8647E-F345-5F09-E495-113D7BA186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16048"/>
                </p:ext>
              </p:extLst>
            </p:nvPr>
          </p:nvGraphicFramePr>
          <p:xfrm>
            <a:off x="6896954" y="3512222"/>
            <a:ext cx="160337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507960" progId="Equation.DSMT4">
                    <p:embed/>
                  </p:oleObj>
                </mc:Choice>
                <mc:Fallback>
                  <p:oleObj name="Equation" r:id="rId11" imgW="164880" imgH="5079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4FA8647E-F345-5F09-E495-113D7BA186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954" y="3512222"/>
                          <a:ext cx="160337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97E34F05-C170-3BCB-68C7-B3F8AC1295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6279882"/>
                </p:ext>
              </p:extLst>
            </p:nvPr>
          </p:nvGraphicFramePr>
          <p:xfrm>
            <a:off x="6853238" y="4156075"/>
            <a:ext cx="249237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53800" imgH="507960" progId="Equation.DSMT4">
                    <p:embed/>
                  </p:oleObj>
                </mc:Choice>
                <mc:Fallback>
                  <p:oleObj name="Equation" r:id="rId13" imgW="253800" imgH="50796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97E34F05-C170-3BCB-68C7-B3F8AC1295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238" y="4156075"/>
                          <a:ext cx="249237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DAB2A9F1-590E-A8EB-AC24-238D771A6D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815281"/>
                </p:ext>
              </p:extLst>
            </p:nvPr>
          </p:nvGraphicFramePr>
          <p:xfrm>
            <a:off x="6892986" y="2247899"/>
            <a:ext cx="16827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7682" imgH="501478" progId="Equation.DSMT4">
                    <p:embed/>
                  </p:oleObj>
                </mc:Choice>
                <mc:Fallback>
                  <p:oleObj name="Equation" r:id="rId15" imgW="167682" imgH="501478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DAB2A9F1-590E-A8EB-AC24-238D771A6D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92986" y="2247899"/>
                          <a:ext cx="168275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Graphic 7">
            <a:extLst>
              <a:ext uri="{FF2B5EF4-FFF2-40B4-BE49-F238E27FC236}">
                <a16:creationId xmlns:a16="http://schemas.microsoft.com/office/drawing/2014/main" id="{66DD68E1-1F14-4858-C6F8-A6E2180AD60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32793" t="19612" r="40406" b="64834"/>
          <a:stretch/>
        </p:blipFill>
        <p:spPr bwMode="auto">
          <a:xfrm>
            <a:off x="4368768" y="1862252"/>
            <a:ext cx="2682860" cy="2015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E0FCA09-6EE6-8906-46C6-7B74A7135C12}"/>
              </a:ext>
            </a:extLst>
          </p:cNvPr>
          <p:cNvGrpSpPr/>
          <p:nvPr/>
        </p:nvGrpSpPr>
        <p:grpSpPr>
          <a:xfrm>
            <a:off x="7474992" y="126512"/>
            <a:ext cx="1280816" cy="1239877"/>
            <a:chOff x="7474992" y="126512"/>
            <a:chExt cx="1280816" cy="12398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F3B251-03A4-8EB5-5298-CAFE67DBA9C9}"/>
                </a:ext>
              </a:extLst>
            </p:cNvPr>
            <p:cNvSpPr txBox="1"/>
            <p:nvPr/>
          </p:nvSpPr>
          <p:spPr>
            <a:xfrm rot="192273">
              <a:off x="7474992" y="126512"/>
              <a:ext cx="8983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♡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3923D3-19A9-A9DD-A07A-DE47F47F0BA2}"/>
                </a:ext>
              </a:extLst>
            </p:cNvPr>
            <p:cNvSpPr txBox="1"/>
            <p:nvPr/>
          </p:nvSpPr>
          <p:spPr>
            <a:xfrm rot="192273">
              <a:off x="7776897" y="535392"/>
              <a:ext cx="978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♤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9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EE096CB-63CA-205D-BE7A-88B4C2260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745" t="19612" r="40584" b="62891"/>
          <a:stretch/>
        </p:blipFill>
        <p:spPr>
          <a:xfrm>
            <a:off x="4170303" y="1862248"/>
            <a:ext cx="2871358" cy="22677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Drawing Cards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C70EF1-1E6A-4B9D-3A29-A3C3E63FCE8A}"/>
              </a:ext>
            </a:extLst>
          </p:cNvPr>
          <p:cNvGraphicFramePr>
            <a:graphicFrameLocks noGrp="1"/>
          </p:cNvGraphicFramePr>
          <p:nvPr/>
        </p:nvGraphicFramePr>
        <p:xfrm>
          <a:off x="1254760" y="1329765"/>
          <a:ext cx="1663964" cy="35585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0022">
                  <a:extLst>
                    <a:ext uri="{9D8B030D-6E8A-4147-A177-3AD203B41FA5}">
                      <a16:colId xmlns:a16="http://schemas.microsoft.com/office/drawing/2014/main" val="3134548497"/>
                    </a:ext>
                  </a:extLst>
                </a:gridCol>
                <a:gridCol w="793942">
                  <a:extLst>
                    <a:ext uri="{9D8B030D-6E8A-4147-A177-3AD203B41FA5}">
                      <a16:colId xmlns:a16="http://schemas.microsoft.com/office/drawing/2014/main" val="2283568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990178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17944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210267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6271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441512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 b="1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35347006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BE3E336-0F6B-612B-3748-3D7D85DAD44F}"/>
              </a:ext>
            </a:extLst>
          </p:cNvPr>
          <p:cNvGrpSpPr/>
          <p:nvPr/>
        </p:nvGrpSpPr>
        <p:grpSpPr>
          <a:xfrm>
            <a:off x="1565384" y="1366417"/>
            <a:ext cx="1233325" cy="3452487"/>
            <a:chOff x="6021613" y="1205238"/>
            <a:chExt cx="1233325" cy="3452487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930F2B53-B8E7-59DF-5E4D-18F264C6A3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21613" y="1265788"/>
            <a:ext cx="23495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8600" imgH="190440" progId="Equation.DSMT4">
                    <p:embed/>
                  </p:oleObj>
                </mc:Choice>
                <mc:Fallback>
                  <p:oleObj name="Equation" r:id="rId5" imgW="228600" imgH="19044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930F2B53-B8E7-59DF-5E4D-18F264C6A3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1613" y="1265788"/>
                          <a:ext cx="234950" cy="195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5A3F75E3-3B6D-E5D9-A494-6B20706FBD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99313" y="1205238"/>
            <a:ext cx="5556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58720" imgH="317160" progId="Equation.DSMT4">
                    <p:embed/>
                  </p:oleObj>
                </mc:Choice>
                <mc:Fallback>
                  <p:oleObj name="Equation" r:id="rId7" imgW="558720" imgH="31716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5A3F75E3-3B6D-E5D9-A494-6B20706FBD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9313" y="1205238"/>
                          <a:ext cx="5556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E4ED8FE9-C862-3BF5-7524-9FC39F3AC6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2987" y="1604046"/>
            <a:ext cx="16827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480" imgH="507960" progId="Equation.DSMT4">
                    <p:embed/>
                  </p:oleObj>
                </mc:Choice>
                <mc:Fallback>
                  <p:oleObj name="Equation" r:id="rId9" imgW="177480" imgH="50796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E4ED8FE9-C862-3BF5-7524-9FC39F3AC6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2987" y="1604046"/>
                          <a:ext cx="168275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7F4A89BE-232D-3182-9E54-8C756805EF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53238" y="2892425"/>
            <a:ext cx="24765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53800" imgH="507960" progId="Equation.DSMT4">
                    <p:embed/>
                  </p:oleObj>
                </mc:Choice>
                <mc:Fallback>
                  <p:oleObj name="Equation" r:id="rId11" imgW="253800" imgH="50796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7F4A89BE-232D-3182-9E54-8C756805EF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238" y="2892425"/>
                          <a:ext cx="247650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4FA8647E-F345-5F09-E495-113D7BA186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6954" y="3512222"/>
            <a:ext cx="160337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507960" progId="Equation.DSMT4">
                    <p:embed/>
                  </p:oleObj>
                </mc:Choice>
                <mc:Fallback>
                  <p:oleObj name="Equation" r:id="rId13" imgW="164880" imgH="5079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4FA8647E-F345-5F09-E495-113D7BA186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954" y="3512222"/>
                          <a:ext cx="160337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97E34F05-C170-3BCB-68C7-B3F8AC1295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53238" y="4156075"/>
            <a:ext cx="249237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53800" imgH="507960" progId="Equation.DSMT4">
                    <p:embed/>
                  </p:oleObj>
                </mc:Choice>
                <mc:Fallback>
                  <p:oleObj name="Equation" r:id="rId15" imgW="253800" imgH="50796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97E34F05-C170-3BCB-68C7-B3F8AC1295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238" y="4156075"/>
                          <a:ext cx="249237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DAB2A9F1-590E-A8EB-AC24-238D771A6D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2986" y="2247899"/>
            <a:ext cx="16827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7682" imgH="501478" progId="Equation.DSMT4">
                    <p:embed/>
                  </p:oleObj>
                </mc:Choice>
                <mc:Fallback>
                  <p:oleObj name="Equation" r:id="rId17" imgW="167682" imgH="501478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DAB2A9F1-590E-A8EB-AC24-238D771A6D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92986" y="2247899"/>
                          <a:ext cx="168275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0FCA09-6EE6-8906-46C6-7B74A7135C12}"/>
              </a:ext>
            </a:extLst>
          </p:cNvPr>
          <p:cNvGrpSpPr/>
          <p:nvPr/>
        </p:nvGrpSpPr>
        <p:grpSpPr>
          <a:xfrm>
            <a:off x="7474992" y="126512"/>
            <a:ext cx="1280816" cy="1239877"/>
            <a:chOff x="7474992" y="126512"/>
            <a:chExt cx="1280816" cy="12398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F3B251-03A4-8EB5-5298-CAFE67DBA9C9}"/>
                </a:ext>
              </a:extLst>
            </p:cNvPr>
            <p:cNvSpPr txBox="1"/>
            <p:nvPr/>
          </p:nvSpPr>
          <p:spPr>
            <a:xfrm rot="192273">
              <a:off x="7474992" y="126512"/>
              <a:ext cx="8983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♡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3923D3-19A9-A9DD-A07A-DE47F47F0BA2}"/>
                </a:ext>
              </a:extLst>
            </p:cNvPr>
            <p:cNvSpPr txBox="1"/>
            <p:nvPr/>
          </p:nvSpPr>
          <p:spPr>
            <a:xfrm rot="192273">
              <a:off x="7776897" y="535392"/>
              <a:ext cx="978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♤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7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I determine the likelihood of the outcomes of a scenario?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1C4FE-AE53-7810-74A6-7D707CD5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Calculate the expected value and standard deviation.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 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US" sz="22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Drawing Cards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E858C0-8C87-86DC-4FE0-66126DD38986}"/>
              </a:ext>
            </a:extLst>
          </p:cNvPr>
          <p:cNvGrpSpPr/>
          <p:nvPr/>
        </p:nvGrpSpPr>
        <p:grpSpPr>
          <a:xfrm>
            <a:off x="7474992" y="126512"/>
            <a:ext cx="1280816" cy="1239877"/>
            <a:chOff x="7474992" y="126512"/>
            <a:chExt cx="1280816" cy="12398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BE9D4B-202F-647D-4C6D-F4B61BA8A5E3}"/>
                </a:ext>
              </a:extLst>
            </p:cNvPr>
            <p:cNvSpPr txBox="1"/>
            <p:nvPr/>
          </p:nvSpPr>
          <p:spPr>
            <a:xfrm rot="192273">
              <a:off x="7474992" y="126512"/>
              <a:ext cx="8983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♡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208748-EEE4-8385-974E-7F7D58517C36}"/>
                </a:ext>
              </a:extLst>
            </p:cNvPr>
            <p:cNvSpPr txBox="1"/>
            <p:nvPr/>
          </p:nvSpPr>
          <p:spPr>
            <a:xfrm rot="192273">
              <a:off x="7776897" y="535392"/>
              <a:ext cx="978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♤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A9CCD7-A98B-B4C5-9877-3F4D36AA6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07490"/>
              </p:ext>
            </p:extLst>
          </p:nvPr>
        </p:nvGraphicFramePr>
        <p:xfrm>
          <a:off x="991553" y="1947756"/>
          <a:ext cx="2679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380880" progId="Equation.DSMT4">
                  <p:embed/>
                </p:oleObj>
              </mc:Choice>
              <mc:Fallback>
                <p:oleObj name="Equation" r:id="rId3" imgW="267948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2A9CCD7-A98B-B4C5-9877-3F4D36AA6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1553" y="1947756"/>
                        <a:ext cx="2679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58F595B-26A4-17AB-7F20-4759D92CC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36856"/>
              </p:ext>
            </p:extLst>
          </p:nvPr>
        </p:nvGraphicFramePr>
        <p:xfrm>
          <a:off x="1011873" y="2567095"/>
          <a:ext cx="2387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495000" progId="Equation.DSMT4">
                  <p:embed/>
                </p:oleObj>
              </mc:Choice>
              <mc:Fallback>
                <p:oleObj name="Equation" r:id="rId5" imgW="238752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58F595B-26A4-17AB-7F20-4759D92CC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1873" y="2567095"/>
                        <a:ext cx="23876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5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A1C4FE-AE53-7810-74A6-7D707CD5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Calculate the expected value and standard deviation.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 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US" sz="2200" dirty="0"/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/>
              <a:t>The sum of two randomly selected cards will typically vary from the mean (3.5) by 1.173 units.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CDD16-C653-3D01-A92B-683C3968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Drawing Cards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BB920A-B39B-CC8C-8795-06DA5BD4F2D4}"/>
              </a:ext>
            </a:extLst>
          </p:cNvPr>
          <p:cNvGrpSpPr/>
          <p:nvPr/>
        </p:nvGrpSpPr>
        <p:grpSpPr>
          <a:xfrm>
            <a:off x="7474992" y="126512"/>
            <a:ext cx="1280816" cy="1239877"/>
            <a:chOff x="7474992" y="126512"/>
            <a:chExt cx="1280816" cy="12398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BE9D4B-202F-647D-4C6D-F4B61BA8A5E3}"/>
                </a:ext>
              </a:extLst>
            </p:cNvPr>
            <p:cNvSpPr txBox="1"/>
            <p:nvPr/>
          </p:nvSpPr>
          <p:spPr>
            <a:xfrm rot="192273">
              <a:off x="7474992" y="126512"/>
              <a:ext cx="8983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♡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208748-EEE4-8385-974E-7F7D58517C36}"/>
                </a:ext>
              </a:extLst>
            </p:cNvPr>
            <p:cNvSpPr txBox="1"/>
            <p:nvPr/>
          </p:nvSpPr>
          <p:spPr>
            <a:xfrm rot="192273">
              <a:off x="7776897" y="535392"/>
              <a:ext cx="978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  <a:cs typeface="Segoe UI Symbol" panose="020B0502040204020203" pitchFamily="34" charset="0"/>
                </a:rPr>
                <a:t>♤</a:t>
              </a:r>
              <a:endParaRPr lang="en-US" sz="4800" b="1" dirty="0">
                <a:solidFill>
                  <a:schemeClr val="accent4"/>
                </a:solidFill>
              </a:endParaRPr>
            </a:p>
          </p:txBody>
        </p: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A9CCD7-A98B-B4C5-9877-3F4D36AA6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63854"/>
              </p:ext>
            </p:extLst>
          </p:nvPr>
        </p:nvGraphicFramePr>
        <p:xfrm>
          <a:off x="980758" y="1968183"/>
          <a:ext cx="91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330120" progId="Equation.DSMT4">
                  <p:embed/>
                </p:oleObj>
              </mc:Choice>
              <mc:Fallback>
                <p:oleObj name="Equation" r:id="rId3" imgW="91440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2A9CCD7-A98B-B4C5-9877-3F4D36AA6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0758" y="1968183"/>
                        <a:ext cx="914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58F595B-26A4-17AB-7F20-4759D92CC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739056"/>
              </p:ext>
            </p:extLst>
          </p:nvPr>
        </p:nvGraphicFramePr>
        <p:xfrm>
          <a:off x="1013778" y="2688292"/>
          <a:ext cx="1143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330120" progId="Equation.DSMT4">
                  <p:embed/>
                </p:oleObj>
              </mc:Choice>
              <mc:Fallback>
                <p:oleObj name="Equation" r:id="rId5" imgW="114300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58F595B-26A4-17AB-7F20-4759D92CC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3778" y="2688292"/>
                        <a:ext cx="1143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2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on a game show, and you get to choose one out of three doors. One has a car; the other has goats.</a:t>
            </a:r>
          </a:p>
          <a:p>
            <a:r>
              <a:rPr lang="en-US" dirty="0"/>
              <a:t>Monty Hall, the original host of</a:t>
            </a:r>
            <a:br>
              <a:rPr lang="en-US" dirty="0"/>
            </a:br>
            <a:r>
              <a:rPr lang="en-US" i="1" dirty="0"/>
              <a:t>Let’s Make a Deal</a:t>
            </a:r>
            <a:r>
              <a:rPr lang="en-US" dirty="0"/>
              <a:t>, knows where </a:t>
            </a:r>
            <a:br>
              <a:rPr lang="en-US" dirty="0"/>
            </a:br>
            <a:r>
              <a:rPr lang="en-US" dirty="0"/>
              <a:t>the car is!</a:t>
            </a:r>
          </a:p>
          <a:p>
            <a:r>
              <a:rPr lang="en-US" dirty="0"/>
              <a:t>Which door do you choose?</a:t>
            </a:r>
          </a:p>
          <a:p>
            <a:r>
              <a:rPr lang="en-US" dirty="0"/>
              <a:t>Move to the corresponding wall!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p:pic>
        <p:nvPicPr>
          <p:cNvPr id="3" name="Graphic 2" descr="Goat outline">
            <a:extLst>
              <a:ext uri="{FF2B5EF4-FFF2-40B4-BE49-F238E27FC236}">
                <a16:creationId xmlns:a16="http://schemas.microsoft.com/office/drawing/2014/main" id="{E9A3422F-FBFA-1F9F-1664-3F43BCA6D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2305" y="301159"/>
            <a:ext cx="914400" cy="914400"/>
          </a:xfrm>
          <a:prstGeom prst="rect">
            <a:avLst/>
          </a:prstGeom>
        </p:spPr>
      </p:pic>
      <p:pic>
        <p:nvPicPr>
          <p:cNvPr id="5" name="Graphic 4" descr="Convertible outline">
            <a:extLst>
              <a:ext uri="{FF2B5EF4-FFF2-40B4-BE49-F238E27FC236}">
                <a16:creationId xmlns:a16="http://schemas.microsoft.com/office/drawing/2014/main" id="{9E1D6F80-CFA3-E10B-D6A7-A5561A53E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414" b="30348"/>
          <a:stretch/>
        </p:blipFill>
        <p:spPr>
          <a:xfrm>
            <a:off x="4875529" y="501650"/>
            <a:ext cx="1331081" cy="588843"/>
          </a:xfrm>
          <a:prstGeom prst="rect">
            <a:avLst/>
          </a:prstGeom>
        </p:spPr>
      </p:pic>
      <p:pic>
        <p:nvPicPr>
          <p:cNvPr id="7" name="Graphic 6" descr="Goat outline">
            <a:extLst>
              <a:ext uri="{FF2B5EF4-FFF2-40B4-BE49-F238E27FC236}">
                <a16:creationId xmlns:a16="http://schemas.microsoft.com/office/drawing/2014/main" id="{0D4D876E-1F11-6A56-A1E1-135BCBCB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2400" y="276761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424D1-ED78-363B-E3CB-CB1FF135DE56}"/>
              </a:ext>
            </a:extLst>
          </p:cNvPr>
          <p:cNvGrpSpPr/>
          <p:nvPr/>
        </p:nvGrpSpPr>
        <p:grpSpPr>
          <a:xfrm>
            <a:off x="5597933" y="2395219"/>
            <a:ext cx="760730" cy="1426369"/>
            <a:chOff x="5594350" y="2395219"/>
            <a:chExt cx="760730" cy="14263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28242-DE21-EDCA-5A3F-CD61A33B8C05}"/>
                </a:ext>
              </a:extLst>
            </p:cNvPr>
            <p:cNvSpPr/>
            <p:nvPr/>
          </p:nvSpPr>
          <p:spPr>
            <a:xfrm>
              <a:off x="5594350" y="2395219"/>
              <a:ext cx="760730" cy="14263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4F3DD0-B5DF-D277-979C-BF5B7CB1A0FF}"/>
                </a:ext>
              </a:extLst>
            </p:cNvPr>
            <p:cNvSpPr/>
            <p:nvPr/>
          </p:nvSpPr>
          <p:spPr>
            <a:xfrm>
              <a:off x="6160890" y="312617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C37A0-7EB3-784A-9344-983EA21DCDEB}"/>
              </a:ext>
            </a:extLst>
          </p:cNvPr>
          <p:cNvGrpSpPr/>
          <p:nvPr/>
        </p:nvGrpSpPr>
        <p:grpSpPr>
          <a:xfrm>
            <a:off x="6728754" y="2395219"/>
            <a:ext cx="760730" cy="1426369"/>
            <a:chOff x="5594350" y="2395219"/>
            <a:chExt cx="760730" cy="14263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EE13D1-1464-5307-EEDC-43D0F0A04165}"/>
                </a:ext>
              </a:extLst>
            </p:cNvPr>
            <p:cNvSpPr/>
            <p:nvPr/>
          </p:nvSpPr>
          <p:spPr>
            <a:xfrm>
              <a:off x="5594350" y="2395219"/>
              <a:ext cx="760730" cy="14263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92259F-FB25-F7D6-D216-16AAAEF49EB6}"/>
                </a:ext>
              </a:extLst>
            </p:cNvPr>
            <p:cNvSpPr/>
            <p:nvPr/>
          </p:nvSpPr>
          <p:spPr>
            <a:xfrm>
              <a:off x="6160890" y="312617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570DF3-E8FE-64A3-8EA9-2E027C7B3EE9}"/>
              </a:ext>
            </a:extLst>
          </p:cNvPr>
          <p:cNvGrpSpPr/>
          <p:nvPr/>
        </p:nvGrpSpPr>
        <p:grpSpPr>
          <a:xfrm>
            <a:off x="7859575" y="2395219"/>
            <a:ext cx="760730" cy="1426369"/>
            <a:chOff x="5594350" y="2395219"/>
            <a:chExt cx="760730" cy="14263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358144-E38D-7D3B-9E46-BE89820B3598}"/>
                </a:ext>
              </a:extLst>
            </p:cNvPr>
            <p:cNvSpPr/>
            <p:nvPr/>
          </p:nvSpPr>
          <p:spPr>
            <a:xfrm>
              <a:off x="5594350" y="2395219"/>
              <a:ext cx="760730" cy="14263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F80095-9338-32EE-45AF-73B2D0BB5DD2}"/>
                </a:ext>
              </a:extLst>
            </p:cNvPr>
            <p:cNvSpPr/>
            <p:nvPr/>
          </p:nvSpPr>
          <p:spPr>
            <a:xfrm>
              <a:off x="6160890" y="312617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6DF08E-6D8C-9F7A-AFDC-4192DFD61636}"/>
              </a:ext>
            </a:extLst>
          </p:cNvPr>
          <p:cNvSpPr txBox="1"/>
          <p:nvPr/>
        </p:nvSpPr>
        <p:spPr>
          <a:xfrm>
            <a:off x="5610633" y="2452381"/>
            <a:ext cx="70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62ED24-A3A9-EC92-CB64-B54F584511D5}"/>
              </a:ext>
            </a:extLst>
          </p:cNvPr>
          <p:cNvSpPr txBox="1"/>
          <p:nvPr/>
        </p:nvSpPr>
        <p:spPr>
          <a:xfrm>
            <a:off x="6743339" y="2452381"/>
            <a:ext cx="70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8DCF53-2EB6-243F-DEEC-83CA75703FF3}"/>
              </a:ext>
            </a:extLst>
          </p:cNvPr>
          <p:cNvSpPr txBox="1"/>
          <p:nvPr/>
        </p:nvSpPr>
        <p:spPr>
          <a:xfrm>
            <a:off x="7874849" y="2452381"/>
            <a:ext cx="70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Monty opens door 2.</a:t>
            </a:r>
          </a:p>
          <a:p>
            <a:r>
              <a:rPr lang="en-US" dirty="0"/>
              <a:t>There is a goat behind it!</a:t>
            </a:r>
          </a:p>
          <a:p>
            <a:endParaRPr lang="en-US" dirty="0"/>
          </a:p>
          <a:p>
            <a:r>
              <a:rPr lang="en-US" dirty="0"/>
              <a:t>Do you want to pick a different door?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p:pic>
        <p:nvPicPr>
          <p:cNvPr id="3" name="Graphic 2" descr="Goat outline">
            <a:extLst>
              <a:ext uri="{FF2B5EF4-FFF2-40B4-BE49-F238E27FC236}">
                <a16:creationId xmlns:a16="http://schemas.microsoft.com/office/drawing/2014/main" id="{E9A3422F-FBFA-1F9F-1664-3F43BCA6D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484"/>
          <a:stretch/>
        </p:blipFill>
        <p:spPr>
          <a:xfrm>
            <a:off x="6728753" y="1478438"/>
            <a:ext cx="717951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424D1-ED78-363B-E3CB-CB1FF135DE56}"/>
              </a:ext>
            </a:extLst>
          </p:cNvPr>
          <p:cNvGrpSpPr/>
          <p:nvPr/>
        </p:nvGrpSpPr>
        <p:grpSpPr>
          <a:xfrm>
            <a:off x="5597933" y="966469"/>
            <a:ext cx="760730" cy="1426369"/>
            <a:chOff x="5594350" y="2395219"/>
            <a:chExt cx="760730" cy="14263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28242-DE21-EDCA-5A3F-CD61A33B8C05}"/>
                </a:ext>
              </a:extLst>
            </p:cNvPr>
            <p:cNvSpPr/>
            <p:nvPr/>
          </p:nvSpPr>
          <p:spPr>
            <a:xfrm>
              <a:off x="5594350" y="2395219"/>
              <a:ext cx="760730" cy="14263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4F3DD0-B5DF-D277-979C-BF5B7CB1A0FF}"/>
                </a:ext>
              </a:extLst>
            </p:cNvPr>
            <p:cNvSpPr/>
            <p:nvPr/>
          </p:nvSpPr>
          <p:spPr>
            <a:xfrm>
              <a:off x="6160890" y="312617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E13D1-1464-5307-EEDC-43D0F0A04165}"/>
              </a:ext>
            </a:extLst>
          </p:cNvPr>
          <p:cNvSpPr/>
          <p:nvPr/>
        </p:nvSpPr>
        <p:spPr>
          <a:xfrm>
            <a:off x="6728754" y="966469"/>
            <a:ext cx="760730" cy="14263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570DF3-E8FE-64A3-8EA9-2E027C7B3EE9}"/>
              </a:ext>
            </a:extLst>
          </p:cNvPr>
          <p:cNvGrpSpPr/>
          <p:nvPr/>
        </p:nvGrpSpPr>
        <p:grpSpPr>
          <a:xfrm>
            <a:off x="7859575" y="966469"/>
            <a:ext cx="760730" cy="1426369"/>
            <a:chOff x="5594350" y="2395219"/>
            <a:chExt cx="760730" cy="14263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358144-E38D-7D3B-9E46-BE89820B3598}"/>
                </a:ext>
              </a:extLst>
            </p:cNvPr>
            <p:cNvSpPr/>
            <p:nvPr/>
          </p:nvSpPr>
          <p:spPr>
            <a:xfrm>
              <a:off x="5594350" y="2395219"/>
              <a:ext cx="760730" cy="14263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F80095-9338-32EE-45AF-73B2D0BB5DD2}"/>
                </a:ext>
              </a:extLst>
            </p:cNvPr>
            <p:cNvSpPr/>
            <p:nvPr/>
          </p:nvSpPr>
          <p:spPr>
            <a:xfrm>
              <a:off x="6160890" y="312617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6DF08E-6D8C-9F7A-AFDC-4192DFD61636}"/>
              </a:ext>
            </a:extLst>
          </p:cNvPr>
          <p:cNvSpPr txBox="1"/>
          <p:nvPr/>
        </p:nvSpPr>
        <p:spPr>
          <a:xfrm>
            <a:off x="5610633" y="1023631"/>
            <a:ext cx="70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8DCF53-2EB6-243F-DEEC-83CA75703FF3}"/>
              </a:ext>
            </a:extLst>
          </p:cNvPr>
          <p:cNvSpPr txBox="1"/>
          <p:nvPr/>
        </p:nvSpPr>
        <p:spPr>
          <a:xfrm>
            <a:off x="7874849" y="1023631"/>
            <a:ext cx="70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05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you switch doors? Is there a benefit to switching?</a:t>
            </a:r>
          </a:p>
          <a:p>
            <a:pPr lvl="7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</p:spTree>
    <p:extLst>
      <p:ext uri="{BB962C8B-B14F-4D97-AF65-F5344CB8AC3E}">
        <p14:creationId xmlns:p14="http://schemas.microsoft.com/office/powerpoint/2010/main" val="8688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you switch doors? Is there a benefit to switching?</a:t>
            </a:r>
          </a:p>
          <a:p>
            <a:r>
              <a:rPr lang="en-US" dirty="0"/>
              <a:t>If you switch, you have a 2/3 chance of winning the car.</a:t>
            </a:r>
          </a:p>
          <a:p>
            <a:pPr lvl="7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</p:spTree>
    <p:extLst>
      <p:ext uri="{BB962C8B-B14F-4D97-AF65-F5344CB8AC3E}">
        <p14:creationId xmlns:p14="http://schemas.microsoft.com/office/powerpoint/2010/main" val="365088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you switch doors? Is there a benefit to switching?</a:t>
            </a:r>
          </a:p>
          <a:p>
            <a:r>
              <a:rPr lang="en-US" dirty="0"/>
              <a:t>If you switch, you have a 2/3 chance of winning the car.</a:t>
            </a:r>
          </a:p>
          <a:p>
            <a:r>
              <a:rPr lang="en-US" dirty="0"/>
              <a:t>If you stick to your original choice, you have a 1/3 chance of winning.</a:t>
            </a:r>
          </a:p>
          <a:p>
            <a:pPr lvl="7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</p:spTree>
    <p:extLst>
      <p:ext uri="{BB962C8B-B14F-4D97-AF65-F5344CB8AC3E}">
        <p14:creationId xmlns:p14="http://schemas.microsoft.com/office/powerpoint/2010/main" val="27141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you switch doors? Is there a benefit to switching?</a:t>
            </a:r>
          </a:p>
          <a:p>
            <a:r>
              <a:rPr lang="en-US" dirty="0"/>
              <a:t>If you switch, you have a 2/3 chance of winning the car.</a:t>
            </a:r>
          </a:p>
          <a:p>
            <a:r>
              <a:rPr lang="en-US" dirty="0"/>
              <a:t>If you stick to your original choice, you have a 1/3 chance of winning.</a:t>
            </a:r>
          </a:p>
          <a:p>
            <a:r>
              <a:rPr lang="en-US" dirty="0"/>
              <a:t>You are more likely to win the car if you switch doors.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4"/>
                </a:solidFill>
              </a:rPr>
              <a:t>Why?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</p:spTree>
    <p:extLst>
      <p:ext uri="{BB962C8B-B14F-4D97-AF65-F5344CB8AC3E}">
        <p14:creationId xmlns:p14="http://schemas.microsoft.com/office/powerpoint/2010/main" val="40162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nty Hall Problem - Numberphile">
            <a:hlinkClick r:id="" action="ppaction://media"/>
            <a:extLst>
              <a:ext uri="{FF2B5EF4-FFF2-40B4-BE49-F238E27FC236}">
                <a16:creationId xmlns:a16="http://schemas.microsoft.com/office/drawing/2014/main" id="{F1CAB4A2-ACF6-35AE-69EC-54216A0948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3525" y="1309688"/>
            <a:ext cx="6076950" cy="343376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5B7F81B9-0A79-3750-4833-2AD4A97DE7F2}"/>
              </a:ext>
            </a:extLst>
          </p:cNvPr>
          <p:cNvSpPr txBox="1">
            <a:spLocks/>
          </p:cNvSpPr>
          <p:nvPr/>
        </p:nvSpPr>
        <p:spPr>
          <a:xfrm>
            <a:off x="457200" y="4743450"/>
            <a:ext cx="8229600" cy="400050"/>
          </a:xfrm>
          <a:prstGeom prst="rect">
            <a:avLst/>
          </a:prstGeom>
        </p:spPr>
        <p:txBody>
          <a:bodyPr vert="horz" lIns="91435" tIns="45718" rIns="91435" bIns="45718">
            <a:normAutofit fontScale="85000" lnSpcReduction="2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3E5C6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Monty Hall Problem</a:t>
            </a:r>
            <a:endParaRPr lang="en-US" sz="2800" dirty="0">
              <a:solidFill>
                <a:srgbClr val="3E5C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about to watch a video of Jerimiah Elwell talking about his career and how he uses statistics and probability. Take notes to answer the following after the video.</a:t>
            </a:r>
          </a:p>
          <a:p>
            <a:r>
              <a:rPr lang="en-US" dirty="0"/>
              <a:t>What discrete random variables does he mention?</a:t>
            </a:r>
          </a:p>
          <a:p>
            <a:r>
              <a:rPr lang="en-US" dirty="0"/>
              <a:t>Describe a way that he uses statistics and/or probability </a:t>
            </a:r>
            <a:br>
              <a:rPr lang="en-US" dirty="0"/>
            </a:br>
            <a:r>
              <a:rPr lang="en-US" dirty="0"/>
              <a:t>in his job.</a:t>
            </a:r>
          </a:p>
          <a:p>
            <a:r>
              <a:rPr lang="en-US" dirty="0"/>
              <a:t>List two new things you learned from the interview.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Underwriter</a:t>
            </a:r>
          </a:p>
        </p:txBody>
      </p:sp>
    </p:spTree>
    <p:extLst>
      <p:ext uri="{BB962C8B-B14F-4D97-AF65-F5344CB8AC3E}">
        <p14:creationId xmlns:p14="http://schemas.microsoft.com/office/powerpoint/2010/main" val="33644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343717"/>
          </a:xfrm>
        </p:spPr>
        <p:txBody>
          <a:bodyPr>
            <a:normAutofit/>
          </a:bodyPr>
          <a:lstStyle/>
          <a:p>
            <a:r>
              <a:rPr lang="en-US" dirty="0"/>
              <a:t>Calculate the probability, the mean (expected value), and the standard distribution of a discrete random variable. </a:t>
            </a:r>
          </a:p>
          <a:p>
            <a:r>
              <a:rPr lang="en-US" dirty="0"/>
              <a:t>Represent the probability distribution for a discrete random variable as a graph and as a table.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33900"/>
            <a:ext cx="8229600" cy="50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ICAP: Risk &amp; Reward</a:t>
            </a:r>
            <a:endParaRPr lang="en-US" sz="2400" dirty="0">
              <a:solidFill>
                <a:srgbClr val="3E5C6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Underwriter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" name="Online Media 1" title="K20 ICAP - Risk &amp; Reward">
            <a:hlinkClick r:id="" action="ppaction://media"/>
            <a:extLst>
              <a:ext uri="{FF2B5EF4-FFF2-40B4-BE49-F238E27FC236}">
                <a16:creationId xmlns:a16="http://schemas.microsoft.com/office/drawing/2014/main" id="{07CC1543-D547-A247-9D48-3FC1D9BFF6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46864" y="1228496"/>
            <a:ext cx="5850271" cy="33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discrete random variables does he mention?</a:t>
            </a:r>
          </a:p>
          <a:p>
            <a:r>
              <a:rPr lang="en-US" dirty="0"/>
              <a:t>How does he use statistics and/or probability in his job?</a:t>
            </a:r>
          </a:p>
          <a:p>
            <a:r>
              <a:rPr lang="en-US" dirty="0"/>
              <a:t>What two new things did you learn?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Underwriter</a:t>
            </a:r>
          </a:p>
        </p:txBody>
      </p:sp>
    </p:spTree>
    <p:extLst>
      <p:ext uri="{BB962C8B-B14F-4D97-AF65-F5344CB8AC3E}">
        <p14:creationId xmlns:p14="http://schemas.microsoft.com/office/powerpoint/2010/main" val="3153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Answer enough questions to earn 6 points.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1C585C-9373-285C-F873-1DBF88823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67510"/>
              </p:ext>
            </p:extLst>
          </p:nvPr>
        </p:nvGraphicFramePr>
        <p:xfrm>
          <a:off x="1206068" y="1853290"/>
          <a:ext cx="6731865" cy="2911018"/>
        </p:xfrm>
        <a:graphic>
          <a:graphicData uri="http://schemas.openxmlformats.org/drawingml/2006/table">
            <a:tbl>
              <a:tblPr/>
              <a:tblGrid>
                <a:gridCol w="2243955">
                  <a:extLst>
                    <a:ext uri="{9D8B030D-6E8A-4147-A177-3AD203B41FA5}">
                      <a16:colId xmlns:a16="http://schemas.microsoft.com/office/drawing/2014/main" val="3431694579"/>
                    </a:ext>
                  </a:extLst>
                </a:gridCol>
                <a:gridCol w="2243955">
                  <a:extLst>
                    <a:ext uri="{9D8B030D-6E8A-4147-A177-3AD203B41FA5}">
                      <a16:colId xmlns:a16="http://schemas.microsoft.com/office/drawing/2014/main" val="1479714531"/>
                    </a:ext>
                  </a:extLst>
                </a:gridCol>
                <a:gridCol w="2243955">
                  <a:extLst>
                    <a:ext uri="{9D8B030D-6E8A-4147-A177-3AD203B41FA5}">
                      <a16:colId xmlns:a16="http://schemas.microsoft.com/office/drawing/2014/main" val="3371044699"/>
                    </a:ext>
                  </a:extLst>
                </a:gridCol>
              </a:tblGrid>
              <a:tr h="3609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point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points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points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53090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 Dice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Baseball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 Your Own</a:t>
                      </a:r>
                      <a:endParaRPr lang="en-US" sz="2000" b="1" i="1" dirty="0">
                        <a:effectLst/>
                        <a:latin typeface="+mn-lt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391282"/>
                  </a:ext>
                </a:extLst>
              </a:tr>
              <a:tr h="83210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Eye Color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Spinner Game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Music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71284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Reflection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Actuaries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+mn-lt"/>
                        </a:rPr>
                        <a:t>Let’s Make a Deal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77351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CB9D4F7E-024C-5041-3229-3B192C352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25" y="307247"/>
            <a:ext cx="1445975" cy="15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game has five rounds and is played with partners.</a:t>
            </a:r>
          </a:p>
          <a:p>
            <a:r>
              <a:rPr lang="en-US" dirty="0"/>
              <a:t>If you roll a 1 or 3–6, write down that number as points you earned.</a:t>
            </a:r>
          </a:p>
          <a:p>
            <a:r>
              <a:rPr lang="en-US" dirty="0"/>
              <a:t>However, if you roll a 2, you lose all points for that round, and the round ends.</a:t>
            </a:r>
          </a:p>
          <a:p>
            <a:r>
              <a:rPr lang="en-US" dirty="0"/>
              <a:t>You may choose to stop rolling and end the round at any time.</a:t>
            </a:r>
          </a:p>
          <a:p>
            <a:r>
              <a:rPr lang="en-US" dirty="0"/>
              <a:t>If your partner chooses to end their round, you can keep playing.</a:t>
            </a:r>
          </a:p>
          <a:p>
            <a:r>
              <a:rPr lang="en-US" dirty="0"/>
              <a:t>Each person needs to keep track of their own score.</a:t>
            </a:r>
          </a:p>
          <a:p>
            <a:pPr lvl="7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Pig</a:t>
            </a:r>
          </a:p>
        </p:txBody>
      </p:sp>
      <p:pic>
        <p:nvPicPr>
          <p:cNvPr id="7" name="Picture 6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553A7116-3F7F-96D7-F478-41018EC25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290774"/>
            <a:ext cx="1365217" cy="14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Pig: Example</a:t>
            </a:r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810E84FA-EC74-CBE1-E551-EC36241EB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423899"/>
              </p:ext>
            </p:extLst>
          </p:nvPr>
        </p:nvGraphicFramePr>
        <p:xfrm>
          <a:off x="457200" y="1309687"/>
          <a:ext cx="8229599" cy="1417525"/>
        </p:xfrm>
        <a:graphic>
          <a:graphicData uri="http://schemas.openxmlformats.org/drawingml/2006/table">
            <a:tbl>
              <a:tblPr firstRow="1" firstCol="1" bandRow="1"/>
              <a:tblGrid>
                <a:gridCol w="1108778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4966233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15458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Player 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 Each Round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Points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9971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id="{4356E89B-3C41-6AB2-3D2D-24F17D7D7946}"/>
              </a:ext>
            </a:extLst>
          </p:cNvPr>
          <p:cNvGrpSpPr/>
          <p:nvPr/>
        </p:nvGrpSpPr>
        <p:grpSpPr>
          <a:xfrm>
            <a:off x="1732248" y="1840673"/>
            <a:ext cx="740865" cy="740865"/>
            <a:chOff x="1732248" y="1840673"/>
            <a:chExt cx="740865" cy="74086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404C6A0-BC5A-EDE5-AFDA-DF37E3E187AD}"/>
                </a:ext>
              </a:extLst>
            </p:cNvPr>
            <p:cNvSpPr/>
            <p:nvPr/>
          </p:nvSpPr>
          <p:spPr>
            <a:xfrm>
              <a:off x="1732248" y="1840673"/>
              <a:ext cx="740865" cy="7408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577E46-01BF-F2D7-F67D-48AB3E4711D1}"/>
                </a:ext>
              </a:extLst>
            </p:cNvPr>
            <p:cNvSpPr/>
            <p:nvPr/>
          </p:nvSpPr>
          <p:spPr>
            <a:xfrm>
              <a:off x="1869323" y="1949356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9E0FD8-B1B4-4DE7-70E8-02CFDF2A5E46}"/>
                </a:ext>
              </a:extLst>
            </p:cNvPr>
            <p:cNvSpPr/>
            <p:nvPr/>
          </p:nvSpPr>
          <p:spPr>
            <a:xfrm>
              <a:off x="1869323" y="2317855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87B600-ADCC-E28C-6890-7F73EDFEE98D}"/>
                </a:ext>
              </a:extLst>
            </p:cNvPr>
            <p:cNvSpPr/>
            <p:nvPr/>
          </p:nvSpPr>
          <p:spPr>
            <a:xfrm>
              <a:off x="2189056" y="1954060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50EC44-646A-CEAE-589B-E8FEE84EB3FE}"/>
                </a:ext>
              </a:extLst>
            </p:cNvPr>
            <p:cNvSpPr/>
            <p:nvPr/>
          </p:nvSpPr>
          <p:spPr>
            <a:xfrm>
              <a:off x="2189056" y="2322559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02DDB9-59F7-6C22-0E5B-9000FFD57F8A}"/>
              </a:ext>
            </a:extLst>
          </p:cNvPr>
          <p:cNvGrpSpPr/>
          <p:nvPr/>
        </p:nvGrpSpPr>
        <p:grpSpPr>
          <a:xfrm>
            <a:off x="2625513" y="1840673"/>
            <a:ext cx="740865" cy="740865"/>
            <a:chOff x="2625513" y="1840673"/>
            <a:chExt cx="740865" cy="74086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DFD8776-AD7C-4383-564A-DE652E10D892}"/>
                </a:ext>
              </a:extLst>
            </p:cNvPr>
            <p:cNvSpPr/>
            <p:nvPr/>
          </p:nvSpPr>
          <p:spPr>
            <a:xfrm>
              <a:off x="2625513" y="1840673"/>
              <a:ext cx="740865" cy="7408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D9ABE6-5B2D-2521-8243-403813AE7B9B}"/>
                </a:ext>
              </a:extLst>
            </p:cNvPr>
            <p:cNvSpPr/>
            <p:nvPr/>
          </p:nvSpPr>
          <p:spPr>
            <a:xfrm>
              <a:off x="2929118" y="2133605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8148E8-4945-140A-4DB4-3FA0632A659B}"/>
              </a:ext>
            </a:extLst>
          </p:cNvPr>
          <p:cNvGrpSpPr/>
          <p:nvPr/>
        </p:nvGrpSpPr>
        <p:grpSpPr>
          <a:xfrm>
            <a:off x="3566409" y="1840673"/>
            <a:ext cx="740865" cy="740865"/>
            <a:chOff x="3566409" y="1840673"/>
            <a:chExt cx="740865" cy="74086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6191C0-2FE2-0D12-1FDF-FF7FFB08BDAD}"/>
                </a:ext>
              </a:extLst>
            </p:cNvPr>
            <p:cNvSpPr/>
            <p:nvPr/>
          </p:nvSpPr>
          <p:spPr>
            <a:xfrm>
              <a:off x="3566409" y="1840673"/>
              <a:ext cx="740865" cy="7408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757669-1B41-B345-CFF2-2D546330D5C2}"/>
                </a:ext>
              </a:extLst>
            </p:cNvPr>
            <p:cNvSpPr/>
            <p:nvPr/>
          </p:nvSpPr>
          <p:spPr>
            <a:xfrm>
              <a:off x="3703484" y="1937244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7F63CF-63E6-FD66-1A50-4DF19E11D93D}"/>
                </a:ext>
              </a:extLst>
            </p:cNvPr>
            <p:cNvSpPr/>
            <p:nvPr/>
          </p:nvSpPr>
          <p:spPr>
            <a:xfrm>
              <a:off x="3862754" y="2126577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B47F20-3E4D-B959-19D4-B741BBE3BB89}"/>
                </a:ext>
              </a:extLst>
            </p:cNvPr>
            <p:cNvSpPr/>
            <p:nvPr/>
          </p:nvSpPr>
          <p:spPr>
            <a:xfrm>
              <a:off x="4023217" y="2334671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2949D57-F248-6A3C-EFFF-8AEA913E6DDC}"/>
              </a:ext>
            </a:extLst>
          </p:cNvPr>
          <p:cNvGrpSpPr/>
          <p:nvPr/>
        </p:nvGrpSpPr>
        <p:grpSpPr>
          <a:xfrm>
            <a:off x="4507305" y="1842313"/>
            <a:ext cx="740865" cy="740865"/>
            <a:chOff x="4507305" y="1842313"/>
            <a:chExt cx="740865" cy="74086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2BBC86B-9CA8-8065-7EC1-A6496125DD19}"/>
                </a:ext>
              </a:extLst>
            </p:cNvPr>
            <p:cNvSpPr/>
            <p:nvPr/>
          </p:nvSpPr>
          <p:spPr>
            <a:xfrm>
              <a:off x="4507305" y="1842313"/>
              <a:ext cx="740865" cy="7408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1E8A35-1E11-B7CE-E004-AFE3BF2E4E4A}"/>
                </a:ext>
              </a:extLst>
            </p:cNvPr>
            <p:cNvSpPr/>
            <p:nvPr/>
          </p:nvSpPr>
          <p:spPr>
            <a:xfrm>
              <a:off x="4644380" y="2135246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A585059-8485-2E70-CB36-CB6588A35BC3}"/>
                </a:ext>
              </a:extLst>
            </p:cNvPr>
            <p:cNvSpPr/>
            <p:nvPr/>
          </p:nvSpPr>
          <p:spPr>
            <a:xfrm>
              <a:off x="4964113" y="2139950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Table Placeholder 10">
            <a:extLst>
              <a:ext uri="{FF2B5EF4-FFF2-40B4-BE49-F238E27FC236}">
                <a16:creationId xmlns:a16="http://schemas.microsoft.com/office/drawing/2014/main" id="{16A48E0A-AE16-E3BF-980D-2DFED955B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989016"/>
              </p:ext>
            </p:extLst>
          </p:nvPr>
        </p:nvGraphicFramePr>
        <p:xfrm>
          <a:off x="457200" y="2998787"/>
          <a:ext cx="8229599" cy="1417525"/>
        </p:xfrm>
        <a:graphic>
          <a:graphicData uri="http://schemas.openxmlformats.org/drawingml/2006/table">
            <a:tbl>
              <a:tblPr firstRow="1" firstCol="1" bandRow="1"/>
              <a:tblGrid>
                <a:gridCol w="1108778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4966233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15458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Player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 Each Round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Points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9971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85FD54F9-14FD-AF54-5B76-57567A390CEE}"/>
              </a:ext>
            </a:extLst>
          </p:cNvPr>
          <p:cNvGrpSpPr/>
          <p:nvPr/>
        </p:nvGrpSpPr>
        <p:grpSpPr>
          <a:xfrm>
            <a:off x="1732248" y="3529773"/>
            <a:ext cx="740865" cy="740865"/>
            <a:chOff x="2058769" y="1894505"/>
            <a:chExt cx="914400" cy="91440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8C615FC-E75B-43F1-5137-A9D8E6395E67}"/>
                </a:ext>
              </a:extLst>
            </p:cNvPr>
            <p:cNvSpPr/>
            <p:nvPr/>
          </p:nvSpPr>
          <p:spPr>
            <a:xfrm>
              <a:off x="2058769" y="1894505"/>
              <a:ext cx="914400" cy="914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2203504-B1BB-971D-8D09-8CFC4DC350FD}"/>
                </a:ext>
              </a:extLst>
            </p:cNvPr>
            <p:cNvSpPr/>
            <p:nvPr/>
          </p:nvSpPr>
          <p:spPr>
            <a:xfrm>
              <a:off x="2227952" y="2013696"/>
              <a:ext cx="182880" cy="18288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4F24E2D-087D-88FF-ACBB-9CC41D690A3E}"/>
                </a:ext>
              </a:extLst>
            </p:cNvPr>
            <p:cNvSpPr/>
            <p:nvPr/>
          </p:nvSpPr>
          <p:spPr>
            <a:xfrm>
              <a:off x="2227952" y="2256052"/>
              <a:ext cx="182880" cy="18288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25360D2-76F8-FA0E-2913-3BB0784C701C}"/>
                </a:ext>
              </a:extLst>
            </p:cNvPr>
            <p:cNvSpPr/>
            <p:nvPr/>
          </p:nvSpPr>
          <p:spPr>
            <a:xfrm>
              <a:off x="2227952" y="2498408"/>
              <a:ext cx="182880" cy="18288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D9C746F-A9A7-C31F-6718-8896D55DF01C}"/>
                </a:ext>
              </a:extLst>
            </p:cNvPr>
            <p:cNvSpPr/>
            <p:nvPr/>
          </p:nvSpPr>
          <p:spPr>
            <a:xfrm>
              <a:off x="2622577" y="2019502"/>
              <a:ext cx="182880" cy="18288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B47D7B1-38A3-AA2D-1588-DC9332AFA84F}"/>
                </a:ext>
              </a:extLst>
            </p:cNvPr>
            <p:cNvSpPr/>
            <p:nvPr/>
          </p:nvSpPr>
          <p:spPr>
            <a:xfrm>
              <a:off x="2622577" y="2261858"/>
              <a:ext cx="182880" cy="18288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CF9032D-41F3-5BF5-824C-FBE4083EF2A8}"/>
                </a:ext>
              </a:extLst>
            </p:cNvPr>
            <p:cNvSpPr/>
            <p:nvPr/>
          </p:nvSpPr>
          <p:spPr>
            <a:xfrm>
              <a:off x="2622577" y="2504214"/>
              <a:ext cx="182880" cy="18288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653FB8-0144-A106-1308-120E5DA1BB40}"/>
              </a:ext>
            </a:extLst>
          </p:cNvPr>
          <p:cNvGrpSpPr/>
          <p:nvPr/>
        </p:nvGrpSpPr>
        <p:grpSpPr>
          <a:xfrm>
            <a:off x="2625513" y="3529773"/>
            <a:ext cx="740865" cy="740865"/>
            <a:chOff x="2625513" y="3529773"/>
            <a:chExt cx="740865" cy="74086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4F01A2F-6045-EE71-A1E8-72CB2D299F66}"/>
                </a:ext>
              </a:extLst>
            </p:cNvPr>
            <p:cNvSpPr/>
            <p:nvPr/>
          </p:nvSpPr>
          <p:spPr>
            <a:xfrm>
              <a:off x="2625513" y="3529773"/>
              <a:ext cx="740865" cy="7408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77F4A90-1876-5675-1AEC-8CBF26765B11}"/>
                </a:ext>
              </a:extLst>
            </p:cNvPr>
            <p:cNvSpPr/>
            <p:nvPr/>
          </p:nvSpPr>
          <p:spPr>
            <a:xfrm>
              <a:off x="2762588" y="3626344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2880717-5FAE-C6B2-CE46-CB6C707EFA03}"/>
                </a:ext>
              </a:extLst>
            </p:cNvPr>
            <p:cNvSpPr/>
            <p:nvPr/>
          </p:nvSpPr>
          <p:spPr>
            <a:xfrm>
              <a:off x="2929118" y="3822706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C067BF0-4483-3FEB-FF67-8A8D91FAF3B4}"/>
                </a:ext>
              </a:extLst>
            </p:cNvPr>
            <p:cNvSpPr/>
            <p:nvPr/>
          </p:nvSpPr>
          <p:spPr>
            <a:xfrm>
              <a:off x="2762588" y="4019067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2E1837F-EC81-3D55-FCBE-D903E62D2A74}"/>
                </a:ext>
              </a:extLst>
            </p:cNvPr>
            <p:cNvSpPr/>
            <p:nvPr/>
          </p:nvSpPr>
          <p:spPr>
            <a:xfrm>
              <a:off x="3082321" y="3631048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A36C391-B3F7-C054-6B13-9772825E3C2C}"/>
                </a:ext>
              </a:extLst>
            </p:cNvPr>
            <p:cNvSpPr/>
            <p:nvPr/>
          </p:nvSpPr>
          <p:spPr>
            <a:xfrm>
              <a:off x="3082321" y="4023771"/>
              <a:ext cx="148173" cy="1481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83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74E8B331-0D9F-4349-F7D6-763B3D71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32" y="290775"/>
            <a:ext cx="908935" cy="9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you decide when to end your round?</a:t>
            </a:r>
          </a:p>
          <a:p>
            <a:r>
              <a:rPr lang="en-US" dirty="0"/>
              <a:t>What are some possible strategies to maximize your score?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Pig: Class Discussion</a:t>
            </a:r>
          </a:p>
        </p:txBody>
      </p:sp>
      <p:pic>
        <p:nvPicPr>
          <p:cNvPr id="2" name="Picture 1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F13D0594-7777-7BAD-D653-E598F5099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290774"/>
            <a:ext cx="1365217" cy="14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find out the two top scorers!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two top scorers:</a:t>
            </a:r>
          </a:p>
          <a:p>
            <a:r>
              <a:rPr lang="en-US" dirty="0"/>
              <a:t>What were your scores?</a:t>
            </a:r>
          </a:p>
          <a:p>
            <a:r>
              <a:rPr lang="en-US" dirty="0"/>
              <a:t>What were your strategies?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Pig: Class Top Scores</a:t>
            </a:r>
          </a:p>
        </p:txBody>
      </p:sp>
      <p:pic>
        <p:nvPicPr>
          <p:cNvPr id="2" name="Picture 1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9EDEF4D5-2A20-65BD-DB07-1685961F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290774"/>
            <a:ext cx="1365217" cy="14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tossing a fair coin three times. With your elbow partner, complete the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 or Tails: Possible Outcomes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7B55EA-2620-3546-3274-B08326488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0908"/>
              </p:ext>
            </p:extLst>
          </p:nvPr>
        </p:nvGraphicFramePr>
        <p:xfrm>
          <a:off x="1993606" y="2283853"/>
          <a:ext cx="5156788" cy="2566939"/>
        </p:xfrm>
        <a:graphic>
          <a:graphicData uri="http://schemas.openxmlformats.org/drawingml/2006/table">
            <a:tbl>
              <a:tblPr/>
              <a:tblGrid>
                <a:gridCol w="2578394">
                  <a:extLst>
                    <a:ext uri="{9D8B030D-6E8A-4147-A177-3AD203B41FA5}">
                      <a16:colId xmlns:a16="http://schemas.microsoft.com/office/drawing/2014/main" val="2803707483"/>
                    </a:ext>
                  </a:extLst>
                </a:gridCol>
                <a:gridCol w="2578394">
                  <a:extLst>
                    <a:ext uri="{9D8B030D-6E8A-4147-A177-3AD203B41FA5}">
                      <a16:colId xmlns:a16="http://schemas.microsoft.com/office/drawing/2014/main" val="811947936"/>
                    </a:ext>
                  </a:extLst>
                </a:gridCol>
              </a:tblGrid>
              <a:tr h="40583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Possible Outcomes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Heads</a:t>
                      </a:r>
                      <a:endParaRPr lang="en-US" sz="1800" dirty="0">
                        <a:effectLst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93280"/>
                  </a:ext>
                </a:extLst>
              </a:tr>
              <a:tr h="2146569"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br>
                        <a:rPr lang="en-US" dirty="0">
                          <a:effectLst/>
                        </a:rPr>
                      </a:b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4991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CF8BD68-B39C-CD61-42C7-D82B8C9A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80" y="1875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1574</TotalTime>
  <Words>1893</Words>
  <Application>Microsoft Office PowerPoint</Application>
  <PresentationFormat>On-screen Show (16:9)</PresentationFormat>
  <Paragraphs>294</Paragraphs>
  <Slides>42</Slides>
  <Notes>14</Notes>
  <HiddenSlides>1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-apple-system</vt:lpstr>
      <vt:lpstr>Arial</vt:lpstr>
      <vt:lpstr>Calibri</vt:lpstr>
      <vt:lpstr>Cambria Math</vt:lpstr>
      <vt:lpstr>Segoe UI Symbol</vt:lpstr>
      <vt:lpstr>Times New Roman</vt:lpstr>
      <vt:lpstr>Wingdings 2</vt:lpstr>
      <vt:lpstr>LEARN theme</vt:lpstr>
      <vt:lpstr>Equation</vt:lpstr>
      <vt:lpstr>PowerPoint Presentation</vt:lpstr>
      <vt:lpstr>Risk and Reward</vt:lpstr>
      <vt:lpstr>Essential Question</vt:lpstr>
      <vt:lpstr>Lesson Objectives</vt:lpstr>
      <vt:lpstr>Greedy Pig</vt:lpstr>
      <vt:lpstr>Greedy Pig: Example</vt:lpstr>
      <vt:lpstr>Greedy Pig: Class Discussion</vt:lpstr>
      <vt:lpstr>Greedy Pig: Class Top Scores</vt:lpstr>
      <vt:lpstr>Heads or Tails: Possible Outcomes</vt:lpstr>
      <vt:lpstr>Heads or Tails: Likelihood</vt:lpstr>
      <vt:lpstr>Heads or Tails: Sample Response</vt:lpstr>
      <vt:lpstr>Definitions</vt:lpstr>
      <vt:lpstr>Definitions: Types of Random Variables</vt:lpstr>
      <vt:lpstr>Definitions</vt:lpstr>
      <vt:lpstr>Example 1: Flipping a Fair Coin</vt:lpstr>
      <vt:lpstr>Example 1: Flipping a Fair Coin</vt:lpstr>
      <vt:lpstr>Example 1: Flipping a Fair Coin</vt:lpstr>
      <vt:lpstr>Example 1: Flipping a Fair Coin</vt:lpstr>
      <vt:lpstr>Example 1: Flipping a Fair Coin</vt:lpstr>
      <vt:lpstr>Example 1: Flipping a Fair Coin</vt:lpstr>
      <vt:lpstr>Example 1: Flipping a Fair Coin</vt:lpstr>
      <vt:lpstr>Example 1: Flipping a Fair Coin</vt:lpstr>
      <vt:lpstr>Example 1: Flipping a Fair Coin</vt:lpstr>
      <vt:lpstr>Take Note</vt:lpstr>
      <vt:lpstr>Definitions</vt:lpstr>
      <vt:lpstr>Example 2: Drawing Cards</vt:lpstr>
      <vt:lpstr>Example 2: Drawing Cards</vt:lpstr>
      <vt:lpstr>Example 2: Drawing Cards</vt:lpstr>
      <vt:lpstr>Example 2: Drawing Cards</vt:lpstr>
      <vt:lpstr>Example 2: Drawing Cards</vt:lpstr>
      <vt:lpstr>Example 2: Drawing Cards</vt:lpstr>
      <vt:lpstr>Monty Hall Problem</vt:lpstr>
      <vt:lpstr>Monty Hall Problem</vt:lpstr>
      <vt:lpstr>Monty Hall Problem</vt:lpstr>
      <vt:lpstr>Monty Hall Problem</vt:lpstr>
      <vt:lpstr>Monty Hall Problem</vt:lpstr>
      <vt:lpstr>Monty Hall Problem</vt:lpstr>
      <vt:lpstr>Monty Hall Problem</vt:lpstr>
      <vt:lpstr>Quality Control Underwriter</vt:lpstr>
      <vt:lpstr>Quality Control Underwriter</vt:lpstr>
      <vt:lpstr>Quality Control Underwriter</vt:lpstr>
      <vt:lpstr>Choice 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Zuchrinata, Farid A.</cp:lastModifiedBy>
  <cp:revision>20</cp:revision>
  <dcterms:created xsi:type="dcterms:W3CDTF">2022-10-07T18:54:01Z</dcterms:created>
  <dcterms:modified xsi:type="dcterms:W3CDTF">2023-01-12T20:38:19Z</dcterms:modified>
</cp:coreProperties>
</file>