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81" r:id="rId2"/>
  </p:sldMasterIdLst>
  <p:notesMasterIdLst>
    <p:notesMasterId r:id="rId22"/>
  </p:notesMasterIdLst>
  <p:sldIdLst>
    <p:sldId id="256" r:id="rId3"/>
    <p:sldId id="270" r:id="rId4"/>
    <p:sldId id="262" r:id="rId5"/>
    <p:sldId id="263" r:id="rId6"/>
    <p:sldId id="260" r:id="rId7"/>
    <p:sldId id="274" r:id="rId8"/>
    <p:sldId id="275" r:id="rId9"/>
    <p:sldId id="276" r:id="rId10"/>
    <p:sldId id="277" r:id="rId11"/>
    <p:sldId id="278" r:id="rId12"/>
    <p:sldId id="279" r:id="rId13"/>
    <p:sldId id="273" r:id="rId14"/>
    <p:sldId id="264" r:id="rId15"/>
    <p:sldId id="281" r:id="rId16"/>
    <p:sldId id="272" r:id="rId17"/>
    <p:sldId id="271" r:id="rId18"/>
    <p:sldId id="280" r:id="rId19"/>
    <p:sldId id="282" r:id="rId20"/>
    <p:sldId id="283" r:id="rId21"/>
  </p:sldIdLst>
  <p:sldSz cx="9144000" cy="5143500" type="screen16x9"/>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EDF182F-1DE7-4F13-8AA3-002D9E3B458A}">
  <a:tblStyle styleId="{BEDF182F-1DE7-4F13-8AA3-002D9E3B458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4831"/>
  </p:normalViewPr>
  <p:slideViewPr>
    <p:cSldViewPr snapToGrid="0">
      <p:cViewPr varScale="1">
        <p:scale>
          <a:sx n="132" d="100"/>
          <a:sy n="132" d="100"/>
        </p:scale>
        <p:origin x="224" y="16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Google Shape;3;n">
            <a:extLst>
              <a:ext uri="{FF2B5EF4-FFF2-40B4-BE49-F238E27FC236}">
                <a16:creationId xmlns:a16="http://schemas.microsoft.com/office/drawing/2014/main" id="{8624FC82-B5A2-5FA3-CBF3-BCBFA34F9D96}"/>
              </a:ext>
            </a:extLst>
          </p:cNvPr>
          <p:cNvSpPr>
            <a:spLocks noGrp="1" noRot="1" noChangeAspec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9459" name="Google Shape;4;n">
            <a:extLst>
              <a:ext uri="{FF2B5EF4-FFF2-40B4-BE49-F238E27FC236}">
                <a16:creationId xmlns:a16="http://schemas.microsoft.com/office/drawing/2014/main" id="{8976970C-9707-70A8-F003-735290520F14}"/>
              </a:ext>
            </a:extLst>
          </p:cNvPr>
          <p:cNvSpPr txBox="1">
            <a:spLocks noGrp="1" noChangeArrowheads="1"/>
          </p:cNvSpPr>
          <p:nvPr>
            <p:ph type="body" idx="1"/>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ommons.wikimedia.org/wiki/File:Bulgaria_deporting_the_Macedonian_Jews.jpg"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publicdomainpictures.net/en/view-image.php?image=92977&amp;picture=auschwitzbirkenau"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flickr.com/photos/ushmm/16269109876/in/photostrea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commons.wikimedia.org/wiki/File:Auschwitz_Muzeum_Shoes.jpg"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commons.wikimedia.org/wiki/File:Bundesarchiv_Bild_183-N0619-506,_Paris,_J%C3%BCdische_Frauen_mit_Stern.jp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commons.wikimedia.org/wiki/File:Purple_Triangle.JPG"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learn.k20center.ou.edu/strategy/926"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learn.k20center.ou.edu/strategy/189"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flickr.com/photos/101561334@N08/42555526014"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learn.k20center.ou.edu/strategy/125"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5" name="Google Shape;38;p:notes">
            <a:extLst>
              <a:ext uri="{FF2B5EF4-FFF2-40B4-BE49-F238E27FC236}">
                <a16:creationId xmlns:a16="http://schemas.microsoft.com/office/drawing/2014/main" id="{9366B4A2-DBA3-CFE8-53CE-BFEE9562E40A}"/>
              </a:ext>
            </a:extLst>
          </p:cNvPr>
          <p:cNvSpPr>
            <a:spLocks noGrp="1" noRot="1" noChangeAspect="1" noTextEdit="1"/>
          </p:cNvSpPr>
          <p:nvPr>
            <p:ph type="sldImg" idx="2"/>
          </p:nvPr>
        </p:nvSpPr>
        <p:spPr>
          <a:noFill/>
          <a:ln>
            <a:headEnd/>
            <a:tailEnd/>
          </a:ln>
        </p:spPr>
      </p:sp>
      <p:sp>
        <p:nvSpPr>
          <p:cNvPr id="21506" name="Google Shape;39;p:notes">
            <a:extLst>
              <a:ext uri="{FF2B5EF4-FFF2-40B4-BE49-F238E27FC236}">
                <a16:creationId xmlns:a16="http://schemas.microsoft.com/office/drawing/2014/main" id="{3F2534ED-FEAD-412D-0543-27B7B303B0D9}"/>
              </a:ext>
            </a:extLst>
          </p:cNvPr>
          <p:cNvSpPr txBox="1">
            <a:spLocks noGrp="1" noChangeArrowheads="1"/>
          </p:cNvSpPr>
          <p:nvPr>
            <p:ph type="body" idx="1"/>
          </p:nvPr>
        </p:nvSpPr>
        <p:spPr/>
        <p:txBody>
          <a:bodyPr/>
          <a:lstStyle/>
          <a:p>
            <a:pPr marL="0" indent="0" eaLnBrk="1" hangingPunct="1">
              <a:buSzPts val="1100"/>
            </a:pPr>
            <a:endParaRPr lang="en-US" altLang="en-US" sz="1100" dirty="0">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5600" marR="0" lvl="0" indent="0" algn="l" defTabSz="914400" rtl="0" eaLnBrk="0" fontAlgn="base" latinLnBrk="0" hangingPunct="0">
              <a:lnSpc>
                <a:spcPct val="115000"/>
              </a:lnSpc>
              <a:spcBef>
                <a:spcPts val="1200"/>
              </a:spcBef>
              <a:spcAft>
                <a:spcPts val="0"/>
              </a:spcAft>
              <a:buClr>
                <a:srgbClr val="000000"/>
              </a:buClr>
              <a:buSzPts val="1100"/>
              <a:buFont typeface="Arial" panose="020B0604020202020204" pitchFamily="34" charset="0"/>
              <a:buNone/>
              <a:tabLst/>
              <a:defRPr/>
            </a:pPr>
            <a:r>
              <a:rPr lang="en-US" i="1" dirty="0"/>
              <a:t>Bulgaria deporting the Macedonian Jews to Treblinka </a:t>
            </a:r>
            <a:r>
              <a:rPr lang="en-US" i="0" dirty="0"/>
              <a:t>[Photograph]</a:t>
            </a:r>
            <a:r>
              <a:rPr lang="en-US" i="1" dirty="0"/>
              <a:t>. </a:t>
            </a:r>
            <a:r>
              <a:rPr lang="en-US" dirty="0"/>
              <a:t>(1943, March 22). Wikimedia Commons. </a:t>
            </a:r>
            <a:r>
              <a:rPr lang="en-US" u="sng" dirty="0">
                <a:solidFill>
                  <a:schemeClr val="hlink"/>
                </a:solidFill>
                <a:hlinkClick r:id="rId3"/>
              </a:rPr>
              <a:t>https://commons.wikimedia.org/wiki/File:Bulgaria_deporting_the_Macedonian_Jews.jpg</a:t>
            </a:r>
            <a:r>
              <a:rPr lang="en-US" dirty="0"/>
              <a:t>  </a:t>
            </a:r>
            <a:endParaRPr lang="en-US" sz="1600" dirty="0">
              <a:latin typeface="Georgia"/>
              <a:ea typeface="Georgia"/>
              <a:cs typeface="Georgia"/>
              <a:sym typeface="Georgia"/>
            </a:endParaRPr>
          </a:p>
          <a:p>
            <a:endParaRPr lang="en-US" dirty="0"/>
          </a:p>
        </p:txBody>
      </p:sp>
    </p:spTree>
    <p:extLst>
      <p:ext uri="{BB962C8B-B14F-4D97-AF65-F5344CB8AC3E}">
        <p14:creationId xmlns:p14="http://schemas.microsoft.com/office/powerpoint/2010/main" val="2521986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2136B-1AC6-CAAF-315C-1847648394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62FE9A-AEBD-FEC0-51E8-5047F3000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19A04F-490C-35B6-98B4-AD20EAC85EF6}"/>
              </a:ext>
            </a:extLst>
          </p:cNvPr>
          <p:cNvSpPr>
            <a:spLocks noGrp="1"/>
          </p:cNvSpPr>
          <p:nvPr>
            <p:ph type="body" idx="1"/>
          </p:nvPr>
        </p:nvSpPr>
        <p:spPr/>
        <p:txBody>
          <a:bodyPr/>
          <a:lstStyle/>
          <a:p>
            <a:pPr marL="355600" lvl="0" indent="0" algn="l" rtl="0">
              <a:lnSpc>
                <a:spcPct val="115000"/>
              </a:lnSpc>
              <a:spcBef>
                <a:spcPts val="1200"/>
              </a:spcBef>
              <a:spcAft>
                <a:spcPts val="0"/>
              </a:spcAft>
              <a:buSzPts val="1100"/>
              <a:buNone/>
            </a:pPr>
            <a:r>
              <a:rPr lang="en-US" i="1" dirty="0"/>
              <a:t>Students riot at the University of Vienna after Nazi attempt to prevent Jews from entering the university </a:t>
            </a:r>
            <a:r>
              <a:rPr lang="en-US" i="0" dirty="0"/>
              <a:t>[Photograph]. (n.d.). Picryl. https://</a:t>
            </a:r>
            <a:r>
              <a:rPr lang="en-US" i="0" dirty="0" err="1"/>
              <a:t>picryl.com</a:t>
            </a:r>
            <a:r>
              <a:rPr lang="en-US" i="0" dirty="0"/>
              <a:t>/media/students-riot-at-the-university-of-vienna-after-nazi-attempt-to-prevent-jews-cf83c0 </a:t>
            </a:r>
            <a:endParaRPr lang="en-US" i="1" dirty="0"/>
          </a:p>
        </p:txBody>
      </p:sp>
    </p:spTree>
    <p:extLst>
      <p:ext uri="{BB962C8B-B14F-4D97-AF65-F5344CB8AC3E}">
        <p14:creationId xmlns:p14="http://schemas.microsoft.com/office/powerpoint/2010/main" val="3732043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3131D-E2DD-6DC6-415F-0430401872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CE4D9-799A-E9ED-99A5-90AB7410EC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69251B-7A78-7C97-983C-00DFAB296A10}"/>
              </a:ext>
            </a:extLst>
          </p:cNvPr>
          <p:cNvSpPr>
            <a:spLocks noGrp="1"/>
          </p:cNvSpPr>
          <p:nvPr>
            <p:ph type="body" idx="1"/>
          </p:nvPr>
        </p:nvSpPr>
        <p:spPr/>
        <p:txBody>
          <a:bodyPr/>
          <a:lstStyle/>
          <a:p>
            <a:pPr marL="355600" lvl="0" indent="0" algn="l" rtl="0">
              <a:lnSpc>
                <a:spcPct val="115000"/>
              </a:lnSpc>
              <a:spcBef>
                <a:spcPts val="1200"/>
              </a:spcBef>
              <a:spcAft>
                <a:spcPts val="0"/>
              </a:spcAft>
              <a:buSzPts val="1100"/>
              <a:buNone/>
            </a:pPr>
            <a:r>
              <a:rPr lang="en-US" dirty="0"/>
              <a:t>Lally, D. (n.d.). </a:t>
            </a:r>
            <a:r>
              <a:rPr lang="en-US" i="1" dirty="0"/>
              <a:t>Auschwitz/Birkenau </a:t>
            </a:r>
            <a:r>
              <a:rPr lang="en-US" i="0" dirty="0"/>
              <a:t>[Photograph]. Public Domain Pictures. </a:t>
            </a:r>
            <a:r>
              <a:rPr lang="en-US" u="sng" dirty="0">
                <a:solidFill>
                  <a:schemeClr val="hlink"/>
                </a:solidFill>
                <a:hlinkClick r:id="rId3"/>
              </a:rPr>
              <a:t>https://publicdomainpictures.net/en/view-image.php?image=92977&amp;picture=auschwitzbirkenau</a:t>
            </a:r>
            <a:r>
              <a:rPr lang="en-US" dirty="0"/>
              <a:t>   </a:t>
            </a:r>
          </a:p>
          <a:p>
            <a:endParaRPr lang="en-US" dirty="0"/>
          </a:p>
        </p:txBody>
      </p:sp>
    </p:spTree>
    <p:extLst>
      <p:ext uri="{BB962C8B-B14F-4D97-AF65-F5344CB8AC3E}">
        <p14:creationId xmlns:p14="http://schemas.microsoft.com/office/powerpoint/2010/main" val="2339646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96839-D93E-F6CF-93B8-1D9DFAF2BA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919257-03C7-6C60-339B-B5AFE17E1D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7ECD44-0C4C-E657-3879-87CD0D0A96B8}"/>
              </a:ext>
            </a:extLst>
          </p:cNvPr>
          <p:cNvSpPr>
            <a:spLocks noGrp="1"/>
          </p:cNvSpPr>
          <p:nvPr>
            <p:ph type="body" idx="1"/>
          </p:nvPr>
        </p:nvSpPr>
        <p:spPr/>
        <p:txBody>
          <a:bodyPr/>
          <a:lstStyle/>
          <a:p>
            <a:pPr marL="355600" lvl="0" indent="0" algn="l" rtl="0">
              <a:lnSpc>
                <a:spcPct val="115000"/>
              </a:lnSpc>
              <a:spcBef>
                <a:spcPts val="1200"/>
              </a:spcBef>
              <a:spcAft>
                <a:spcPts val="0"/>
              </a:spcAft>
              <a:buSzPts val="1100"/>
              <a:buNone/>
            </a:pPr>
            <a:r>
              <a:rPr lang="en-US" dirty="0"/>
              <a:t>United States Holocaust Memorial Museum. (2015, January 16). </a:t>
            </a:r>
            <a:r>
              <a:rPr lang="en-US" i="1" dirty="0"/>
              <a:t>1389.4 Holocaust A </a:t>
            </a:r>
            <a:r>
              <a:rPr lang="en-US" i="0" dirty="0"/>
              <a:t>[Photograph]. </a:t>
            </a:r>
            <a:r>
              <a:rPr lang="en-US" dirty="0"/>
              <a:t>Flickr. </a:t>
            </a:r>
            <a:r>
              <a:rPr lang="en-US" u="sng" dirty="0">
                <a:solidFill>
                  <a:schemeClr val="hlink"/>
                </a:solidFill>
                <a:hlinkClick r:id="rId3"/>
              </a:rPr>
              <a:t>https://www.flickr.com/photos/ushmm/16269109876/in/photostream/</a:t>
            </a:r>
            <a:r>
              <a:rPr lang="en-US" dirty="0"/>
              <a:t>  </a:t>
            </a:r>
          </a:p>
          <a:p>
            <a:endParaRPr lang="en-US" dirty="0"/>
          </a:p>
        </p:txBody>
      </p:sp>
    </p:spTree>
    <p:extLst>
      <p:ext uri="{BB962C8B-B14F-4D97-AF65-F5344CB8AC3E}">
        <p14:creationId xmlns:p14="http://schemas.microsoft.com/office/powerpoint/2010/main" val="3006416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AC60E-66CD-2181-1F03-252726ACB5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9FA1B2-2034-2046-4638-6A240F0D6F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7A990A-BF40-65C1-351B-C79CDF6C36BC}"/>
              </a:ext>
            </a:extLst>
          </p:cNvPr>
          <p:cNvSpPr>
            <a:spLocks noGrp="1"/>
          </p:cNvSpPr>
          <p:nvPr>
            <p:ph type="body" idx="1"/>
          </p:nvPr>
        </p:nvSpPr>
        <p:spPr/>
        <p:txBody>
          <a:bodyPr/>
          <a:lstStyle/>
          <a:p>
            <a:pPr marL="355600" lvl="0" indent="0" algn="l" rtl="0">
              <a:lnSpc>
                <a:spcPct val="115000"/>
              </a:lnSpc>
              <a:spcBef>
                <a:spcPts val="1200"/>
              </a:spcBef>
              <a:spcAft>
                <a:spcPts val="0"/>
              </a:spcAft>
              <a:buSzPts val="1100"/>
              <a:buNone/>
            </a:pPr>
            <a:r>
              <a:rPr lang="en-US" dirty="0"/>
              <a:t>Bibi595. (2012, January 30). </a:t>
            </a:r>
            <a:r>
              <a:rPr lang="en-US" i="1" dirty="0"/>
              <a:t>Auschwitz Museum shoes </a:t>
            </a:r>
            <a:r>
              <a:rPr lang="en-US" i="0" dirty="0"/>
              <a:t>[Photograph]</a:t>
            </a:r>
            <a:r>
              <a:rPr lang="en-US" i="1" dirty="0"/>
              <a:t>. </a:t>
            </a:r>
            <a:r>
              <a:rPr lang="en-US" dirty="0"/>
              <a:t>Wikimedia Commons. </a:t>
            </a:r>
            <a:r>
              <a:rPr lang="en-US" u="sng" dirty="0">
                <a:solidFill>
                  <a:schemeClr val="hlink"/>
                </a:solidFill>
                <a:hlinkClick r:id="rId3"/>
              </a:rPr>
              <a:t>https://commons.wikimedia.org/wiki/File:Auschwitz_Muzeum_Shoes.jpg</a:t>
            </a:r>
            <a:r>
              <a:rPr lang="en-US" dirty="0"/>
              <a:t>  </a:t>
            </a:r>
          </a:p>
          <a:p>
            <a:endParaRPr lang="en-US" dirty="0"/>
          </a:p>
        </p:txBody>
      </p:sp>
    </p:spTree>
    <p:extLst>
      <p:ext uri="{BB962C8B-B14F-4D97-AF65-F5344CB8AC3E}">
        <p14:creationId xmlns:p14="http://schemas.microsoft.com/office/powerpoint/2010/main" val="2563503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A814A-5639-E1FD-C9EB-B4D5338C39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02D1CE-7948-B960-26A5-0A3B04C367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7ED69F-FC92-86EE-F75E-562F07E63593}"/>
              </a:ext>
            </a:extLst>
          </p:cNvPr>
          <p:cNvSpPr>
            <a:spLocks noGrp="1"/>
          </p:cNvSpPr>
          <p:nvPr>
            <p:ph type="body" idx="1"/>
          </p:nvPr>
        </p:nvSpPr>
        <p:spPr/>
        <p:txBody>
          <a:bodyPr/>
          <a:lstStyle/>
          <a:p>
            <a:pPr marL="0" lvl="0" indent="0" algn="l" rtl="0">
              <a:lnSpc>
                <a:spcPct val="115000"/>
              </a:lnSpc>
              <a:spcBef>
                <a:spcPts val="1200"/>
              </a:spcBef>
              <a:spcAft>
                <a:spcPts val="0"/>
              </a:spcAft>
              <a:buSzPts val="1100"/>
              <a:buNone/>
            </a:pPr>
            <a:r>
              <a:rPr lang="en-US" i="1" dirty="0"/>
              <a:t>Jewish women with yellow star, Paris </a:t>
            </a:r>
            <a:r>
              <a:rPr lang="en-US" i="0" dirty="0"/>
              <a:t>[Photograph]. (1942). </a:t>
            </a:r>
            <a:r>
              <a:rPr lang="en-US" dirty="0"/>
              <a:t>Wikimedia Commons. </a:t>
            </a:r>
            <a:r>
              <a:rPr lang="en-US" u="sng" dirty="0">
                <a:solidFill>
                  <a:schemeClr val="hlink"/>
                </a:solidFill>
                <a:hlinkClick r:id="rId3"/>
              </a:rPr>
              <a:t>https://commons.wikimedia.org/wiki/File:Bundesarchiv_Bild_183-N0619-506,_Paris,_J%C3%BCdische_Frauen_mit_Stern.jpg</a:t>
            </a:r>
            <a:r>
              <a:rPr lang="en-US" dirty="0"/>
              <a:t>  </a:t>
            </a:r>
          </a:p>
          <a:p>
            <a:pPr marL="0" lvl="0" indent="0" algn="l" rtl="0">
              <a:spcBef>
                <a:spcPts val="1200"/>
              </a:spcBef>
              <a:spcAft>
                <a:spcPts val="0"/>
              </a:spcAft>
              <a:buSzPts val="1100"/>
              <a:buNone/>
            </a:pPr>
            <a:endParaRPr lang="en-US" sz="1600" dirty="0">
              <a:latin typeface="Calibri"/>
              <a:ea typeface="Calibri"/>
              <a:cs typeface="Calibri"/>
              <a:sym typeface="Calibri"/>
            </a:endParaRPr>
          </a:p>
          <a:p>
            <a:endParaRPr lang="en-US" dirty="0"/>
          </a:p>
        </p:txBody>
      </p:sp>
    </p:spTree>
    <p:extLst>
      <p:ext uri="{BB962C8B-B14F-4D97-AF65-F5344CB8AC3E}">
        <p14:creationId xmlns:p14="http://schemas.microsoft.com/office/powerpoint/2010/main" val="1886475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D7A4E-8250-8D63-516E-F7912BE00B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21F49-ED1E-EC5A-BE11-7A1AD3D816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126A7F-7ADE-D012-A400-C2F28CDE5514}"/>
              </a:ext>
            </a:extLst>
          </p:cNvPr>
          <p:cNvSpPr>
            <a:spLocks noGrp="1"/>
          </p:cNvSpPr>
          <p:nvPr>
            <p:ph type="body" idx="1"/>
          </p:nvPr>
        </p:nvSpPr>
        <p:spPr/>
        <p:txBody>
          <a:bodyPr/>
          <a:lstStyle/>
          <a:p>
            <a:pPr marL="355600" lvl="0" indent="0" algn="l" rtl="0">
              <a:lnSpc>
                <a:spcPct val="115000"/>
              </a:lnSpc>
              <a:spcBef>
                <a:spcPts val="1200"/>
              </a:spcBef>
              <a:spcAft>
                <a:spcPts val="0"/>
              </a:spcAft>
              <a:buSzPts val="1100"/>
              <a:buNone/>
            </a:pPr>
            <a:r>
              <a:rPr lang="en-US" dirty="0"/>
              <a:t>Ping News. (2007, November 4). </a:t>
            </a:r>
            <a:r>
              <a:rPr lang="en-US" i="1" dirty="0"/>
              <a:t>WWII: Concentration camp victims, 1945</a:t>
            </a:r>
            <a:r>
              <a:rPr lang="en-US" i="0" dirty="0"/>
              <a:t> [Photograph]. Flickr. https://</a:t>
            </a:r>
            <a:r>
              <a:rPr lang="en-US" i="0" dirty="0" err="1"/>
              <a:t>www.flickr.com</a:t>
            </a:r>
            <a:r>
              <a:rPr lang="en-US" i="0" dirty="0"/>
              <a:t>/photos/</a:t>
            </a:r>
            <a:r>
              <a:rPr lang="en-US" i="0" dirty="0" err="1"/>
              <a:t>pingnews</a:t>
            </a:r>
            <a:r>
              <a:rPr lang="en-US" i="0" dirty="0"/>
              <a:t>/1861149964/in/photostream/</a:t>
            </a:r>
          </a:p>
          <a:p>
            <a:pPr marL="355600" lvl="0" indent="0" algn="l" rtl="0">
              <a:lnSpc>
                <a:spcPct val="115000"/>
              </a:lnSpc>
              <a:spcBef>
                <a:spcPts val="1200"/>
              </a:spcBef>
              <a:spcAft>
                <a:spcPts val="0"/>
              </a:spcAft>
              <a:buSzPts val="1100"/>
              <a:buNone/>
            </a:pPr>
            <a:endParaRPr lang="en-US" sz="1600" dirty="0">
              <a:latin typeface="Calibri"/>
              <a:ea typeface="Calibri"/>
              <a:cs typeface="Calibri"/>
              <a:sym typeface="Calibri"/>
            </a:endParaRPr>
          </a:p>
          <a:p>
            <a:endParaRPr lang="en-US" dirty="0"/>
          </a:p>
        </p:txBody>
      </p:sp>
    </p:spTree>
    <p:extLst>
      <p:ext uri="{BB962C8B-B14F-4D97-AF65-F5344CB8AC3E}">
        <p14:creationId xmlns:p14="http://schemas.microsoft.com/office/powerpoint/2010/main" val="1934776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A9C04-EAF7-8624-8382-4E5A554939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CAC1C4-8986-6F8F-9A8B-D86E37BDCD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D1485D-5249-5C4D-010A-C67E362038DE}"/>
              </a:ext>
            </a:extLst>
          </p:cNvPr>
          <p:cNvSpPr>
            <a:spLocks noGrp="1"/>
          </p:cNvSpPr>
          <p:nvPr>
            <p:ph type="body" idx="1"/>
          </p:nvPr>
        </p:nvSpPr>
        <p:spPr/>
        <p:txBody>
          <a:bodyPr/>
          <a:lstStyle/>
          <a:p>
            <a:pPr marL="0" lvl="0" indent="0" algn="l" rtl="0">
              <a:lnSpc>
                <a:spcPct val="115000"/>
              </a:lnSpc>
              <a:spcBef>
                <a:spcPts val="1200"/>
              </a:spcBef>
              <a:spcAft>
                <a:spcPts val="0"/>
              </a:spcAft>
              <a:buSzPts val="1100"/>
              <a:buNone/>
            </a:pPr>
            <a:r>
              <a:rPr lang="en-US" b="1" dirty="0"/>
              <a:t>Teacher’s Note: </a:t>
            </a:r>
            <a:r>
              <a:rPr lang="en-US" dirty="0"/>
              <a:t>The Nazis had a badge system to help them identify the specific group each of their prisoners belonged to.</a:t>
            </a:r>
          </a:p>
          <a:p>
            <a:pPr marL="0" lvl="0" indent="0" algn="l" rtl="0">
              <a:lnSpc>
                <a:spcPct val="115000"/>
              </a:lnSpc>
              <a:spcBef>
                <a:spcPts val="1200"/>
              </a:spcBef>
              <a:spcAft>
                <a:spcPts val="0"/>
              </a:spcAft>
              <a:buSzPts val="1100"/>
              <a:buNone/>
            </a:pPr>
            <a:endParaRPr lang="en-US" dirty="0"/>
          </a:p>
          <a:p>
            <a:pPr marL="0" lvl="0" indent="0" algn="l" rtl="0">
              <a:lnSpc>
                <a:spcPct val="115000"/>
              </a:lnSpc>
              <a:spcBef>
                <a:spcPts val="1200"/>
              </a:spcBef>
              <a:spcAft>
                <a:spcPts val="0"/>
              </a:spcAft>
              <a:buSzPts val="1100"/>
              <a:buNone/>
            </a:pPr>
            <a:r>
              <a:rPr lang="en-US" dirty="0" err="1"/>
              <a:t>Coreyjo</a:t>
            </a:r>
            <a:r>
              <a:rPr lang="en-US" dirty="0"/>
              <a:t>. (2009, August 31). </a:t>
            </a:r>
            <a:r>
              <a:rPr lang="en-US" i="1" dirty="0"/>
              <a:t>JW armband </a:t>
            </a:r>
            <a:r>
              <a:rPr lang="en-US" i="0" dirty="0"/>
              <a:t>[Photograph]. </a:t>
            </a:r>
            <a:r>
              <a:rPr lang="en-US" dirty="0"/>
              <a:t>Wikimedia Commons. </a:t>
            </a:r>
            <a:r>
              <a:rPr lang="en-US" u="sng" dirty="0">
                <a:solidFill>
                  <a:schemeClr val="hlink"/>
                </a:solidFill>
                <a:hlinkClick r:id="rId3"/>
              </a:rPr>
              <a:t>https://commons.wikimedia.org/wiki/File:Purple_Triangle.JPG</a:t>
            </a:r>
            <a:r>
              <a:rPr lang="en-US" dirty="0"/>
              <a:t>  </a:t>
            </a:r>
          </a:p>
          <a:p>
            <a:endParaRPr lang="en-US" dirty="0"/>
          </a:p>
        </p:txBody>
      </p:sp>
    </p:spTree>
    <p:extLst>
      <p:ext uri="{BB962C8B-B14F-4D97-AF65-F5344CB8AC3E}">
        <p14:creationId xmlns:p14="http://schemas.microsoft.com/office/powerpoint/2010/main" val="3181266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a:t>
            </a:r>
            <a:r>
              <a:rPr lang="en-US" i="0" dirty="0"/>
              <a:t> S-I-T (surprising, interesting, troubling). Strategies</a:t>
            </a:r>
            <a:r>
              <a:rPr lang="en-US" dirty="0"/>
              <a:t>.</a:t>
            </a:r>
            <a:r>
              <a:rPr lang="en-US" dirty="0">
                <a:uFill>
                  <a:noFill/>
                </a:uFill>
              </a:rPr>
              <a:t> </a:t>
            </a:r>
            <a:r>
              <a:rPr lang="en-US" u="sng" dirty="0">
                <a:solidFill>
                  <a:schemeClr val="hlink"/>
                </a:solidFill>
                <a:hlinkClick r:id="rId3"/>
              </a:rPr>
              <a:t>https://learn.k20center.ou.edu/strategy/926</a:t>
            </a:r>
            <a:r>
              <a:rPr lang="en-US" dirty="0"/>
              <a:t> </a:t>
            </a:r>
          </a:p>
          <a:p>
            <a:endParaRPr lang="en-US" dirty="0"/>
          </a:p>
        </p:txBody>
      </p:sp>
    </p:spTree>
    <p:extLst>
      <p:ext uri="{BB962C8B-B14F-4D97-AF65-F5344CB8AC3E}">
        <p14:creationId xmlns:p14="http://schemas.microsoft.com/office/powerpoint/2010/main" val="4185363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55A3A-294F-9987-4E97-203E73586D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67915E-481F-6B14-4B5C-5CC80436B5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0869AD-E0F7-B434-7FD9-EC8EE1B104D4}"/>
              </a:ext>
            </a:extLst>
          </p:cNvPr>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dirty="0"/>
              <a:t>K20 Center. (n.d.). </a:t>
            </a:r>
            <a:r>
              <a:rPr lang="en-US" i="0" dirty="0"/>
              <a:t>Window notes. Strategies</a:t>
            </a:r>
            <a:r>
              <a:rPr lang="en-US" dirty="0"/>
              <a:t>.</a:t>
            </a:r>
            <a:r>
              <a:rPr lang="en-US" dirty="0">
                <a:uFill>
                  <a:noFill/>
                </a:uFill>
                <a:hlinkClick r:id="rId3"/>
              </a:rPr>
              <a:t> </a:t>
            </a:r>
            <a:r>
              <a:rPr lang="en-US" u="sng" dirty="0">
                <a:solidFill>
                  <a:schemeClr val="hlink"/>
                </a:solidFill>
                <a:hlinkClick r:id="rId3"/>
              </a:rPr>
              <a:t>https://learn.k20center.ou.edu/strategy/189</a:t>
            </a:r>
            <a:r>
              <a:rPr lang="en-US" dirty="0"/>
              <a:t> </a:t>
            </a:r>
          </a:p>
          <a:p>
            <a:endParaRPr lang="en-US" dirty="0"/>
          </a:p>
        </p:txBody>
      </p:sp>
    </p:spTree>
    <p:extLst>
      <p:ext uri="{BB962C8B-B14F-4D97-AF65-F5344CB8AC3E}">
        <p14:creationId xmlns:p14="http://schemas.microsoft.com/office/powerpoint/2010/main" val="795053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5600" lvl="0" indent="0" algn="l" rtl="0">
              <a:lnSpc>
                <a:spcPct val="115000"/>
              </a:lnSpc>
              <a:spcBef>
                <a:spcPts val="1200"/>
              </a:spcBef>
              <a:spcAft>
                <a:spcPts val="0"/>
              </a:spcAft>
              <a:buClr>
                <a:schemeClr val="dk1"/>
              </a:buClr>
              <a:buSzPts val="1100"/>
              <a:buFont typeface="Arial"/>
              <a:buNone/>
            </a:pPr>
            <a:r>
              <a:rPr lang="en-US" dirty="0"/>
              <a:t>Todd, G. (2018, July 8). </a:t>
            </a:r>
            <a:r>
              <a:rPr lang="en-US" i="1" dirty="0"/>
              <a:t>Yad Vashem Holocaust memorial photos of victims</a:t>
            </a:r>
            <a:r>
              <a:rPr lang="en-US" dirty="0"/>
              <a:t>. Flickr. </a:t>
            </a:r>
            <a:r>
              <a:rPr lang="en-US" u="sng" dirty="0">
                <a:solidFill>
                  <a:schemeClr val="hlink"/>
                </a:solidFill>
                <a:hlinkClick r:id="rId3"/>
              </a:rPr>
              <a:t>https://www.flickr.com/photos/101561334@N08/42555526014</a:t>
            </a:r>
            <a:r>
              <a:rPr lang="en-US" dirty="0"/>
              <a:t>  </a:t>
            </a:r>
          </a:p>
          <a:p>
            <a:endParaRPr lang="en-US" dirty="0"/>
          </a:p>
        </p:txBody>
      </p:sp>
    </p:spTree>
    <p:extLst>
      <p:ext uri="{BB962C8B-B14F-4D97-AF65-F5344CB8AC3E}">
        <p14:creationId xmlns:p14="http://schemas.microsoft.com/office/powerpoint/2010/main" val="877811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sz="1400" b="0" i="0" u="none" strike="noStrike" dirty="0">
                <a:solidFill>
                  <a:srgbClr val="000000"/>
                </a:solidFill>
                <a:effectLst/>
                <a:latin typeface="Arial"/>
                <a:ea typeface="Arial"/>
                <a:cs typeface="Arial"/>
                <a:sym typeface="Arial" panose="020B0604020202020204" pitchFamily="34" charset="0"/>
              </a:rPr>
              <a:t>K20 Center. (n.d.). Gallery walk / carousel. Strategies. https://learn.k20center.ou.edu/strategy/118</a:t>
            </a:r>
          </a:p>
          <a:p>
            <a:pPr marL="0" lvl="0" indent="0" algn="l" rtl="0">
              <a:lnSpc>
                <a:spcPct val="115000"/>
              </a:lnSpc>
              <a:spcBef>
                <a:spcPts val="1200"/>
              </a:spcBef>
              <a:spcAft>
                <a:spcPts val="0"/>
              </a:spcAft>
              <a:buClr>
                <a:schemeClr val="dk1"/>
              </a:buClr>
              <a:buSzPts val="1100"/>
              <a:buFont typeface="Arial"/>
              <a:buNone/>
            </a:pPr>
            <a:endParaRPr lang="en-US" sz="1400" b="0" i="0" u="none" strike="noStrike" dirty="0">
              <a:solidFill>
                <a:srgbClr val="000000"/>
              </a:solidFill>
              <a:effectLst/>
              <a:latin typeface="Arial"/>
              <a:cs typeface="Arial"/>
              <a:sym typeface="Arial" panose="020B0604020202020204" pitchFamily="34" charset="0"/>
            </a:endParaRPr>
          </a:p>
          <a:p>
            <a:pPr marL="0" lvl="0" indent="0" algn="l" rtl="0">
              <a:lnSpc>
                <a:spcPct val="115000"/>
              </a:lnSpc>
              <a:spcBef>
                <a:spcPts val="1200"/>
              </a:spcBef>
              <a:spcAft>
                <a:spcPts val="0"/>
              </a:spcAft>
              <a:buClr>
                <a:schemeClr val="dk1"/>
              </a:buClr>
              <a:buSzPts val="1100"/>
              <a:buFont typeface="Arial"/>
              <a:buNone/>
            </a:pPr>
            <a:r>
              <a:rPr lang="en-US" dirty="0"/>
              <a:t>Outdoor monument to the Holocaust depicting a person gripping barbed wire [Photograph]. </a:t>
            </a:r>
            <a:r>
              <a:rPr lang="en-US" dirty="0" err="1"/>
              <a:t>Pxhere</a:t>
            </a:r>
            <a:r>
              <a:rPr lang="en-US" dirty="0"/>
              <a:t>. https://</a:t>
            </a:r>
            <a:r>
              <a:rPr lang="en-US" dirty="0" err="1"/>
              <a:t>pxhere.com</a:t>
            </a:r>
            <a:r>
              <a:rPr lang="en-US" dirty="0"/>
              <a:t>/</a:t>
            </a:r>
            <a:r>
              <a:rPr lang="en-US" dirty="0" err="1"/>
              <a:t>en</a:t>
            </a:r>
            <a:r>
              <a:rPr lang="en-US" dirty="0"/>
              <a:t>/photo/1065527#google_vignette </a:t>
            </a:r>
          </a:p>
        </p:txBody>
      </p:sp>
    </p:spTree>
    <p:extLst>
      <p:ext uri="{BB962C8B-B14F-4D97-AF65-F5344CB8AC3E}">
        <p14:creationId xmlns:p14="http://schemas.microsoft.com/office/powerpoint/2010/main" val="9503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Bell ringers and exit tickets. Strategies. </a:t>
            </a:r>
            <a:r>
              <a:rPr lang="en-US">
                <a:hlinkClick r:id="rId3"/>
              </a:rPr>
              <a:t>https://learn.k20center.ou.edu/strategy/125</a:t>
            </a:r>
            <a:r>
              <a:rPr lang="en-US"/>
              <a:t> </a:t>
            </a:r>
          </a:p>
        </p:txBody>
      </p:sp>
    </p:spTree>
    <p:extLst>
      <p:ext uri="{BB962C8B-B14F-4D97-AF65-F5344CB8AC3E}">
        <p14:creationId xmlns:p14="http://schemas.microsoft.com/office/powerpoint/2010/main" val="39547173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710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623888" y="2807732"/>
            <a:ext cx="7885113" cy="1397000"/>
          </a:xfrm>
          <a:prstGeom prst="rect">
            <a:avLst/>
          </a:prstGeom>
        </p:spPr>
        <p:txBody>
          <a:bodyPr/>
          <a:lstStyle>
            <a:lvl1pPr marL="0" indent="0">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432459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With Cover Imag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3569666" y="559689"/>
            <a:ext cx="4940921" cy="2139950"/>
          </a:xfrm>
        </p:spPr>
        <p:txBody>
          <a:bodyPr anchor="b">
            <a:normAutofit/>
          </a:bodyPr>
          <a:lstStyle>
            <a:lvl1pPr>
              <a:lnSpc>
                <a:spcPct val="100000"/>
              </a:lnSpc>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3569073" y="2807732"/>
            <a:ext cx="4939927" cy="1397000"/>
          </a:xfrm>
          <a:prstGeom prst="rect">
            <a:avLst/>
          </a:prstGeom>
        </p:spPr>
        <p:txBody>
          <a:bodyPr/>
          <a:lstStyle>
            <a:lvl1pPr marL="0" indent="0">
              <a:lnSpc>
                <a:spcPct val="100000"/>
              </a:lnSpc>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0044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ssential Question(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5D844917-401A-C607-900F-8340B4453A33}"/>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61757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2190A501-5ACD-F178-69EF-6D3C6116E867}"/>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31420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7A36BC56-4BFB-F2FB-2704-1CEB5D4A557E}"/>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4" name="Content Placeholder 3"/>
          <p:cNvSpPr>
            <a:spLocks noGrp="1"/>
          </p:cNvSpPr>
          <p:nvPr>
            <p:ph sz="half" idx="2"/>
          </p:nvPr>
        </p:nvSpPr>
        <p:spPr>
          <a:xfrm>
            <a:off x="628649" y="1370013"/>
            <a:ext cx="7886699" cy="3262312"/>
          </a:xfrm>
          <a:prstGeom prst="rect">
            <a:avLst/>
          </a:prstGeom>
        </p:spPr>
        <p:txBody>
          <a:bodyPr/>
          <a:lstStyle>
            <a:lvl1pPr marL="228600" indent="-22860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228600">
              <a:lnSpc>
                <a:spcPct val="100000"/>
              </a:lnSpc>
              <a:buSzPct val="120000"/>
              <a:buFont typeface="Arial" panose="020B0604020202020204" pitchFamily="34" charset="0"/>
              <a:buChar char="•"/>
              <a:defRPr/>
            </a:lvl4pPr>
            <a:lvl5pPr marL="2057400" indent="-22860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5648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Content - 1 Column">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D51A9934-4731-CF7D-01F8-8F8BC4047EED}"/>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3130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Content - 2 column">
    <p:spTree>
      <p:nvGrpSpPr>
        <p:cNvPr id="1" name=""/>
        <p:cNvGrpSpPr/>
        <p:nvPr/>
      </p:nvGrpSpPr>
      <p:grpSpPr>
        <a:xfrm>
          <a:off x="0" y="0"/>
          <a:ext cx="0" cy="0"/>
          <a:chOff x="0" y="0"/>
          <a:chExt cx="0" cy="0"/>
        </a:xfrm>
      </p:grpSpPr>
      <p:pic>
        <p:nvPicPr>
          <p:cNvPr id="5" name="Google Shape;29;p7" title="k20center-logo-variations_K20 - Bug Color.png">
            <a:extLst>
              <a:ext uri="{FF2B5EF4-FFF2-40B4-BE49-F238E27FC236}">
                <a16:creationId xmlns:a16="http://schemas.microsoft.com/office/drawing/2014/main" id="{CC1A804E-1971-8E34-9464-0A90A0072EB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70013"/>
            <a:ext cx="3867150" cy="3262312"/>
          </a:xfrm>
          <a:prstGeom prst="rect">
            <a:avLst/>
          </a:prstGeom>
        </p:spPr>
        <p:txBody>
          <a:bodyPr/>
          <a:lstStyle>
            <a:lvl1pPr marL="228600" indent="-32004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320040">
              <a:lnSpc>
                <a:spcPct val="100000"/>
              </a:lnSpc>
              <a:buSzPct val="120000"/>
              <a:buFont typeface="Arial" panose="020B0604020202020204" pitchFamily="34" charset="0"/>
              <a:buChar char="•"/>
              <a:defRPr/>
            </a:lvl4pPr>
            <a:lvl5pPr marL="2057400" indent="-32004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06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structional Strategy">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5D168AF4-32E4-74C0-4A18-039BCF6D6B8B}"/>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00850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4B20552E-7342-E84A-F371-1971A3F6C44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7" name="Google Shape;32;p8"/>
          <p:cNvSpPr txBox="1">
            <a:spLocks noGrp="1"/>
          </p:cNvSpPr>
          <p:nvPr>
            <p:ph type="title"/>
          </p:nvPr>
        </p:nvSpPr>
        <p:spPr>
          <a:xfrm>
            <a:off x="754050" y="4329575"/>
            <a:ext cx="7635900" cy="572700"/>
          </a:xfrm>
          <a:prstGeom prst="rect">
            <a:avLst/>
          </a:prstGeom>
          <a:noFill/>
          <a:ln>
            <a:noFill/>
          </a:ln>
        </p:spPr>
        <p:txBody>
          <a:bodyPr spcFirstLastPara="1" lIns="91425" tIns="91425" rIns="91425" bIns="91425" anchor="t">
            <a:normAutofit/>
          </a:bodyPr>
          <a:lstStyle>
            <a:lvl1pPr lvl="0" algn="ctr">
              <a:lnSpc>
                <a:spcPct val="150000"/>
              </a:lnSpc>
              <a:spcBef>
                <a:spcPts val="0"/>
              </a:spcBef>
              <a:spcAft>
                <a:spcPts val="0"/>
              </a:spcAft>
              <a:buClr>
                <a:srgbClr val="275781"/>
              </a:buClr>
              <a:buSzPts val="1800"/>
              <a:buFont typeface="Calibri"/>
              <a:buNone/>
              <a:defRPr sz="1800">
                <a:solidFill>
                  <a:srgbClr val="275781"/>
                </a:solidFill>
                <a:latin typeface="Calibri"/>
                <a:ea typeface="Calibri"/>
                <a:cs typeface="Calibri"/>
                <a:sym typeface="Calibri"/>
              </a:defRPr>
            </a:lvl1pPr>
            <a:lvl2pPr lvl="1">
              <a:spcBef>
                <a:spcPts val="0"/>
              </a:spcBef>
              <a:spcAft>
                <a:spcPts val="0"/>
              </a:spcAft>
              <a:buSzPts val="2800"/>
              <a:buFont typeface="Calibri"/>
              <a:buNone/>
              <a:defRPr>
                <a:latin typeface="Calibri"/>
                <a:ea typeface="Calibri"/>
                <a:cs typeface="Calibri"/>
                <a:sym typeface="Calibri"/>
              </a:defRPr>
            </a:lvl2pPr>
            <a:lvl3pPr lvl="2">
              <a:spcBef>
                <a:spcPts val="0"/>
              </a:spcBef>
              <a:spcAft>
                <a:spcPts val="0"/>
              </a:spcAft>
              <a:buSzPts val="2800"/>
              <a:buFont typeface="Calibri"/>
              <a:buNone/>
              <a:defRPr>
                <a:latin typeface="Calibri"/>
                <a:ea typeface="Calibri"/>
                <a:cs typeface="Calibri"/>
                <a:sym typeface="Calibri"/>
              </a:defRPr>
            </a:lvl3pPr>
            <a:lvl4pPr lvl="3">
              <a:spcBef>
                <a:spcPts val="0"/>
              </a:spcBef>
              <a:spcAft>
                <a:spcPts val="0"/>
              </a:spcAft>
              <a:buSzPts val="2800"/>
              <a:buFont typeface="Calibri"/>
              <a:buNone/>
              <a:defRPr>
                <a:latin typeface="Calibri"/>
                <a:ea typeface="Calibri"/>
                <a:cs typeface="Calibri"/>
                <a:sym typeface="Calibri"/>
              </a:defRPr>
            </a:lvl4pPr>
            <a:lvl5pPr lvl="4">
              <a:spcBef>
                <a:spcPts val="0"/>
              </a:spcBef>
              <a:spcAft>
                <a:spcPts val="0"/>
              </a:spcAft>
              <a:buSzPts val="2800"/>
              <a:buFont typeface="Calibri"/>
              <a:buNone/>
              <a:defRPr>
                <a:latin typeface="Calibri"/>
                <a:ea typeface="Calibri"/>
                <a:cs typeface="Calibri"/>
                <a:sym typeface="Calibri"/>
              </a:defRPr>
            </a:lvl5pPr>
            <a:lvl6pPr lvl="5">
              <a:spcBef>
                <a:spcPts val="0"/>
              </a:spcBef>
              <a:spcAft>
                <a:spcPts val="0"/>
              </a:spcAft>
              <a:buSzPts val="2800"/>
              <a:buFont typeface="Calibri"/>
              <a:buNone/>
              <a:defRPr>
                <a:latin typeface="Calibri"/>
                <a:ea typeface="Calibri"/>
                <a:cs typeface="Calibri"/>
                <a:sym typeface="Calibri"/>
              </a:defRPr>
            </a:lvl6pPr>
            <a:lvl7pPr lvl="6">
              <a:spcBef>
                <a:spcPts val="0"/>
              </a:spcBef>
              <a:spcAft>
                <a:spcPts val="0"/>
              </a:spcAft>
              <a:buSzPts val="2800"/>
              <a:buFont typeface="Calibri"/>
              <a:buNone/>
              <a:defRPr>
                <a:latin typeface="Calibri"/>
                <a:ea typeface="Calibri"/>
                <a:cs typeface="Calibri"/>
                <a:sym typeface="Calibri"/>
              </a:defRPr>
            </a:lvl7pPr>
            <a:lvl8pPr lvl="7">
              <a:spcBef>
                <a:spcPts val="0"/>
              </a:spcBef>
              <a:spcAft>
                <a:spcPts val="0"/>
              </a:spcAft>
              <a:buSzPts val="2800"/>
              <a:buFont typeface="Calibri"/>
              <a:buNone/>
              <a:defRPr>
                <a:latin typeface="Calibri"/>
                <a:ea typeface="Calibri"/>
                <a:cs typeface="Calibri"/>
                <a:sym typeface="Calibri"/>
              </a:defRPr>
            </a:lvl8pPr>
            <a:lvl9pPr lvl="8">
              <a:spcBef>
                <a:spcPts val="0"/>
              </a:spcBef>
              <a:spcAft>
                <a:spcPts val="0"/>
              </a:spcAft>
              <a:buSzPts val="2800"/>
              <a:buFont typeface="Calibri"/>
              <a:buNone/>
              <a:defRPr>
                <a:latin typeface="Calibri"/>
                <a:ea typeface="Calibri"/>
                <a:cs typeface="Calibri"/>
                <a:sym typeface="Calibri"/>
              </a:defRPr>
            </a:lvl9pPr>
          </a:lstStyle>
          <a:p>
            <a:r>
              <a:rPr lang="en-US"/>
              <a:t>Click to edit Master title style</a:t>
            </a:r>
            <a:endParaRPr dirty="0"/>
          </a:p>
        </p:txBody>
      </p:sp>
    </p:spTree>
    <p:extLst>
      <p:ext uri="{BB962C8B-B14F-4D97-AF65-F5344CB8AC3E}">
        <p14:creationId xmlns:p14="http://schemas.microsoft.com/office/powerpoint/2010/main" val="2969048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Google Shape;29;p7" title="k20center-logo-variations_K20 - Bug Color.png">
            <a:extLst>
              <a:ext uri="{FF2B5EF4-FFF2-40B4-BE49-F238E27FC236}">
                <a16:creationId xmlns:a16="http://schemas.microsoft.com/office/drawing/2014/main" id="{AD6EEF45-89C6-035A-7767-7ED289963CD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30238" y="274638"/>
            <a:ext cx="7886700" cy="993775"/>
          </a:xfrm>
        </p:spPr>
        <p:txBody>
          <a:bodyPr anchor="b"/>
          <a:lstStyle>
            <a:lvl1pPr>
              <a:defRPr>
                <a:solidFill>
                  <a:schemeClr val="accent3"/>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0238" y="1260475"/>
            <a:ext cx="3868737" cy="619125"/>
          </a:xfrm>
          <a:prstGeom prst="rect">
            <a:avLst/>
          </a:prstGeo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7393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C972B790-E0EA-1D94-2E39-E91EBF32EFA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Tree>
    <p:extLst>
      <p:ext uri="{BB962C8B-B14F-4D97-AF65-F5344CB8AC3E}">
        <p14:creationId xmlns:p14="http://schemas.microsoft.com/office/powerpoint/2010/main" val="1532824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Quot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Google Shape;13;p3" title="k20center-logo-variations_K20 Bug - White.png">
            <a:extLst>
              <a:ext uri="{FF2B5EF4-FFF2-40B4-BE49-F238E27FC236}">
                <a16:creationId xmlns:a16="http://schemas.microsoft.com/office/drawing/2014/main" id="{A98AC9D7-ABC9-ABD1-C36A-7174189F79D4}"/>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36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3888" y="2718689"/>
            <a:ext cx="7886700" cy="1125538"/>
          </a:xfrm>
          <a:prstGeom prst="rect">
            <a:avLst/>
          </a:prstGeom>
        </p:spPr>
        <p:txBody>
          <a:bodyPr>
            <a:normAutofit/>
          </a:bodyPr>
          <a:lstStyle>
            <a:lvl1pPr marL="0" indent="0">
              <a:buNone/>
              <a:defRPr sz="2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4002958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Blue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120B5383-12EC-4263-1497-9698C0CF58F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895F1D04-4812-04B5-3299-BCB12F584B19}"/>
              </a:ext>
            </a:extLst>
          </p:cNvPr>
          <p:cNvSpPr/>
          <p:nvPr/>
        </p:nvSpPr>
        <p:spPr>
          <a:xfrm>
            <a:off x="4572000" y="0"/>
            <a:ext cx="4572000"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0201FEDF-1B17-4939-DD49-DF358C79259B}"/>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7211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Red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86F1E247-B682-7CCA-0967-E63908DD64C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D492F45D-B2D5-2BE4-2F75-6C684136B567}"/>
              </a:ext>
            </a:extLst>
          </p:cNvPr>
          <p:cNvSpPr/>
          <p:nvPr/>
        </p:nvSpPr>
        <p:spPr>
          <a:xfrm>
            <a:off x="4572000" y="0"/>
            <a:ext cx="4572000" cy="51435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80D6DD3C-71EE-3C73-DDA5-5CEF6C3263A1}"/>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93306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AF74F841-FC3F-3B0B-3269-2B1C811007C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extLst>
      <p:ext uri="{BB962C8B-B14F-4D97-AF65-F5344CB8AC3E}">
        <p14:creationId xmlns:p14="http://schemas.microsoft.com/office/powerpoint/2010/main" val="1421586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ver" type="title">
  <p:cSld name="Cover">
    <p:bg>
      <p:bgPr>
        <a:blipFill dpi="0" rotWithShape="0">
          <a:blip r:embed="rId2"/>
          <a:srcRect/>
          <a:stretch>
            <a:fillRect/>
          </a:stretch>
        </a:blip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4063379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92A09B7-DA10-1158-CAB4-8798C3E2F87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7CF834B-CD39-B870-A33D-BB16E7C46C64}"/>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 </a:t>
            </a:r>
          </a:p>
          <a:p>
            <a:pPr lvl="1"/>
            <a:r>
              <a:rPr lang="en-US" altLang="en-US" dirty="0"/>
              <a:t>Second</a:t>
            </a:r>
          </a:p>
          <a:p>
            <a:pPr lvl="2"/>
            <a:r>
              <a:rPr lang="en-US" altLang="en-US" dirty="0"/>
              <a:t>Third level</a:t>
            </a:r>
          </a:p>
          <a:p>
            <a:pPr lvl="3"/>
            <a:r>
              <a:rPr lang="en-US" altLang="en-US" dirty="0"/>
              <a:t>Fourth level</a:t>
            </a:r>
          </a:p>
          <a:p>
            <a:pPr lvl="4"/>
            <a:r>
              <a:rPr lang="en-US" altLang="en-US" dirty="0"/>
              <a:t>Fifth level</a:t>
            </a: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15"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txStyles>
    <p:titleStyle>
      <a:lvl1pPr algn="l" rtl="0" eaLnBrk="1" fontAlgn="base" hangingPunct="1">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BC93EE6-7CCD-518F-84C9-A4397115C5F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4DDC3D1B-4E0E-1D9F-CB2D-3C12C36432EE}"/>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7" name="Google Shape;29;p7" title="k20center-logo-variations_K20 - Bug Color.png">
            <a:extLst>
              <a:ext uri="{FF2B5EF4-FFF2-40B4-BE49-F238E27FC236}">
                <a16:creationId xmlns:a16="http://schemas.microsoft.com/office/drawing/2014/main" id="{A6C23A54-FCC8-0F9D-1665-130E35DC754A}"/>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cSld>
  <p:clrMap bg1="lt1" tx1="dk1" bg2="lt2" tx2="dk2" accent1="accent1" accent2="accent2" accent3="accent3" accent4="accent4" accent5="accent5" accent6="accent6" hlink="hlink" folHlink="folHlink"/>
  <p:txStyles>
    <p:titleStyle>
      <a:lvl1pPr algn="l" rtl="0" fontAlgn="base">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228600" indent="-393192" algn="l" rtl="0" fontAlgn="base">
        <a:spcBef>
          <a:spcPts val="520"/>
        </a:spcBef>
        <a:spcAft>
          <a:spcPct val="0"/>
        </a:spcAft>
        <a:buClr>
          <a:srgbClr val="971D20"/>
        </a:buClr>
        <a:buFont typeface="Aptos Display" panose="020B0004020202020204" pitchFamily="34" charset="0"/>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fontAlgn="base">
        <a:spcBef>
          <a:spcPts val="400"/>
        </a:spcBef>
        <a:spcAft>
          <a:spcPct val="0"/>
        </a:spcAft>
        <a:buClr>
          <a:schemeClr val="accent1"/>
        </a:buClr>
        <a:buFont typeface="Aptos Display" panose="020B0004020202020204" pitchFamily="34" charset="0"/>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fontAlgn="base">
        <a:spcBef>
          <a:spcPts val="340"/>
        </a:spcBef>
        <a:spcAft>
          <a:spcPct val="0"/>
        </a:spcAft>
        <a:buClr>
          <a:srgbClr val="E8BF3C"/>
        </a:buClr>
        <a:buFont typeface="Aptos Display" panose="020B0004020202020204" pitchFamily="34" charset="0"/>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828800" indent="-319088" algn="l" rtl="0" fontAlgn="base">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fontAlgn="base">
        <a:spcBef>
          <a:spcPts val="270"/>
        </a:spcBef>
        <a:spcAft>
          <a:spcPct val="0"/>
        </a:spcAft>
        <a:buClr>
          <a:schemeClr val="accent1"/>
        </a:buClr>
        <a:buSzPct val="75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infogram.com/holocaust-timeline-1hmr6g7rdzkwo6n?live"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hyperlink" Target="https://k20.ou.edu/si" TargetMode="Externa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497E2-88CE-452F-3FF8-96EE085AE418}"/>
              </a:ext>
            </a:extLst>
          </p:cNvPr>
          <p:cNvSpPr>
            <a:spLocks noGrp="1"/>
          </p:cNvSpPr>
          <p:nvPr>
            <p:ph type="title"/>
          </p:nvPr>
        </p:nvSpPr>
        <p:spPr/>
        <p:txBody>
          <a:bodyPr/>
          <a:lstStyle/>
          <a:p>
            <a:r>
              <a:rPr lang="en-US" dirty="0"/>
              <a:t>Honor and Remembrance</a:t>
            </a:r>
          </a:p>
        </p:txBody>
      </p:sp>
      <p:sp>
        <p:nvSpPr>
          <p:cNvPr id="3" name="Text Placeholder 2">
            <a:extLst>
              <a:ext uri="{FF2B5EF4-FFF2-40B4-BE49-F238E27FC236}">
                <a16:creationId xmlns:a16="http://schemas.microsoft.com/office/drawing/2014/main" id="{FEFF57AB-21DC-21E2-F0B4-543CF54F3ECC}"/>
              </a:ext>
            </a:extLst>
          </p:cNvPr>
          <p:cNvSpPr>
            <a:spLocks noGrp="1"/>
          </p:cNvSpPr>
          <p:nvPr>
            <p:ph type="body" sz="quarter" idx="10"/>
          </p:nvPr>
        </p:nvSpPr>
        <p:spPr/>
        <p:txBody>
          <a:bodyPr/>
          <a:lstStyle/>
          <a:p>
            <a:r>
              <a:rPr lang="en-US" dirty="0"/>
              <a:t>Stories of the Holocaust</a:t>
            </a:r>
          </a:p>
        </p:txBody>
      </p:sp>
      <p:sp>
        <p:nvSpPr>
          <p:cNvPr id="5" name="Hexagon 4">
            <a:extLst>
              <a:ext uri="{FF2B5EF4-FFF2-40B4-BE49-F238E27FC236}">
                <a16:creationId xmlns:a16="http://schemas.microsoft.com/office/drawing/2014/main" id="{A9CE501F-ECB1-9E90-9382-8F0363093F5F}"/>
              </a:ext>
            </a:extLst>
          </p:cNvPr>
          <p:cNvSpPr/>
          <p:nvPr/>
        </p:nvSpPr>
        <p:spPr>
          <a:xfrm>
            <a:off x="647355" y="1312133"/>
            <a:ext cx="2922311" cy="2519234"/>
          </a:xfrm>
          <a:prstGeom prst="hexagon">
            <a:avLst/>
          </a:prstGeom>
          <a:blipFill dpi="0" rotWithShape="1">
            <a:blip r:embed="rId2">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9661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3">
            <a:extLst>
              <a:ext uri="{FF2B5EF4-FFF2-40B4-BE49-F238E27FC236}">
                <a16:creationId xmlns:a16="http://schemas.microsoft.com/office/drawing/2014/main" id="{1C1DB67A-4418-8D73-6089-D989CE677E90}"/>
              </a:ext>
            </a:extLst>
          </p:cNvPr>
          <p:cNvSpPr>
            <a:spLocks noGrp="1" noChangeArrowheads="1"/>
          </p:cNvSpPr>
          <p:nvPr>
            <p:ph type="title"/>
          </p:nvPr>
        </p:nvSpPr>
        <p:spPr>
          <a:xfrm>
            <a:off x="623888" y="560388"/>
            <a:ext cx="7886700" cy="2139950"/>
          </a:xfrm>
        </p:spPr>
        <p:txBody>
          <a:bodyPr/>
          <a:lstStyle/>
          <a:p>
            <a:r>
              <a:rPr lang="en-US" altLang="en-US" dirty="0"/>
              <a:t>Essential Question</a:t>
            </a:r>
          </a:p>
        </p:txBody>
      </p:sp>
      <p:sp>
        <p:nvSpPr>
          <p:cNvPr id="23554" name="Text Placeholder 4">
            <a:extLst>
              <a:ext uri="{FF2B5EF4-FFF2-40B4-BE49-F238E27FC236}">
                <a16:creationId xmlns:a16="http://schemas.microsoft.com/office/drawing/2014/main" id="{F01DC99E-0FC2-0634-50E3-612982742493}"/>
              </a:ext>
            </a:extLst>
          </p:cNvPr>
          <p:cNvSpPr>
            <a:spLocks noGrp="1" noChangeArrowheads="1"/>
          </p:cNvSpPr>
          <p:nvPr>
            <p:ph type="body" sz="quarter" idx="10"/>
          </p:nvPr>
        </p:nvSpPr>
        <p:spPr>
          <a:xfrm>
            <a:off x="623888" y="2808288"/>
            <a:ext cx="7885112" cy="1397000"/>
          </a:xfrm>
        </p:spPr>
        <p:txBody>
          <a:bodyPr/>
          <a:lstStyle/>
          <a:p>
            <a:pPr marL="64008" indent="0">
              <a:buNone/>
            </a:pPr>
            <a:r>
              <a:rPr lang="en-US" altLang="en-US" dirty="0"/>
              <a:t>Why should we remember the Holocaust?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3">
            <a:extLst>
              <a:ext uri="{FF2B5EF4-FFF2-40B4-BE49-F238E27FC236}">
                <a16:creationId xmlns:a16="http://schemas.microsoft.com/office/drawing/2014/main" id="{7A133F9F-8BD4-BFCE-947E-74745460EF13}"/>
              </a:ext>
            </a:extLst>
          </p:cNvPr>
          <p:cNvSpPr>
            <a:spLocks noGrp="1" noChangeArrowheads="1"/>
          </p:cNvSpPr>
          <p:nvPr>
            <p:ph type="title"/>
          </p:nvPr>
        </p:nvSpPr>
        <p:spPr>
          <a:xfrm>
            <a:off x="622300" y="431800"/>
            <a:ext cx="7886700" cy="2139950"/>
          </a:xfrm>
        </p:spPr>
        <p:txBody>
          <a:bodyPr/>
          <a:lstStyle/>
          <a:p>
            <a:r>
              <a:rPr lang="en-US" altLang="en-US" dirty="0"/>
              <a:t>Learning Objectives</a:t>
            </a:r>
          </a:p>
        </p:txBody>
      </p:sp>
      <p:sp>
        <p:nvSpPr>
          <p:cNvPr id="5" name="Text Placeholder 4">
            <a:extLst>
              <a:ext uri="{FF2B5EF4-FFF2-40B4-BE49-F238E27FC236}">
                <a16:creationId xmlns:a16="http://schemas.microsoft.com/office/drawing/2014/main" id="{4928C0DD-EBA7-945F-414B-0577DA3BB329}"/>
              </a:ext>
            </a:extLst>
          </p:cNvPr>
          <p:cNvSpPr>
            <a:spLocks noGrp="1"/>
          </p:cNvSpPr>
          <p:nvPr>
            <p:ph type="body" sz="quarter" idx="10"/>
          </p:nvPr>
        </p:nvSpPr>
        <p:spPr>
          <a:xfrm>
            <a:off x="622300" y="2571750"/>
            <a:ext cx="7885112" cy="2528304"/>
          </a:xfrm>
        </p:spPr>
        <p:txBody>
          <a:bodyPr rtlCol="0">
            <a:normAutofit fontScale="85000" lnSpcReduction="20000"/>
          </a:bodyPr>
          <a:lstStyle/>
          <a:p>
            <a:pPr lvl="0" indent="-457200">
              <a:spcBef>
                <a:spcPts val="0"/>
              </a:spcBef>
              <a:spcAft>
                <a:spcPts val="600"/>
              </a:spcAft>
              <a:buSzPts val="2600"/>
              <a:buChar char="•"/>
            </a:pPr>
            <a:r>
              <a:rPr lang="en-US" sz="3300" dirty="0"/>
              <a:t>Investigate what happened during the Holocaust and the circumstances that led up to World War II. </a:t>
            </a:r>
          </a:p>
          <a:p>
            <a:pPr lvl="0" indent="-457200">
              <a:spcBef>
                <a:spcPts val="0"/>
              </a:spcBef>
              <a:spcAft>
                <a:spcPts val="600"/>
              </a:spcAft>
              <a:buSzPts val="2600"/>
              <a:buChar char="•"/>
            </a:pPr>
            <a:r>
              <a:rPr lang="en-US" sz="3300" dirty="0"/>
              <a:t>Learn about the experiences of victims, survivors, and rescuers and then construct honorary plaques that retell their stories.</a:t>
            </a:r>
          </a:p>
          <a:p>
            <a:pPr marL="457200" indent="-457200" fontAlgn="auto">
              <a:spcAft>
                <a:spcPts val="0"/>
              </a:spcAft>
              <a:defRPr/>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11CD8-D9BB-BC4B-FD94-B6149C8A5AC7}"/>
              </a:ext>
            </a:extLst>
          </p:cNvPr>
          <p:cNvSpPr>
            <a:spLocks noGrp="1"/>
          </p:cNvSpPr>
          <p:nvPr>
            <p:ph type="title"/>
          </p:nvPr>
        </p:nvSpPr>
        <p:spPr>
          <a:xfrm>
            <a:off x="628650" y="274638"/>
            <a:ext cx="7886700" cy="993775"/>
          </a:xfrm>
        </p:spPr>
        <p:txBody>
          <a:bodyPr wrap="square" rtlCol="0" anchor="b">
            <a:normAutofit/>
          </a:bodyPr>
          <a:lstStyle/>
          <a:p>
            <a:pPr fontAlgn="auto">
              <a:spcAft>
                <a:spcPts val="0"/>
              </a:spcAft>
              <a:defRPr/>
            </a:pPr>
            <a:r>
              <a:rPr lang="en-US" dirty="0"/>
              <a:t>True or False?</a:t>
            </a:r>
          </a:p>
        </p:txBody>
      </p:sp>
      <p:sp>
        <p:nvSpPr>
          <p:cNvPr id="25602" name="Content Placeholder 2">
            <a:extLst>
              <a:ext uri="{FF2B5EF4-FFF2-40B4-BE49-F238E27FC236}">
                <a16:creationId xmlns:a16="http://schemas.microsoft.com/office/drawing/2014/main" id="{67D3FB85-4C05-9AF8-0E54-BE7EB078D8F0}"/>
              </a:ext>
            </a:extLst>
          </p:cNvPr>
          <p:cNvSpPr>
            <a:spLocks noGrp="1" noChangeArrowheads="1"/>
          </p:cNvSpPr>
          <p:nvPr>
            <p:ph sz="half" idx="1"/>
          </p:nvPr>
        </p:nvSpPr>
        <p:spPr>
          <a:xfrm>
            <a:off x="628650" y="1370013"/>
            <a:ext cx="3867150" cy="3262312"/>
          </a:xfrm>
        </p:spPr>
        <p:txBody>
          <a:bodyPr wrap="square" anchor="t">
            <a:normAutofit/>
          </a:bodyPr>
          <a:lstStyle/>
          <a:p>
            <a:pPr marL="64008" indent="0">
              <a:buNone/>
            </a:pPr>
            <a:r>
              <a:rPr lang="en-US" i="1" dirty="0"/>
              <a:t>Antisemitism</a:t>
            </a:r>
            <a:r>
              <a:rPr lang="en-US" dirty="0"/>
              <a:t>, or hatred of Jewish people, did not exist until the Holocaust. </a:t>
            </a:r>
          </a:p>
          <a:p>
            <a:pPr marL="64008" indent="0">
              <a:buNone/>
            </a:pPr>
            <a:endParaRPr lang="en-US" altLang="en-US" dirty="0"/>
          </a:p>
        </p:txBody>
      </p:sp>
      <p:pic>
        <p:nvPicPr>
          <p:cNvPr id="3" name="Google Shape;114;p26">
            <a:extLst>
              <a:ext uri="{FF2B5EF4-FFF2-40B4-BE49-F238E27FC236}">
                <a16:creationId xmlns:a16="http://schemas.microsoft.com/office/drawing/2014/main" id="{72CDF239-2631-C281-7DBF-8C9A410AFEDF}"/>
              </a:ext>
            </a:extLst>
          </p:cNvPr>
          <p:cNvPicPr preferRelativeResize="0"/>
          <p:nvPr/>
        </p:nvPicPr>
        <p:blipFill>
          <a:blip r:embed="rId3"/>
          <a:srcRect l="20263" r="5648" b="-2"/>
          <a:stretch>
            <a:fillRect/>
          </a:stretch>
        </p:blipFill>
        <p:spPr>
          <a:xfrm>
            <a:off x="4648200" y="940594"/>
            <a:ext cx="3867150" cy="3262312"/>
          </a:xfrm>
          <a:prstGeom prst="rect">
            <a:avLst/>
          </a:prstGeom>
          <a:noFill/>
          <a:ln>
            <a:noFill/>
          </a:ln>
        </p:spPr>
      </p:pic>
      <p:sp>
        <p:nvSpPr>
          <p:cNvPr id="4" name="Google Shape;115;p26">
            <a:extLst>
              <a:ext uri="{FF2B5EF4-FFF2-40B4-BE49-F238E27FC236}">
                <a16:creationId xmlns:a16="http://schemas.microsoft.com/office/drawing/2014/main" id="{CACC89BA-6293-8366-0C6F-57332BF84A31}"/>
              </a:ext>
            </a:extLst>
          </p:cNvPr>
          <p:cNvSpPr txBox="1"/>
          <p:nvPr/>
        </p:nvSpPr>
        <p:spPr>
          <a:xfrm>
            <a:off x="4648200" y="4202906"/>
            <a:ext cx="4026000" cy="40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Calibri"/>
                <a:ea typeface="Calibri"/>
                <a:cs typeface="Calibri"/>
                <a:sym typeface="Calibri"/>
              </a:rPr>
              <a:t>Bulgaria deports Macedonian Jews to Treblinka</a:t>
            </a:r>
            <a:endParaRPr dirty="0">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85AB5-21A4-945A-534B-A5C08907AB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511378-A9AA-E4A3-34F8-C06359BDE8F0}"/>
              </a:ext>
            </a:extLst>
          </p:cNvPr>
          <p:cNvSpPr>
            <a:spLocks noGrp="1"/>
          </p:cNvSpPr>
          <p:nvPr>
            <p:ph type="title"/>
          </p:nvPr>
        </p:nvSpPr>
        <p:spPr>
          <a:xfrm>
            <a:off x="628650" y="274638"/>
            <a:ext cx="7886700" cy="993775"/>
          </a:xfrm>
        </p:spPr>
        <p:txBody>
          <a:bodyPr wrap="square" rtlCol="0" anchor="b">
            <a:normAutofit/>
          </a:bodyPr>
          <a:lstStyle/>
          <a:p>
            <a:pPr fontAlgn="auto">
              <a:spcAft>
                <a:spcPts val="0"/>
              </a:spcAft>
              <a:defRPr/>
            </a:pPr>
            <a:r>
              <a:rPr lang="en-US" dirty="0"/>
              <a:t>True or False?</a:t>
            </a:r>
          </a:p>
        </p:txBody>
      </p:sp>
      <p:sp>
        <p:nvSpPr>
          <p:cNvPr id="25602" name="Content Placeholder 2">
            <a:extLst>
              <a:ext uri="{FF2B5EF4-FFF2-40B4-BE49-F238E27FC236}">
                <a16:creationId xmlns:a16="http://schemas.microsoft.com/office/drawing/2014/main" id="{F74CF22D-83FD-BD2C-22BD-6EA76F560140}"/>
              </a:ext>
            </a:extLst>
          </p:cNvPr>
          <p:cNvSpPr>
            <a:spLocks noGrp="1" noChangeArrowheads="1"/>
          </p:cNvSpPr>
          <p:nvPr>
            <p:ph sz="half" idx="1"/>
          </p:nvPr>
        </p:nvSpPr>
        <p:spPr>
          <a:xfrm>
            <a:off x="628650" y="1370013"/>
            <a:ext cx="3867150" cy="3262312"/>
          </a:xfrm>
        </p:spPr>
        <p:txBody>
          <a:bodyPr wrap="square" anchor="t">
            <a:normAutofit/>
          </a:bodyPr>
          <a:lstStyle/>
          <a:p>
            <a:pPr marL="0" lvl="7" indent="0">
              <a:lnSpc>
                <a:spcPct val="100000"/>
              </a:lnSpc>
              <a:spcBef>
                <a:spcPts val="0"/>
              </a:spcBef>
              <a:spcAft>
                <a:spcPts val="1200"/>
              </a:spcAft>
              <a:buSzPts val="1200"/>
              <a:buNone/>
            </a:pPr>
            <a:r>
              <a:rPr lang="en-US" sz="2600" dirty="0"/>
              <a:t>Answer: </a:t>
            </a:r>
            <a:r>
              <a:rPr lang="en-US" sz="2600" b="1" dirty="0"/>
              <a:t>False</a:t>
            </a:r>
          </a:p>
          <a:p>
            <a:pPr marL="0" lvl="7" indent="0">
              <a:lnSpc>
                <a:spcPct val="100000"/>
              </a:lnSpc>
              <a:spcBef>
                <a:spcPts val="240"/>
              </a:spcBef>
              <a:buSzPts val="1200"/>
              <a:buNone/>
            </a:pPr>
            <a:r>
              <a:rPr lang="en-US" sz="2600" dirty="0"/>
              <a:t>Antisemitism, which led to the murder of six million Jews during the Holocaust, had existed for centuries prior to the start of the Holocaust.</a:t>
            </a:r>
          </a:p>
          <a:p>
            <a:pPr marL="64008" indent="0">
              <a:buNone/>
            </a:pPr>
            <a:endParaRPr lang="en-US" altLang="en-US" dirty="0"/>
          </a:p>
        </p:txBody>
      </p:sp>
      <p:pic>
        <p:nvPicPr>
          <p:cNvPr id="5" name="Google Shape;122;p27">
            <a:extLst>
              <a:ext uri="{FF2B5EF4-FFF2-40B4-BE49-F238E27FC236}">
                <a16:creationId xmlns:a16="http://schemas.microsoft.com/office/drawing/2014/main" id="{2D492431-6389-3E9F-D164-7B4B86838C75}"/>
              </a:ext>
            </a:extLst>
          </p:cNvPr>
          <p:cNvPicPr preferRelativeResize="0"/>
          <p:nvPr/>
        </p:nvPicPr>
        <p:blipFill>
          <a:blip r:embed="rId3">
            <a:alphaModFix/>
          </a:blip>
          <a:stretch>
            <a:fillRect/>
          </a:stretch>
        </p:blipFill>
        <p:spPr>
          <a:xfrm>
            <a:off x="4905899" y="1217025"/>
            <a:ext cx="3780900" cy="2610451"/>
          </a:xfrm>
          <a:prstGeom prst="rect">
            <a:avLst/>
          </a:prstGeom>
          <a:noFill/>
          <a:ln>
            <a:noFill/>
          </a:ln>
        </p:spPr>
      </p:pic>
      <p:sp>
        <p:nvSpPr>
          <p:cNvPr id="6" name="Google Shape;123;p27">
            <a:extLst>
              <a:ext uri="{FF2B5EF4-FFF2-40B4-BE49-F238E27FC236}">
                <a16:creationId xmlns:a16="http://schemas.microsoft.com/office/drawing/2014/main" id="{28F78D12-FD2E-10B9-364B-25F547F0E685}"/>
              </a:ext>
            </a:extLst>
          </p:cNvPr>
          <p:cNvSpPr txBox="1"/>
          <p:nvPr/>
        </p:nvSpPr>
        <p:spPr>
          <a:xfrm>
            <a:off x="4856913" y="3818414"/>
            <a:ext cx="3867150" cy="815893"/>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i="1" dirty="0">
                <a:latin typeface="Calibri"/>
                <a:ea typeface="Calibri"/>
                <a:cs typeface="Calibri"/>
                <a:sym typeface="Calibri"/>
              </a:rPr>
              <a:t>Students riot at University of Vienna after Nazis attempt to prevent Jews from entering</a:t>
            </a:r>
            <a:endParaRPr i="1" dirty="0">
              <a:latin typeface="Calibri"/>
              <a:ea typeface="Calibri"/>
              <a:cs typeface="Calibri"/>
              <a:sym typeface="Calibri"/>
            </a:endParaRPr>
          </a:p>
        </p:txBody>
      </p:sp>
    </p:spTree>
    <p:extLst>
      <p:ext uri="{BB962C8B-B14F-4D97-AF65-F5344CB8AC3E}">
        <p14:creationId xmlns:p14="http://schemas.microsoft.com/office/powerpoint/2010/main" val="3508968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887BF-1123-1B30-71F7-B1BA755D46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140CB7-DB04-FA4A-AA1F-E8AAE747DB0F}"/>
              </a:ext>
            </a:extLst>
          </p:cNvPr>
          <p:cNvSpPr>
            <a:spLocks noGrp="1"/>
          </p:cNvSpPr>
          <p:nvPr>
            <p:ph type="title"/>
          </p:nvPr>
        </p:nvSpPr>
        <p:spPr>
          <a:xfrm>
            <a:off x="628650" y="274638"/>
            <a:ext cx="7886700" cy="993775"/>
          </a:xfrm>
        </p:spPr>
        <p:txBody>
          <a:bodyPr wrap="square" rtlCol="0" anchor="b">
            <a:normAutofit/>
          </a:bodyPr>
          <a:lstStyle/>
          <a:p>
            <a:pPr fontAlgn="auto">
              <a:spcAft>
                <a:spcPts val="0"/>
              </a:spcAft>
              <a:defRPr/>
            </a:pPr>
            <a:r>
              <a:rPr lang="en-US" dirty="0"/>
              <a:t>True or False?</a:t>
            </a:r>
          </a:p>
        </p:txBody>
      </p:sp>
      <p:sp>
        <p:nvSpPr>
          <p:cNvPr id="25602" name="Content Placeholder 2">
            <a:extLst>
              <a:ext uri="{FF2B5EF4-FFF2-40B4-BE49-F238E27FC236}">
                <a16:creationId xmlns:a16="http://schemas.microsoft.com/office/drawing/2014/main" id="{CDFF0F55-708D-535C-5B2F-C694DB4CF1F1}"/>
              </a:ext>
            </a:extLst>
          </p:cNvPr>
          <p:cNvSpPr>
            <a:spLocks noGrp="1" noChangeArrowheads="1"/>
          </p:cNvSpPr>
          <p:nvPr>
            <p:ph sz="half" idx="1"/>
          </p:nvPr>
        </p:nvSpPr>
        <p:spPr>
          <a:xfrm>
            <a:off x="628650" y="1370013"/>
            <a:ext cx="3867150" cy="3262312"/>
          </a:xfrm>
        </p:spPr>
        <p:txBody>
          <a:bodyPr wrap="square" anchor="t">
            <a:normAutofit/>
          </a:bodyPr>
          <a:lstStyle/>
          <a:p>
            <a:pPr marL="0" lvl="0" indent="0">
              <a:spcBef>
                <a:spcPts val="0"/>
              </a:spcBef>
              <a:spcAft>
                <a:spcPts val="0"/>
              </a:spcAft>
              <a:buNone/>
            </a:pPr>
            <a:r>
              <a:rPr lang="en-US" dirty="0"/>
              <a:t>The Nazis created only a few concentration camps for prisoners in Europe.</a:t>
            </a:r>
          </a:p>
          <a:p>
            <a:pPr marL="64008" indent="0">
              <a:buNone/>
            </a:pPr>
            <a:endParaRPr lang="en-US" altLang="en-US" dirty="0"/>
          </a:p>
        </p:txBody>
      </p:sp>
      <p:pic>
        <p:nvPicPr>
          <p:cNvPr id="3" name="Google Shape;130;p28">
            <a:extLst>
              <a:ext uri="{FF2B5EF4-FFF2-40B4-BE49-F238E27FC236}">
                <a16:creationId xmlns:a16="http://schemas.microsoft.com/office/drawing/2014/main" id="{2FE76BF2-712C-7072-1924-C69F267B7E9F}"/>
              </a:ext>
            </a:extLst>
          </p:cNvPr>
          <p:cNvPicPr preferRelativeResize="0"/>
          <p:nvPr/>
        </p:nvPicPr>
        <p:blipFill>
          <a:blip r:embed="rId3">
            <a:alphaModFix/>
          </a:blip>
          <a:stretch>
            <a:fillRect/>
          </a:stretch>
        </p:blipFill>
        <p:spPr>
          <a:xfrm>
            <a:off x="4754882" y="771525"/>
            <a:ext cx="3821300" cy="2530926"/>
          </a:xfrm>
          <a:prstGeom prst="rect">
            <a:avLst/>
          </a:prstGeom>
          <a:noFill/>
          <a:ln>
            <a:noFill/>
          </a:ln>
        </p:spPr>
      </p:pic>
      <p:sp>
        <p:nvSpPr>
          <p:cNvPr id="4" name="Google Shape;131;p28">
            <a:extLst>
              <a:ext uri="{FF2B5EF4-FFF2-40B4-BE49-F238E27FC236}">
                <a16:creationId xmlns:a16="http://schemas.microsoft.com/office/drawing/2014/main" id="{12E3D59D-C358-1610-D7A7-0EEE7387CF1E}"/>
              </a:ext>
            </a:extLst>
          </p:cNvPr>
          <p:cNvSpPr txBox="1"/>
          <p:nvPr/>
        </p:nvSpPr>
        <p:spPr>
          <a:xfrm>
            <a:off x="5567617" y="3313159"/>
            <a:ext cx="3873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i="1" dirty="0">
                <a:latin typeface="Calibri"/>
                <a:ea typeface="Calibri"/>
                <a:cs typeface="Calibri"/>
                <a:sym typeface="Calibri"/>
              </a:rPr>
              <a:t>Auschwitz concentration camp</a:t>
            </a:r>
            <a:endParaRPr i="1" dirty="0">
              <a:latin typeface="Calibri"/>
              <a:ea typeface="Calibri"/>
              <a:cs typeface="Calibri"/>
              <a:sym typeface="Calibri"/>
            </a:endParaRPr>
          </a:p>
        </p:txBody>
      </p:sp>
    </p:spTree>
    <p:extLst>
      <p:ext uri="{BB962C8B-B14F-4D97-AF65-F5344CB8AC3E}">
        <p14:creationId xmlns:p14="http://schemas.microsoft.com/office/powerpoint/2010/main" val="2247222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98BD1-EFA8-7323-6C3E-CC625836E8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E08BDB-E7BE-77D3-40E2-DAA51724FA31}"/>
              </a:ext>
            </a:extLst>
          </p:cNvPr>
          <p:cNvSpPr>
            <a:spLocks noGrp="1"/>
          </p:cNvSpPr>
          <p:nvPr>
            <p:ph type="title"/>
          </p:nvPr>
        </p:nvSpPr>
        <p:spPr>
          <a:xfrm>
            <a:off x="628650" y="274638"/>
            <a:ext cx="7886700" cy="993775"/>
          </a:xfrm>
        </p:spPr>
        <p:txBody>
          <a:bodyPr wrap="square" rtlCol="0" anchor="b">
            <a:normAutofit/>
          </a:bodyPr>
          <a:lstStyle/>
          <a:p>
            <a:pPr fontAlgn="auto">
              <a:spcAft>
                <a:spcPts val="0"/>
              </a:spcAft>
              <a:defRPr/>
            </a:pPr>
            <a:r>
              <a:rPr lang="en-US" dirty="0"/>
              <a:t>True or False?</a:t>
            </a:r>
          </a:p>
        </p:txBody>
      </p:sp>
      <p:sp>
        <p:nvSpPr>
          <p:cNvPr id="25602" name="Content Placeholder 2">
            <a:extLst>
              <a:ext uri="{FF2B5EF4-FFF2-40B4-BE49-F238E27FC236}">
                <a16:creationId xmlns:a16="http://schemas.microsoft.com/office/drawing/2014/main" id="{064AB07B-62BA-4AD3-7363-EA7D35D12C1C}"/>
              </a:ext>
            </a:extLst>
          </p:cNvPr>
          <p:cNvSpPr>
            <a:spLocks noGrp="1" noChangeArrowheads="1"/>
          </p:cNvSpPr>
          <p:nvPr>
            <p:ph sz="half" idx="1"/>
          </p:nvPr>
        </p:nvSpPr>
        <p:spPr>
          <a:xfrm>
            <a:off x="628650" y="1370013"/>
            <a:ext cx="4061756" cy="3262312"/>
          </a:xfrm>
        </p:spPr>
        <p:txBody>
          <a:bodyPr wrap="square" anchor="t">
            <a:normAutofit/>
          </a:bodyPr>
          <a:lstStyle/>
          <a:p>
            <a:pPr marL="0" lvl="7" indent="0">
              <a:lnSpc>
                <a:spcPct val="100000"/>
              </a:lnSpc>
              <a:spcBef>
                <a:spcPts val="0"/>
              </a:spcBef>
              <a:spcAft>
                <a:spcPts val="1200"/>
              </a:spcAft>
              <a:buSzPts val="1200"/>
              <a:buNone/>
            </a:pPr>
            <a:r>
              <a:rPr lang="en-US" sz="2600" dirty="0"/>
              <a:t>Answer: </a:t>
            </a:r>
            <a:r>
              <a:rPr lang="en-US" sz="2600" b="1" dirty="0"/>
              <a:t>False</a:t>
            </a:r>
          </a:p>
          <a:p>
            <a:pPr marL="0" lvl="7" indent="0">
              <a:lnSpc>
                <a:spcPct val="100000"/>
              </a:lnSpc>
              <a:spcBef>
                <a:spcPts val="240"/>
              </a:spcBef>
              <a:buSzPts val="1200"/>
              <a:buNone/>
            </a:pPr>
            <a:r>
              <a:rPr lang="en-US" sz="2600" dirty="0"/>
              <a:t>There were over 43,000 camps. The main kinds of concentration camps were labor camps and extermination (death) camps.</a:t>
            </a:r>
          </a:p>
          <a:p>
            <a:pPr marL="64008" indent="0">
              <a:buNone/>
            </a:pPr>
            <a:endParaRPr lang="en-US" altLang="en-US" dirty="0"/>
          </a:p>
        </p:txBody>
      </p:sp>
      <p:pic>
        <p:nvPicPr>
          <p:cNvPr id="5" name="Google Shape;138;p29">
            <a:extLst>
              <a:ext uri="{FF2B5EF4-FFF2-40B4-BE49-F238E27FC236}">
                <a16:creationId xmlns:a16="http://schemas.microsoft.com/office/drawing/2014/main" id="{980E68FB-A7D6-214B-2952-E35B10965674}"/>
              </a:ext>
            </a:extLst>
          </p:cNvPr>
          <p:cNvPicPr preferRelativeResize="0">
            <a:picLocks noChangeAspect="1"/>
          </p:cNvPicPr>
          <p:nvPr/>
        </p:nvPicPr>
        <p:blipFill>
          <a:blip r:embed="rId3">
            <a:alphaModFix/>
          </a:blip>
          <a:stretch>
            <a:fillRect/>
          </a:stretch>
        </p:blipFill>
        <p:spPr>
          <a:xfrm>
            <a:off x="5040630" y="771525"/>
            <a:ext cx="3474720" cy="2495759"/>
          </a:xfrm>
          <a:prstGeom prst="rect">
            <a:avLst/>
          </a:prstGeom>
          <a:noFill/>
          <a:ln>
            <a:noFill/>
          </a:ln>
        </p:spPr>
      </p:pic>
      <p:sp>
        <p:nvSpPr>
          <p:cNvPr id="6" name="Google Shape;139;p29">
            <a:extLst>
              <a:ext uri="{FF2B5EF4-FFF2-40B4-BE49-F238E27FC236}">
                <a16:creationId xmlns:a16="http://schemas.microsoft.com/office/drawing/2014/main" id="{01EA188F-9BD5-8331-307C-55CF89B4F5A3}"/>
              </a:ext>
            </a:extLst>
          </p:cNvPr>
          <p:cNvSpPr txBox="1"/>
          <p:nvPr/>
        </p:nvSpPr>
        <p:spPr>
          <a:xfrm>
            <a:off x="5651426" y="3267284"/>
            <a:ext cx="2513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i="1" dirty="0">
                <a:latin typeface="Calibri"/>
                <a:ea typeface="Calibri"/>
                <a:cs typeface="Calibri"/>
                <a:sym typeface="Calibri"/>
              </a:rPr>
              <a:t>Child survivors of Auschwitz</a:t>
            </a:r>
            <a:endParaRPr i="1" dirty="0">
              <a:latin typeface="Calibri"/>
              <a:ea typeface="Calibri"/>
              <a:cs typeface="Calibri"/>
              <a:sym typeface="Calibri"/>
            </a:endParaRPr>
          </a:p>
        </p:txBody>
      </p:sp>
    </p:spTree>
    <p:extLst>
      <p:ext uri="{BB962C8B-B14F-4D97-AF65-F5344CB8AC3E}">
        <p14:creationId xmlns:p14="http://schemas.microsoft.com/office/powerpoint/2010/main" val="1632467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7601D-0DAB-7FB0-9092-065A0FB2CB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E1B66B-AFE6-A9E7-C04B-9BC0AC52172D}"/>
              </a:ext>
            </a:extLst>
          </p:cNvPr>
          <p:cNvSpPr>
            <a:spLocks noGrp="1"/>
          </p:cNvSpPr>
          <p:nvPr>
            <p:ph type="title"/>
          </p:nvPr>
        </p:nvSpPr>
        <p:spPr>
          <a:xfrm>
            <a:off x="628650" y="274638"/>
            <a:ext cx="7886700" cy="993775"/>
          </a:xfrm>
        </p:spPr>
        <p:txBody>
          <a:bodyPr wrap="square" rtlCol="0" anchor="b">
            <a:normAutofit/>
          </a:bodyPr>
          <a:lstStyle/>
          <a:p>
            <a:pPr fontAlgn="auto">
              <a:spcAft>
                <a:spcPts val="0"/>
              </a:spcAft>
              <a:defRPr/>
            </a:pPr>
            <a:r>
              <a:rPr lang="en-US" dirty="0"/>
              <a:t>True or False?</a:t>
            </a:r>
          </a:p>
        </p:txBody>
      </p:sp>
      <p:sp>
        <p:nvSpPr>
          <p:cNvPr id="25602" name="Content Placeholder 2">
            <a:extLst>
              <a:ext uri="{FF2B5EF4-FFF2-40B4-BE49-F238E27FC236}">
                <a16:creationId xmlns:a16="http://schemas.microsoft.com/office/drawing/2014/main" id="{0515B2B8-5774-613C-D88E-6E9ADE2AE4F8}"/>
              </a:ext>
            </a:extLst>
          </p:cNvPr>
          <p:cNvSpPr>
            <a:spLocks noGrp="1" noChangeArrowheads="1"/>
          </p:cNvSpPr>
          <p:nvPr>
            <p:ph sz="half" idx="1"/>
          </p:nvPr>
        </p:nvSpPr>
        <p:spPr>
          <a:xfrm>
            <a:off x="628650" y="1370013"/>
            <a:ext cx="4061756" cy="3262312"/>
          </a:xfrm>
        </p:spPr>
        <p:txBody>
          <a:bodyPr wrap="square" anchor="t">
            <a:normAutofit/>
          </a:bodyPr>
          <a:lstStyle/>
          <a:p>
            <a:pPr marL="64008" indent="0">
              <a:buNone/>
            </a:pPr>
            <a:r>
              <a:rPr lang="en-US" altLang="en-US" dirty="0"/>
              <a:t>Most victims of the Holocaust were murdered at the Auschwitz death camp. </a:t>
            </a:r>
          </a:p>
        </p:txBody>
      </p:sp>
      <p:pic>
        <p:nvPicPr>
          <p:cNvPr id="3" name="Google Shape;146;p30">
            <a:extLst>
              <a:ext uri="{FF2B5EF4-FFF2-40B4-BE49-F238E27FC236}">
                <a16:creationId xmlns:a16="http://schemas.microsoft.com/office/drawing/2014/main" id="{D67AF34E-0402-FA5C-99F8-70BF8A47DDCD}"/>
              </a:ext>
            </a:extLst>
          </p:cNvPr>
          <p:cNvPicPr preferRelativeResize="0"/>
          <p:nvPr/>
        </p:nvPicPr>
        <p:blipFill>
          <a:blip r:embed="rId3">
            <a:alphaModFix/>
          </a:blip>
          <a:stretch>
            <a:fillRect/>
          </a:stretch>
        </p:blipFill>
        <p:spPr>
          <a:xfrm>
            <a:off x="5033800" y="771525"/>
            <a:ext cx="3748951" cy="2495026"/>
          </a:xfrm>
          <a:prstGeom prst="rect">
            <a:avLst/>
          </a:prstGeom>
          <a:noFill/>
          <a:ln>
            <a:noFill/>
          </a:ln>
        </p:spPr>
      </p:pic>
      <p:sp>
        <p:nvSpPr>
          <p:cNvPr id="4" name="Google Shape;147;p30">
            <a:extLst>
              <a:ext uri="{FF2B5EF4-FFF2-40B4-BE49-F238E27FC236}">
                <a16:creationId xmlns:a16="http://schemas.microsoft.com/office/drawing/2014/main" id="{F82AA025-750D-D508-A584-29E18FF9D15F}"/>
              </a:ext>
            </a:extLst>
          </p:cNvPr>
          <p:cNvSpPr txBox="1"/>
          <p:nvPr/>
        </p:nvSpPr>
        <p:spPr>
          <a:xfrm>
            <a:off x="5033800" y="3277259"/>
            <a:ext cx="3722126"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i="1" dirty="0">
                <a:latin typeface="Calibri"/>
                <a:ea typeface="Calibri"/>
                <a:cs typeface="Calibri"/>
                <a:sym typeface="Calibri"/>
              </a:rPr>
              <a:t>One day’s collection of shoes from a death camp</a:t>
            </a:r>
            <a:endParaRPr i="1" dirty="0">
              <a:latin typeface="Calibri"/>
              <a:ea typeface="Calibri"/>
              <a:cs typeface="Calibri"/>
              <a:sym typeface="Calibri"/>
            </a:endParaRPr>
          </a:p>
        </p:txBody>
      </p:sp>
    </p:spTree>
    <p:extLst>
      <p:ext uri="{BB962C8B-B14F-4D97-AF65-F5344CB8AC3E}">
        <p14:creationId xmlns:p14="http://schemas.microsoft.com/office/powerpoint/2010/main" val="3734882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794AC-6540-948A-A548-4C4A98B50A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69CB9E-F9F5-4A92-DF0D-5EEDAF9A59E7}"/>
              </a:ext>
            </a:extLst>
          </p:cNvPr>
          <p:cNvSpPr>
            <a:spLocks noGrp="1"/>
          </p:cNvSpPr>
          <p:nvPr>
            <p:ph type="title"/>
          </p:nvPr>
        </p:nvSpPr>
        <p:spPr>
          <a:xfrm>
            <a:off x="628650" y="274638"/>
            <a:ext cx="7886700" cy="993775"/>
          </a:xfrm>
        </p:spPr>
        <p:txBody>
          <a:bodyPr wrap="square" rtlCol="0" anchor="b">
            <a:normAutofit/>
          </a:bodyPr>
          <a:lstStyle/>
          <a:p>
            <a:pPr fontAlgn="auto">
              <a:spcAft>
                <a:spcPts val="0"/>
              </a:spcAft>
              <a:defRPr/>
            </a:pPr>
            <a:r>
              <a:rPr lang="en-US" dirty="0"/>
              <a:t>True or False?</a:t>
            </a:r>
          </a:p>
        </p:txBody>
      </p:sp>
      <p:sp>
        <p:nvSpPr>
          <p:cNvPr id="25602" name="Content Placeholder 2">
            <a:extLst>
              <a:ext uri="{FF2B5EF4-FFF2-40B4-BE49-F238E27FC236}">
                <a16:creationId xmlns:a16="http://schemas.microsoft.com/office/drawing/2014/main" id="{A7009FC4-22BD-E20B-CAE3-3DBA3F3542F4}"/>
              </a:ext>
            </a:extLst>
          </p:cNvPr>
          <p:cNvSpPr>
            <a:spLocks noGrp="1" noChangeArrowheads="1"/>
          </p:cNvSpPr>
          <p:nvPr>
            <p:ph sz="half" idx="1"/>
          </p:nvPr>
        </p:nvSpPr>
        <p:spPr>
          <a:xfrm>
            <a:off x="628650" y="1370013"/>
            <a:ext cx="4061756" cy="3262312"/>
          </a:xfrm>
        </p:spPr>
        <p:txBody>
          <a:bodyPr wrap="square" anchor="t">
            <a:normAutofit lnSpcReduction="10000"/>
          </a:bodyPr>
          <a:lstStyle/>
          <a:p>
            <a:pPr marL="0" lvl="7" indent="0">
              <a:lnSpc>
                <a:spcPct val="100000"/>
              </a:lnSpc>
              <a:spcBef>
                <a:spcPts val="0"/>
              </a:spcBef>
              <a:spcAft>
                <a:spcPts val="1200"/>
              </a:spcAft>
              <a:buSzPts val="1200"/>
              <a:buNone/>
            </a:pPr>
            <a:r>
              <a:rPr lang="en-US" sz="2600" dirty="0"/>
              <a:t>Answer: </a:t>
            </a:r>
            <a:r>
              <a:rPr lang="en-US" sz="2600" b="1" dirty="0"/>
              <a:t>False</a:t>
            </a:r>
          </a:p>
          <a:p>
            <a:pPr marL="0" lvl="7" indent="0">
              <a:lnSpc>
                <a:spcPct val="100000"/>
              </a:lnSpc>
              <a:spcBef>
                <a:spcPts val="240"/>
              </a:spcBef>
              <a:buSzPts val="1200"/>
              <a:buNone/>
            </a:pPr>
            <a:r>
              <a:rPr lang="en-US" sz="2600" dirty="0"/>
              <a:t>Two million Jews, roughly a third of the Jews killed during the Holocaust, were killed outside of the camps. Many of them were shot by Nazis and thrown into mass graves.</a:t>
            </a:r>
          </a:p>
        </p:txBody>
      </p:sp>
      <p:pic>
        <p:nvPicPr>
          <p:cNvPr id="5" name="Google Shape;155;p31">
            <a:extLst>
              <a:ext uri="{FF2B5EF4-FFF2-40B4-BE49-F238E27FC236}">
                <a16:creationId xmlns:a16="http://schemas.microsoft.com/office/drawing/2014/main" id="{73A2C936-8948-5348-F1B5-897DF93C3FBB}"/>
              </a:ext>
            </a:extLst>
          </p:cNvPr>
          <p:cNvPicPr preferRelativeResize="0"/>
          <p:nvPr/>
        </p:nvPicPr>
        <p:blipFill>
          <a:blip r:embed="rId3">
            <a:alphaModFix/>
          </a:blip>
          <a:stretch>
            <a:fillRect/>
          </a:stretch>
        </p:blipFill>
        <p:spPr>
          <a:xfrm>
            <a:off x="5353819" y="570915"/>
            <a:ext cx="2495851" cy="3739100"/>
          </a:xfrm>
          <a:prstGeom prst="rect">
            <a:avLst/>
          </a:prstGeom>
          <a:noFill/>
          <a:ln>
            <a:noFill/>
          </a:ln>
        </p:spPr>
      </p:pic>
      <p:sp>
        <p:nvSpPr>
          <p:cNvPr id="6" name="TextBox 5">
            <a:extLst>
              <a:ext uri="{FF2B5EF4-FFF2-40B4-BE49-F238E27FC236}">
                <a16:creationId xmlns:a16="http://schemas.microsoft.com/office/drawing/2014/main" id="{ED944713-1F2B-6C20-6317-52C2BB9D5EE0}"/>
              </a:ext>
            </a:extLst>
          </p:cNvPr>
          <p:cNvSpPr txBox="1"/>
          <p:nvPr/>
        </p:nvSpPr>
        <p:spPr>
          <a:xfrm>
            <a:off x="23088600" y="-10515600"/>
            <a:ext cx="184731" cy="307777"/>
          </a:xfrm>
          <a:prstGeom prst="rect">
            <a:avLst/>
          </a:prstGeom>
          <a:noFill/>
        </p:spPr>
        <p:txBody>
          <a:bodyPr wrap="none" rtlCol="0">
            <a:spAutoFit/>
          </a:bodyPr>
          <a:lstStyle/>
          <a:p>
            <a:endParaRPr lang="en-US" dirty="0"/>
          </a:p>
        </p:txBody>
      </p:sp>
      <p:sp>
        <p:nvSpPr>
          <p:cNvPr id="7" name="Google Shape;154;p31">
            <a:extLst>
              <a:ext uri="{FF2B5EF4-FFF2-40B4-BE49-F238E27FC236}">
                <a16:creationId xmlns:a16="http://schemas.microsoft.com/office/drawing/2014/main" id="{34BA86AF-7966-67F5-016F-AE563693D59F}"/>
              </a:ext>
            </a:extLst>
          </p:cNvPr>
          <p:cNvSpPr txBox="1"/>
          <p:nvPr/>
        </p:nvSpPr>
        <p:spPr>
          <a:xfrm>
            <a:off x="5353819" y="4298530"/>
            <a:ext cx="2576728" cy="61552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i="1" dirty="0">
                <a:latin typeface="Calibri"/>
                <a:ea typeface="Calibri"/>
                <a:cs typeface="Calibri"/>
                <a:sym typeface="Calibri"/>
              </a:rPr>
              <a:t>Jewish women forced to wear yellow badges</a:t>
            </a:r>
            <a:endParaRPr i="1" dirty="0">
              <a:latin typeface="Calibri"/>
              <a:ea typeface="Calibri"/>
              <a:cs typeface="Calibri"/>
              <a:sym typeface="Calibri"/>
            </a:endParaRPr>
          </a:p>
        </p:txBody>
      </p:sp>
    </p:spTree>
    <p:extLst>
      <p:ext uri="{BB962C8B-B14F-4D97-AF65-F5344CB8AC3E}">
        <p14:creationId xmlns:p14="http://schemas.microsoft.com/office/powerpoint/2010/main" val="2380398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A42FE-7F21-25C2-6005-D7B9E76902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46FECB-A0B8-447F-E1FC-E4BC3001DE9E}"/>
              </a:ext>
            </a:extLst>
          </p:cNvPr>
          <p:cNvSpPr>
            <a:spLocks noGrp="1"/>
          </p:cNvSpPr>
          <p:nvPr>
            <p:ph type="title"/>
          </p:nvPr>
        </p:nvSpPr>
        <p:spPr>
          <a:xfrm>
            <a:off x="628650" y="274638"/>
            <a:ext cx="7886700" cy="993775"/>
          </a:xfrm>
        </p:spPr>
        <p:txBody>
          <a:bodyPr wrap="square" rtlCol="0" anchor="b">
            <a:normAutofit/>
          </a:bodyPr>
          <a:lstStyle/>
          <a:p>
            <a:pPr fontAlgn="auto">
              <a:spcAft>
                <a:spcPts val="0"/>
              </a:spcAft>
              <a:defRPr/>
            </a:pPr>
            <a:r>
              <a:rPr lang="en-US" dirty="0"/>
              <a:t>True or False?</a:t>
            </a:r>
          </a:p>
        </p:txBody>
      </p:sp>
      <p:sp>
        <p:nvSpPr>
          <p:cNvPr id="25602" name="Content Placeholder 2">
            <a:extLst>
              <a:ext uri="{FF2B5EF4-FFF2-40B4-BE49-F238E27FC236}">
                <a16:creationId xmlns:a16="http://schemas.microsoft.com/office/drawing/2014/main" id="{E6745518-CB31-F7D6-E844-EE45D3E0D9FC}"/>
              </a:ext>
            </a:extLst>
          </p:cNvPr>
          <p:cNvSpPr>
            <a:spLocks noGrp="1" noChangeArrowheads="1"/>
          </p:cNvSpPr>
          <p:nvPr>
            <p:ph sz="half" idx="1"/>
          </p:nvPr>
        </p:nvSpPr>
        <p:spPr>
          <a:xfrm>
            <a:off x="628650" y="1370013"/>
            <a:ext cx="4061756" cy="3262312"/>
          </a:xfrm>
        </p:spPr>
        <p:txBody>
          <a:bodyPr wrap="square" anchor="t">
            <a:normAutofit/>
          </a:bodyPr>
          <a:lstStyle/>
          <a:p>
            <a:pPr marL="0" lvl="0" indent="0">
              <a:spcBef>
                <a:spcPts val="0"/>
              </a:spcBef>
              <a:spcAft>
                <a:spcPts val="0"/>
              </a:spcAft>
              <a:buNone/>
            </a:pPr>
            <a:r>
              <a:rPr lang="en-US" dirty="0"/>
              <a:t>Most victims of the Holocaust were Jewish.</a:t>
            </a:r>
          </a:p>
        </p:txBody>
      </p:sp>
      <p:sp>
        <p:nvSpPr>
          <p:cNvPr id="6" name="TextBox 5">
            <a:extLst>
              <a:ext uri="{FF2B5EF4-FFF2-40B4-BE49-F238E27FC236}">
                <a16:creationId xmlns:a16="http://schemas.microsoft.com/office/drawing/2014/main" id="{707046AE-2879-5AF2-223D-8D9316C4254E}"/>
              </a:ext>
            </a:extLst>
          </p:cNvPr>
          <p:cNvSpPr txBox="1"/>
          <p:nvPr/>
        </p:nvSpPr>
        <p:spPr>
          <a:xfrm>
            <a:off x="23088600" y="-10515600"/>
            <a:ext cx="184731" cy="307777"/>
          </a:xfrm>
          <a:prstGeom prst="rect">
            <a:avLst/>
          </a:prstGeom>
          <a:noFill/>
        </p:spPr>
        <p:txBody>
          <a:bodyPr wrap="none" rtlCol="0">
            <a:spAutoFit/>
          </a:bodyPr>
          <a:lstStyle/>
          <a:p>
            <a:endParaRPr lang="en-US" dirty="0"/>
          </a:p>
        </p:txBody>
      </p:sp>
      <p:pic>
        <p:nvPicPr>
          <p:cNvPr id="3" name="Google Shape;162;p32">
            <a:extLst>
              <a:ext uri="{FF2B5EF4-FFF2-40B4-BE49-F238E27FC236}">
                <a16:creationId xmlns:a16="http://schemas.microsoft.com/office/drawing/2014/main" id="{009CD573-A3E3-D5E7-CE83-6EB0685E3B72}"/>
              </a:ext>
            </a:extLst>
          </p:cNvPr>
          <p:cNvPicPr preferRelativeResize="0">
            <a:picLocks noChangeAspect="1"/>
          </p:cNvPicPr>
          <p:nvPr/>
        </p:nvPicPr>
        <p:blipFill>
          <a:blip r:embed="rId3">
            <a:alphaModFix/>
          </a:blip>
          <a:stretch>
            <a:fillRect/>
          </a:stretch>
        </p:blipFill>
        <p:spPr>
          <a:xfrm>
            <a:off x="4528252" y="771525"/>
            <a:ext cx="3987098" cy="2926080"/>
          </a:xfrm>
          <a:prstGeom prst="rect">
            <a:avLst/>
          </a:prstGeom>
          <a:noFill/>
          <a:ln>
            <a:noFill/>
          </a:ln>
        </p:spPr>
      </p:pic>
      <p:sp>
        <p:nvSpPr>
          <p:cNvPr id="4" name="Google Shape;163;p32">
            <a:extLst>
              <a:ext uri="{FF2B5EF4-FFF2-40B4-BE49-F238E27FC236}">
                <a16:creationId xmlns:a16="http://schemas.microsoft.com/office/drawing/2014/main" id="{73CB8564-2DFB-8042-A1E3-60FF5074246E}"/>
              </a:ext>
            </a:extLst>
          </p:cNvPr>
          <p:cNvSpPr txBox="1"/>
          <p:nvPr/>
        </p:nvSpPr>
        <p:spPr>
          <a:xfrm>
            <a:off x="5144201" y="3708313"/>
            <a:ext cx="2755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i="1" dirty="0">
                <a:latin typeface="Calibri"/>
                <a:ea typeface="Calibri"/>
                <a:cs typeface="Calibri"/>
                <a:sym typeface="Calibri"/>
              </a:rPr>
              <a:t>Concentration camp victims, 1945</a:t>
            </a:r>
            <a:endParaRPr i="1" dirty="0">
              <a:latin typeface="Calibri"/>
              <a:ea typeface="Calibri"/>
              <a:cs typeface="Calibri"/>
              <a:sym typeface="Calibri"/>
            </a:endParaRPr>
          </a:p>
        </p:txBody>
      </p:sp>
    </p:spTree>
    <p:extLst>
      <p:ext uri="{BB962C8B-B14F-4D97-AF65-F5344CB8AC3E}">
        <p14:creationId xmlns:p14="http://schemas.microsoft.com/office/powerpoint/2010/main" val="1737493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96482-AA5B-1B70-A9A5-85E9837F5F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9E0FF0-DE97-857F-7503-51E97E66D50E}"/>
              </a:ext>
            </a:extLst>
          </p:cNvPr>
          <p:cNvSpPr>
            <a:spLocks noGrp="1"/>
          </p:cNvSpPr>
          <p:nvPr>
            <p:ph type="title"/>
          </p:nvPr>
        </p:nvSpPr>
        <p:spPr>
          <a:xfrm>
            <a:off x="628650" y="274638"/>
            <a:ext cx="7886700" cy="993775"/>
          </a:xfrm>
        </p:spPr>
        <p:txBody>
          <a:bodyPr wrap="square" rtlCol="0" anchor="b">
            <a:normAutofit/>
          </a:bodyPr>
          <a:lstStyle/>
          <a:p>
            <a:pPr fontAlgn="auto">
              <a:spcAft>
                <a:spcPts val="0"/>
              </a:spcAft>
              <a:defRPr/>
            </a:pPr>
            <a:r>
              <a:rPr lang="en-US" dirty="0"/>
              <a:t>True or False?</a:t>
            </a:r>
          </a:p>
        </p:txBody>
      </p:sp>
      <p:sp>
        <p:nvSpPr>
          <p:cNvPr id="25602" name="Content Placeholder 2">
            <a:extLst>
              <a:ext uri="{FF2B5EF4-FFF2-40B4-BE49-F238E27FC236}">
                <a16:creationId xmlns:a16="http://schemas.microsoft.com/office/drawing/2014/main" id="{89030607-8AD2-2DBC-ED33-51C87A5EC69F}"/>
              </a:ext>
            </a:extLst>
          </p:cNvPr>
          <p:cNvSpPr>
            <a:spLocks noGrp="1" noChangeArrowheads="1"/>
          </p:cNvSpPr>
          <p:nvPr>
            <p:ph sz="half" idx="1"/>
          </p:nvPr>
        </p:nvSpPr>
        <p:spPr>
          <a:xfrm>
            <a:off x="628650" y="1370012"/>
            <a:ext cx="7472934" cy="3498849"/>
          </a:xfrm>
        </p:spPr>
        <p:txBody>
          <a:bodyPr wrap="square" anchor="t">
            <a:normAutofit/>
          </a:bodyPr>
          <a:lstStyle/>
          <a:p>
            <a:pPr marL="64008" indent="0">
              <a:buNone/>
            </a:pPr>
            <a:r>
              <a:rPr lang="en-US" dirty="0"/>
              <a:t>Answer: </a:t>
            </a:r>
            <a:r>
              <a:rPr lang="en-US" b="1" dirty="0"/>
              <a:t>True</a:t>
            </a:r>
          </a:p>
          <a:p>
            <a:pPr marL="0" lvl="7" indent="0">
              <a:lnSpc>
                <a:spcPct val="100000"/>
              </a:lnSpc>
              <a:spcBef>
                <a:spcPts val="240"/>
              </a:spcBef>
              <a:buSzPct val="46153"/>
              <a:buNone/>
            </a:pPr>
            <a:endParaRPr lang="en-US" sz="2100" dirty="0"/>
          </a:p>
          <a:p>
            <a:pPr marL="0" lvl="7" indent="0">
              <a:lnSpc>
                <a:spcPct val="100000"/>
              </a:lnSpc>
              <a:spcBef>
                <a:spcPts val="240"/>
              </a:spcBef>
              <a:buSzPct val="46153"/>
              <a:buNone/>
            </a:pPr>
            <a:r>
              <a:rPr lang="en-US" sz="2100" dirty="0"/>
              <a:t>However, nearly half of the 12 million </a:t>
            </a:r>
            <a:br>
              <a:rPr lang="en-US" sz="2100" dirty="0"/>
            </a:br>
            <a:r>
              <a:rPr lang="en-US" sz="2100" dirty="0"/>
              <a:t>victims of the Holocaust were not Jewish. The rest were people Adolf Hitler and his Nazi Party considered to be threats to </a:t>
            </a:r>
            <a:br>
              <a:rPr lang="en-US" sz="2100" dirty="0"/>
            </a:br>
            <a:r>
              <a:rPr lang="en-US" sz="2100" dirty="0"/>
              <a:t>Germany. These included members of the Roma ethnic group, Jehovah’s Witnesses, mentally or physically disabled people, communists, gay people, people who opposed the Nazi agenda, and people who were caught trying to save those targeted by the Nazis.</a:t>
            </a:r>
          </a:p>
          <a:p>
            <a:pPr marL="64008" indent="0">
              <a:buNone/>
            </a:pPr>
            <a:endParaRPr lang="en-US" altLang="en-US" dirty="0"/>
          </a:p>
        </p:txBody>
      </p:sp>
      <p:pic>
        <p:nvPicPr>
          <p:cNvPr id="5" name="Google Shape;170;p33">
            <a:extLst>
              <a:ext uri="{FF2B5EF4-FFF2-40B4-BE49-F238E27FC236}">
                <a16:creationId xmlns:a16="http://schemas.microsoft.com/office/drawing/2014/main" id="{C2C3D7F9-471F-6213-09B1-2D666B734D0B}"/>
              </a:ext>
            </a:extLst>
          </p:cNvPr>
          <p:cNvPicPr preferRelativeResize="0"/>
          <p:nvPr/>
        </p:nvPicPr>
        <p:blipFill>
          <a:blip r:embed="rId3">
            <a:alphaModFix/>
          </a:blip>
          <a:stretch>
            <a:fillRect/>
          </a:stretch>
        </p:blipFill>
        <p:spPr>
          <a:xfrm>
            <a:off x="6071616" y="274638"/>
            <a:ext cx="2689386" cy="1823556"/>
          </a:xfrm>
          <a:prstGeom prst="rect">
            <a:avLst/>
          </a:prstGeom>
          <a:noFill/>
          <a:ln>
            <a:noFill/>
          </a:ln>
        </p:spPr>
      </p:pic>
      <p:sp>
        <p:nvSpPr>
          <p:cNvPr id="6" name="Google Shape;171;p33">
            <a:extLst>
              <a:ext uri="{FF2B5EF4-FFF2-40B4-BE49-F238E27FC236}">
                <a16:creationId xmlns:a16="http://schemas.microsoft.com/office/drawing/2014/main" id="{D767A5A1-D0A9-FC5D-8172-C54488215544}"/>
              </a:ext>
            </a:extLst>
          </p:cNvPr>
          <p:cNvSpPr txBox="1"/>
          <p:nvPr/>
        </p:nvSpPr>
        <p:spPr>
          <a:xfrm>
            <a:off x="5941500" y="2098194"/>
            <a:ext cx="3202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i="1" dirty="0">
                <a:latin typeface="Calibri"/>
                <a:ea typeface="Calibri"/>
                <a:cs typeface="Calibri"/>
                <a:sym typeface="Calibri"/>
              </a:rPr>
              <a:t>Badge identifying a Jehovah’s Witness</a:t>
            </a:r>
            <a:endParaRPr i="1" dirty="0">
              <a:latin typeface="Calibri"/>
              <a:ea typeface="Calibri"/>
              <a:cs typeface="Calibri"/>
              <a:sym typeface="Calibri"/>
            </a:endParaRPr>
          </a:p>
        </p:txBody>
      </p:sp>
    </p:spTree>
    <p:extLst>
      <p:ext uri="{BB962C8B-B14F-4D97-AF65-F5344CB8AC3E}">
        <p14:creationId xmlns:p14="http://schemas.microsoft.com/office/powerpoint/2010/main" val="4227022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5D84C-B1B9-7487-2919-4DBFDC69B10A}"/>
              </a:ext>
            </a:extLst>
          </p:cNvPr>
          <p:cNvSpPr>
            <a:spLocks noGrp="1"/>
          </p:cNvSpPr>
          <p:nvPr>
            <p:ph type="title"/>
          </p:nvPr>
        </p:nvSpPr>
        <p:spPr/>
        <p:txBody>
          <a:bodyPr rtlCol="0">
            <a:normAutofit/>
          </a:bodyPr>
          <a:lstStyle/>
          <a:p>
            <a:pPr fontAlgn="auto">
              <a:spcAft>
                <a:spcPts val="0"/>
              </a:spcAft>
              <a:defRPr/>
            </a:pPr>
            <a:r>
              <a:rPr lang="en-US" dirty="0"/>
              <a:t>S-I-T</a:t>
            </a:r>
          </a:p>
        </p:txBody>
      </p:sp>
      <p:sp>
        <p:nvSpPr>
          <p:cNvPr id="28675" name="Content Placeholder 7">
            <a:extLst>
              <a:ext uri="{FF2B5EF4-FFF2-40B4-BE49-F238E27FC236}">
                <a16:creationId xmlns:a16="http://schemas.microsoft.com/office/drawing/2014/main" id="{001687CA-0FFD-B396-81EB-DB04465691AC}"/>
              </a:ext>
            </a:extLst>
          </p:cNvPr>
          <p:cNvSpPr>
            <a:spLocks noGrp="1" noChangeArrowheads="1"/>
          </p:cNvSpPr>
          <p:nvPr>
            <p:ph idx="4294967295"/>
          </p:nvPr>
        </p:nvSpPr>
        <p:spPr/>
        <p:txBody>
          <a:bodyPr/>
          <a:lstStyle/>
          <a:p>
            <a:pPr marL="495300" indent="-457200">
              <a:spcBef>
                <a:spcPts val="0"/>
              </a:spcBef>
              <a:spcAft>
                <a:spcPts val="600"/>
              </a:spcAft>
              <a:buSzPts val="3000"/>
            </a:pPr>
            <a:r>
              <a:rPr lang="en-US" dirty="0"/>
              <a:t>Read the quotes from victims, survivors, </a:t>
            </a:r>
            <a:br>
              <a:rPr lang="en-US" dirty="0"/>
            </a:br>
            <a:r>
              <a:rPr lang="en-US" dirty="0"/>
              <a:t>rescuers, and perpetrators.</a:t>
            </a:r>
          </a:p>
          <a:p>
            <a:pPr marL="495300" indent="-457200">
              <a:spcBef>
                <a:spcPts val="0"/>
              </a:spcBef>
              <a:spcAft>
                <a:spcPts val="300"/>
              </a:spcAft>
              <a:buSzPts val="3000"/>
            </a:pPr>
            <a:r>
              <a:rPr lang="en-US" dirty="0"/>
              <a:t>Record your thoughts.</a:t>
            </a:r>
          </a:p>
          <a:p>
            <a:pPr marL="952500" lvl="1" indent="-457200">
              <a:spcBef>
                <a:spcPts val="0"/>
              </a:spcBef>
              <a:spcAft>
                <a:spcPts val="300"/>
              </a:spcAft>
              <a:buSzPts val="3000"/>
            </a:pPr>
            <a:r>
              <a:rPr lang="en-US" dirty="0"/>
              <a:t>What is surprising to you?</a:t>
            </a:r>
          </a:p>
          <a:p>
            <a:pPr marL="952500" lvl="1" indent="-457200">
              <a:spcBef>
                <a:spcPts val="0"/>
              </a:spcBef>
              <a:spcAft>
                <a:spcPts val="300"/>
              </a:spcAft>
              <a:buSzPts val="3000"/>
            </a:pPr>
            <a:r>
              <a:rPr lang="en-US" dirty="0"/>
              <a:t>What is interesting to you?</a:t>
            </a:r>
          </a:p>
          <a:p>
            <a:pPr marL="952500" lvl="1" indent="-457200">
              <a:spcBef>
                <a:spcPts val="0"/>
              </a:spcBef>
              <a:spcAft>
                <a:spcPts val="300"/>
              </a:spcAft>
              <a:buSzPts val="3000"/>
            </a:pPr>
            <a:r>
              <a:rPr lang="en-US" dirty="0"/>
              <a:t>What is troubling to you?</a:t>
            </a:r>
          </a:p>
        </p:txBody>
      </p:sp>
      <p:pic>
        <p:nvPicPr>
          <p:cNvPr id="3" name="Picture 2" descr="A picture containing text, sign, vector graphics&#10;&#10;Description automatically generated">
            <a:extLst>
              <a:ext uri="{FF2B5EF4-FFF2-40B4-BE49-F238E27FC236}">
                <a16:creationId xmlns:a16="http://schemas.microsoft.com/office/drawing/2014/main" id="{346379BF-0681-2E87-9EB4-EC6C00FB51EF}"/>
              </a:ext>
            </a:extLst>
          </p:cNvPr>
          <p:cNvPicPr>
            <a:picLocks noChangeAspect="1"/>
          </p:cNvPicPr>
          <p:nvPr/>
        </p:nvPicPr>
        <p:blipFill>
          <a:blip r:embed="rId3"/>
          <a:stretch>
            <a:fillRect/>
          </a:stretch>
        </p:blipFill>
        <p:spPr>
          <a:xfrm>
            <a:off x="7085496" y="-113057"/>
            <a:ext cx="2317454" cy="255540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6106A-D834-35BA-F600-BF11269AD0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09AFD5-330E-28CE-74BC-7AB33AD02024}"/>
              </a:ext>
            </a:extLst>
          </p:cNvPr>
          <p:cNvSpPr>
            <a:spLocks noGrp="1"/>
          </p:cNvSpPr>
          <p:nvPr>
            <p:ph type="title"/>
          </p:nvPr>
        </p:nvSpPr>
        <p:spPr/>
        <p:txBody>
          <a:bodyPr rtlCol="0">
            <a:normAutofit/>
          </a:bodyPr>
          <a:lstStyle/>
          <a:p>
            <a:pPr fontAlgn="auto">
              <a:spcAft>
                <a:spcPts val="0"/>
              </a:spcAft>
              <a:defRPr/>
            </a:pPr>
            <a:r>
              <a:rPr lang="en-US" dirty="0"/>
              <a:t>Window Notes</a:t>
            </a:r>
          </a:p>
        </p:txBody>
      </p:sp>
      <p:sp>
        <p:nvSpPr>
          <p:cNvPr id="28675" name="Content Placeholder 7">
            <a:extLst>
              <a:ext uri="{FF2B5EF4-FFF2-40B4-BE49-F238E27FC236}">
                <a16:creationId xmlns:a16="http://schemas.microsoft.com/office/drawing/2014/main" id="{31C42CB5-BC56-2DA0-95CB-F97AB201B49B}"/>
              </a:ext>
            </a:extLst>
          </p:cNvPr>
          <p:cNvSpPr>
            <a:spLocks noGrp="1" noChangeArrowheads="1"/>
          </p:cNvSpPr>
          <p:nvPr>
            <p:ph idx="4294967295"/>
          </p:nvPr>
        </p:nvSpPr>
        <p:spPr>
          <a:xfrm>
            <a:off x="628650" y="1370013"/>
            <a:ext cx="3657100" cy="3262312"/>
          </a:xfrm>
        </p:spPr>
        <p:txBody>
          <a:bodyPr/>
          <a:lstStyle/>
          <a:p>
            <a:pPr marL="495300" indent="-457200">
              <a:spcBef>
                <a:spcPts val="0"/>
              </a:spcBef>
              <a:spcAft>
                <a:spcPts val="800"/>
              </a:spcAft>
            </a:pPr>
            <a:r>
              <a:rPr lang="en-US" dirty="0"/>
              <a:t>Read the Holocaust timeline </a:t>
            </a:r>
            <a:r>
              <a:rPr lang="en-US" dirty="0" err="1"/>
              <a:t>Infogram</a:t>
            </a:r>
            <a:r>
              <a:rPr lang="en-US" dirty="0"/>
              <a:t>: </a:t>
            </a:r>
            <a:r>
              <a:rPr lang="en-US" dirty="0">
                <a:solidFill>
                  <a:srgbClr val="4F52B2"/>
                </a:solidFill>
                <a:highlight>
                  <a:srgbClr val="FFFFFF"/>
                </a:highlight>
                <a:uFill>
                  <a:noFill/>
                </a:uFill>
                <a:hlinkClick r:id="rId3">
                  <a:extLst>
                    <a:ext uri="{A12FA001-AC4F-418D-AE19-62706E023703}">
                      <ahyp:hlinkClr xmlns:ahyp="http://schemas.microsoft.com/office/drawing/2018/hyperlinkcolor" val="tx"/>
                    </a:ext>
                  </a:extLst>
                </a:hlinkClick>
              </a:rPr>
              <a:t>k20.ou.edu/timeline</a:t>
            </a:r>
            <a:endParaRPr lang="en-US" dirty="0">
              <a:solidFill>
                <a:srgbClr val="4F52B2"/>
              </a:solidFill>
              <a:highlight>
                <a:srgbClr val="FFFFFF"/>
              </a:highlight>
              <a:uFill>
                <a:noFill/>
              </a:uFill>
            </a:endParaRPr>
          </a:p>
          <a:p>
            <a:pPr marL="495300" indent="-457200">
              <a:spcBef>
                <a:spcPts val="0"/>
              </a:spcBef>
              <a:spcAft>
                <a:spcPts val="600"/>
              </a:spcAft>
            </a:pPr>
            <a:r>
              <a:rPr lang="en-US"/>
              <a:t>After reading, </a:t>
            </a:r>
            <a:r>
              <a:rPr lang="en-US" dirty="0"/>
              <a:t>complete the four quadrants of your Window Notes.</a:t>
            </a:r>
          </a:p>
        </p:txBody>
      </p:sp>
      <p:pic>
        <p:nvPicPr>
          <p:cNvPr id="5" name="Google Shape;186;p35">
            <a:extLst>
              <a:ext uri="{FF2B5EF4-FFF2-40B4-BE49-F238E27FC236}">
                <a16:creationId xmlns:a16="http://schemas.microsoft.com/office/drawing/2014/main" id="{89E797FD-F301-08AE-6283-5B5A4039D1CE}"/>
              </a:ext>
            </a:extLst>
          </p:cNvPr>
          <p:cNvPicPr preferRelativeResize="0"/>
          <p:nvPr/>
        </p:nvPicPr>
        <p:blipFill>
          <a:blip r:embed="rId4">
            <a:alphaModFix/>
          </a:blip>
          <a:stretch>
            <a:fillRect/>
          </a:stretch>
        </p:blipFill>
        <p:spPr>
          <a:xfrm>
            <a:off x="4572000" y="1268413"/>
            <a:ext cx="3788576" cy="3220275"/>
          </a:xfrm>
          <a:prstGeom prst="rect">
            <a:avLst/>
          </a:prstGeom>
          <a:noFill/>
          <a:ln>
            <a:noFill/>
          </a:ln>
        </p:spPr>
      </p:pic>
    </p:spTree>
    <p:extLst>
      <p:ext uri="{BB962C8B-B14F-4D97-AF65-F5344CB8AC3E}">
        <p14:creationId xmlns:p14="http://schemas.microsoft.com/office/powerpoint/2010/main" val="3738778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078C8-DE6D-F99C-6F81-213D2CD9F1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B6D91D-BE34-EC4B-76A7-B76DA9062E33}"/>
              </a:ext>
            </a:extLst>
          </p:cNvPr>
          <p:cNvSpPr>
            <a:spLocks noGrp="1"/>
          </p:cNvSpPr>
          <p:nvPr>
            <p:ph type="title"/>
          </p:nvPr>
        </p:nvSpPr>
        <p:spPr/>
        <p:txBody>
          <a:bodyPr rtlCol="0">
            <a:normAutofit/>
          </a:bodyPr>
          <a:lstStyle/>
          <a:p>
            <a:pPr fontAlgn="auto">
              <a:spcAft>
                <a:spcPts val="0"/>
              </a:spcAft>
              <a:defRPr/>
            </a:pPr>
            <a:r>
              <a:rPr lang="en-US" dirty="0"/>
              <a:t>Wall of Honor</a:t>
            </a:r>
          </a:p>
        </p:txBody>
      </p:sp>
      <p:sp>
        <p:nvSpPr>
          <p:cNvPr id="25602" name="Content Placeholder 2">
            <a:extLst>
              <a:ext uri="{FF2B5EF4-FFF2-40B4-BE49-F238E27FC236}">
                <a16:creationId xmlns:a16="http://schemas.microsoft.com/office/drawing/2014/main" id="{4884C9E8-12B7-3B3B-6C53-890CD69B85BE}"/>
              </a:ext>
            </a:extLst>
          </p:cNvPr>
          <p:cNvSpPr>
            <a:spLocks noGrp="1" noChangeArrowheads="1"/>
          </p:cNvSpPr>
          <p:nvPr>
            <p:ph idx="4294967295"/>
          </p:nvPr>
        </p:nvSpPr>
        <p:spPr>
          <a:xfrm>
            <a:off x="628650" y="1370013"/>
            <a:ext cx="4144518" cy="3262312"/>
          </a:xfrm>
        </p:spPr>
        <p:txBody>
          <a:bodyPr/>
          <a:lstStyle/>
          <a:p>
            <a:pPr marL="55563" lvl="0" indent="0">
              <a:spcBef>
                <a:spcPts val="0"/>
              </a:spcBef>
              <a:spcAft>
                <a:spcPts val="0"/>
              </a:spcAft>
              <a:buSzPts val="2600"/>
              <a:buNone/>
            </a:pPr>
            <a:r>
              <a:rPr lang="en-US" dirty="0"/>
              <a:t>Research a victim, survivor, or rescuer from the Holocaust. </a:t>
            </a:r>
          </a:p>
          <a:p>
            <a:pPr marL="55563" lvl="0" indent="0">
              <a:spcBef>
                <a:spcPts val="0"/>
              </a:spcBef>
              <a:spcAft>
                <a:spcPts val="0"/>
              </a:spcAft>
              <a:buSzPts val="2600"/>
              <a:buNone/>
            </a:pPr>
            <a:endParaRPr lang="en-US" dirty="0"/>
          </a:p>
          <a:p>
            <a:pPr marL="55563" lvl="0" indent="0">
              <a:spcBef>
                <a:spcPts val="0"/>
              </a:spcBef>
              <a:spcAft>
                <a:spcPts val="0"/>
              </a:spcAft>
              <a:buSzPts val="2600"/>
              <a:buNone/>
            </a:pPr>
            <a:r>
              <a:rPr lang="en-US" dirty="0"/>
              <a:t>Your figure will be part of a class Wall of Honor.</a:t>
            </a:r>
          </a:p>
        </p:txBody>
      </p:sp>
      <p:pic>
        <p:nvPicPr>
          <p:cNvPr id="3" name="Google Shape;193;p36">
            <a:extLst>
              <a:ext uri="{FF2B5EF4-FFF2-40B4-BE49-F238E27FC236}">
                <a16:creationId xmlns:a16="http://schemas.microsoft.com/office/drawing/2014/main" id="{52CAA400-EEE1-5266-20C0-B087BEE95555}"/>
              </a:ext>
            </a:extLst>
          </p:cNvPr>
          <p:cNvPicPr preferRelativeResize="0"/>
          <p:nvPr/>
        </p:nvPicPr>
        <p:blipFill>
          <a:blip r:embed="rId3">
            <a:alphaModFix/>
          </a:blip>
          <a:stretch>
            <a:fillRect/>
          </a:stretch>
        </p:blipFill>
        <p:spPr>
          <a:xfrm>
            <a:off x="4773168" y="771525"/>
            <a:ext cx="3529479" cy="2485521"/>
          </a:xfrm>
          <a:prstGeom prst="rect">
            <a:avLst/>
          </a:prstGeom>
          <a:noFill/>
          <a:ln>
            <a:noFill/>
          </a:ln>
        </p:spPr>
      </p:pic>
      <p:sp>
        <p:nvSpPr>
          <p:cNvPr id="5" name="Google Shape;194;p36">
            <a:extLst>
              <a:ext uri="{FF2B5EF4-FFF2-40B4-BE49-F238E27FC236}">
                <a16:creationId xmlns:a16="http://schemas.microsoft.com/office/drawing/2014/main" id="{F9D581E2-8778-DDB1-7928-695D5C453495}"/>
              </a:ext>
            </a:extLst>
          </p:cNvPr>
          <p:cNvSpPr txBox="1"/>
          <p:nvPr/>
        </p:nvSpPr>
        <p:spPr>
          <a:xfrm>
            <a:off x="4386684" y="3257046"/>
            <a:ext cx="4302447"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i="1" dirty="0">
                <a:solidFill>
                  <a:schemeClr val="tx1"/>
                </a:solidFill>
                <a:latin typeface="Calibri"/>
                <a:ea typeface="Calibri"/>
                <a:cs typeface="Calibri"/>
                <a:sym typeface="Calibri"/>
              </a:rPr>
              <a:t>Yad Vashem Holocaust Memorial with photos of victims</a:t>
            </a:r>
            <a:endParaRPr i="1" dirty="0">
              <a:solidFill>
                <a:schemeClr val="tx1"/>
              </a:solidFill>
              <a:latin typeface="Calibri"/>
              <a:ea typeface="Calibri"/>
              <a:cs typeface="Calibri"/>
              <a:sym typeface="Calibri"/>
            </a:endParaRPr>
          </a:p>
        </p:txBody>
      </p:sp>
    </p:spTree>
    <p:extLst>
      <p:ext uri="{BB962C8B-B14F-4D97-AF65-F5344CB8AC3E}">
        <p14:creationId xmlns:p14="http://schemas.microsoft.com/office/powerpoint/2010/main" val="1470885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05593-3EA8-FF71-0D60-71D6C7B096DC}"/>
              </a:ext>
            </a:extLst>
          </p:cNvPr>
          <p:cNvSpPr>
            <a:spLocks noGrp="1"/>
          </p:cNvSpPr>
          <p:nvPr>
            <p:ph type="title"/>
          </p:nvPr>
        </p:nvSpPr>
        <p:spPr/>
        <p:txBody>
          <a:bodyPr/>
          <a:lstStyle/>
          <a:p>
            <a:r>
              <a:rPr lang="en-US" dirty="0"/>
              <a:t>Holocaust Research</a:t>
            </a:r>
          </a:p>
        </p:txBody>
      </p:sp>
      <p:graphicFrame>
        <p:nvGraphicFramePr>
          <p:cNvPr id="3" name="Table 2">
            <a:extLst>
              <a:ext uri="{FF2B5EF4-FFF2-40B4-BE49-F238E27FC236}">
                <a16:creationId xmlns:a16="http://schemas.microsoft.com/office/drawing/2014/main" id="{1F82FFB6-FBD6-D70F-CA82-D0BF0AF2B3B6}"/>
              </a:ext>
            </a:extLst>
          </p:cNvPr>
          <p:cNvGraphicFramePr>
            <a:graphicFrameLocks noGrp="1"/>
          </p:cNvGraphicFramePr>
          <p:nvPr>
            <p:extLst>
              <p:ext uri="{D42A27DB-BD31-4B8C-83A1-F6EECF244321}">
                <p14:modId xmlns:p14="http://schemas.microsoft.com/office/powerpoint/2010/main" val="3147552551"/>
              </p:ext>
            </p:extLst>
          </p:nvPr>
        </p:nvGraphicFramePr>
        <p:xfrm>
          <a:off x="628649" y="1454151"/>
          <a:ext cx="7886700" cy="2144036"/>
        </p:xfrm>
        <a:graphic>
          <a:graphicData uri="http://schemas.openxmlformats.org/drawingml/2006/table">
            <a:tbl>
              <a:tblPr firstRow="1" bandRow="1">
                <a:tableStyleId>{BEDF182F-1DE7-4F13-8AA3-002D9E3B458A}</a:tableStyleId>
              </a:tblPr>
              <a:tblGrid>
                <a:gridCol w="2628900">
                  <a:extLst>
                    <a:ext uri="{9D8B030D-6E8A-4147-A177-3AD203B41FA5}">
                      <a16:colId xmlns:a16="http://schemas.microsoft.com/office/drawing/2014/main" val="2297075292"/>
                    </a:ext>
                  </a:extLst>
                </a:gridCol>
                <a:gridCol w="2628900">
                  <a:extLst>
                    <a:ext uri="{9D8B030D-6E8A-4147-A177-3AD203B41FA5}">
                      <a16:colId xmlns:a16="http://schemas.microsoft.com/office/drawing/2014/main" val="700638576"/>
                    </a:ext>
                  </a:extLst>
                </a:gridCol>
                <a:gridCol w="2628900">
                  <a:extLst>
                    <a:ext uri="{9D8B030D-6E8A-4147-A177-3AD203B41FA5}">
                      <a16:colId xmlns:a16="http://schemas.microsoft.com/office/drawing/2014/main" val="3371661523"/>
                    </a:ext>
                  </a:extLst>
                </a:gridCol>
              </a:tblGrid>
              <a:tr h="224006">
                <a:tc gridSpan="3">
                  <a:txBody>
                    <a:bodyPr/>
                    <a:lstStyle/>
                    <a:p>
                      <a:pPr algn="ctr"/>
                      <a:r>
                        <a:rPr lang="en-US" b="1" dirty="0">
                          <a:solidFill>
                            <a:schemeClr val="bg1"/>
                          </a:solidFill>
                          <a:latin typeface="Calibri" panose="020F0502020204030204" pitchFamily="34" charset="0"/>
                          <a:cs typeface="Calibri" panose="020F0502020204030204" pitchFamily="34" charset="0"/>
                        </a:rPr>
                        <a:t>Research Criteria</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hMerge="1">
                  <a:txBody>
                    <a:bodyPr/>
                    <a:lstStyle/>
                    <a:p>
                      <a:endParaRPr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extLst>
                  <a:ext uri="{0D108BD9-81ED-4DB2-BD59-A6C34878D82A}">
                    <a16:rowId xmlns:a16="http://schemas.microsoft.com/office/drawing/2014/main" val="3891946377"/>
                  </a:ext>
                </a:extLst>
              </a:tr>
              <a:tr h="498116">
                <a:tc>
                  <a:txBody>
                    <a:bodyPr/>
                    <a:lstStyle/>
                    <a:p>
                      <a:r>
                        <a:rPr lang="en-US" dirty="0"/>
                        <a:t>Name</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US" dirty="0"/>
                        <a:t>Date of birth</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US" dirty="0"/>
                        <a:t>Date of death</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623603647"/>
                  </a:ext>
                </a:extLst>
              </a:tr>
              <a:tr h="498116">
                <a:tc>
                  <a:txBody>
                    <a:bodyPr/>
                    <a:lstStyle/>
                    <a:p>
                      <a:r>
                        <a:rPr lang="en-US" dirty="0"/>
                        <a:t>Are they a victim, survivor, or rescuer?</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US" dirty="0"/>
                        <a:t>Age</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US" dirty="0"/>
                        <a:t>Country</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0563903"/>
                  </a:ext>
                </a:extLst>
              </a:tr>
              <a:tr h="498116">
                <a:tc>
                  <a:txBody>
                    <a:bodyPr/>
                    <a:lstStyle/>
                    <a:p>
                      <a:r>
                        <a:rPr lang="en-US" dirty="0"/>
                        <a:t>Job (if applicable)</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US" dirty="0"/>
                        <a:t>Summary of their experience</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US" dirty="0"/>
                        <a:t>Why were they targeted?</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615401265"/>
                  </a:ext>
                </a:extLst>
              </a:tr>
            </a:tbl>
          </a:graphicData>
        </a:graphic>
      </p:graphicFrame>
      <p:sp>
        <p:nvSpPr>
          <p:cNvPr id="4" name="Google Shape;202;p37">
            <a:extLst>
              <a:ext uri="{FF2B5EF4-FFF2-40B4-BE49-F238E27FC236}">
                <a16:creationId xmlns:a16="http://schemas.microsoft.com/office/drawing/2014/main" id="{4490CC37-7415-ED76-5BDC-F87520F0DBDF}"/>
              </a:ext>
            </a:extLst>
          </p:cNvPr>
          <p:cNvSpPr txBox="1"/>
          <p:nvPr/>
        </p:nvSpPr>
        <p:spPr>
          <a:xfrm>
            <a:off x="2182966" y="4046972"/>
            <a:ext cx="4778066" cy="553968"/>
          </a:xfrm>
          <a:prstGeom prst="rect">
            <a:avLst/>
          </a:prstGeom>
          <a:noFill/>
          <a:ln>
            <a:noFill/>
          </a:ln>
        </p:spPr>
        <p:txBody>
          <a:bodyPr spcFirstLastPara="1" wrap="square" lIns="91425" tIns="91425" rIns="91425" bIns="91425" anchor="t" anchorCtr="0">
            <a:spAutoFit/>
          </a:bodyPr>
          <a:lstStyle/>
          <a:p>
            <a:pPr lvl="0" algn="ctr">
              <a:spcBef>
                <a:spcPts val="0"/>
              </a:spcBef>
              <a:spcAft>
                <a:spcPts val="0"/>
              </a:spcAft>
            </a:pPr>
            <a:r>
              <a:rPr lang="en-US" sz="2400" dirty="0">
                <a:latin typeface="Calibri" panose="020F0502020204030204" pitchFamily="34" charset="0"/>
                <a:ea typeface="Calibri"/>
                <a:cs typeface="Calibri" panose="020F0502020204030204" pitchFamily="34" charset="0"/>
                <a:sym typeface="Calibri"/>
              </a:rPr>
              <a:t>Research Link: </a:t>
            </a:r>
            <a:r>
              <a:rPr lang="en-US" sz="2400" dirty="0">
                <a:highlight>
                  <a:srgbClr val="FFFFFF"/>
                </a:highlight>
                <a:latin typeface="Calibri" panose="020F0502020204030204" pitchFamily="34" charset="0"/>
                <a:cs typeface="Calibri" panose="020F0502020204030204" pitchFamily="34" charset="0"/>
                <a:hlinkClick r:id="rId2"/>
              </a:rPr>
              <a:t>https://k20.ou.edu/si</a:t>
            </a:r>
            <a:endParaRPr sz="2400" dirty="0">
              <a:solidFill>
                <a:schemeClr val="accent1"/>
              </a:solidFill>
              <a:highlight>
                <a:srgbClr val="FFFF00"/>
              </a:highlight>
              <a:latin typeface="Calibri" panose="020F050202020403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2646893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686F8-03C9-66A6-4434-413B852D2D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B99ABA-8F72-C7D6-C3D9-0A5C4B2BF56A}"/>
              </a:ext>
            </a:extLst>
          </p:cNvPr>
          <p:cNvSpPr>
            <a:spLocks noGrp="1"/>
          </p:cNvSpPr>
          <p:nvPr>
            <p:ph type="title"/>
          </p:nvPr>
        </p:nvSpPr>
        <p:spPr/>
        <p:txBody>
          <a:bodyPr rtlCol="0">
            <a:normAutofit/>
          </a:bodyPr>
          <a:lstStyle/>
          <a:p>
            <a:pPr fontAlgn="auto">
              <a:spcAft>
                <a:spcPts val="0"/>
              </a:spcAft>
              <a:defRPr/>
            </a:pPr>
            <a:r>
              <a:rPr lang="en-US" dirty="0"/>
              <a:t>Creating a Plaque of Honor</a:t>
            </a:r>
          </a:p>
        </p:txBody>
      </p:sp>
      <p:sp>
        <p:nvSpPr>
          <p:cNvPr id="28675" name="Content Placeholder 7">
            <a:extLst>
              <a:ext uri="{FF2B5EF4-FFF2-40B4-BE49-F238E27FC236}">
                <a16:creationId xmlns:a16="http://schemas.microsoft.com/office/drawing/2014/main" id="{44BA5A58-BF14-A005-63CB-C12C2C013222}"/>
              </a:ext>
            </a:extLst>
          </p:cNvPr>
          <p:cNvSpPr>
            <a:spLocks noGrp="1" noChangeArrowheads="1"/>
          </p:cNvSpPr>
          <p:nvPr>
            <p:ph idx="4294967295"/>
          </p:nvPr>
        </p:nvSpPr>
        <p:spPr/>
        <p:txBody>
          <a:bodyPr/>
          <a:lstStyle/>
          <a:p>
            <a:pPr marL="0" lvl="0" indent="0">
              <a:spcBef>
                <a:spcPts val="240"/>
              </a:spcBef>
              <a:spcAft>
                <a:spcPts val="300"/>
              </a:spcAft>
              <a:buNone/>
            </a:pPr>
            <a:r>
              <a:rPr lang="en-US" dirty="0"/>
              <a:t>Include the following in your </a:t>
            </a:r>
            <a:r>
              <a:rPr lang="en-US"/>
              <a:t>honorary plaque:</a:t>
            </a:r>
            <a:endParaRPr lang="en-US" dirty="0"/>
          </a:p>
          <a:p>
            <a:pPr lvl="0" indent="-393700">
              <a:spcBef>
                <a:spcPts val="240"/>
              </a:spcBef>
              <a:spcAft>
                <a:spcPts val="300"/>
              </a:spcAft>
              <a:buSzPts val="2600"/>
              <a:buChar char="•"/>
            </a:pPr>
            <a:r>
              <a:rPr lang="en-US" dirty="0"/>
              <a:t>Picture of the person (or drawing)</a:t>
            </a:r>
          </a:p>
          <a:p>
            <a:pPr lvl="0" indent="-393700">
              <a:spcBef>
                <a:spcPts val="0"/>
              </a:spcBef>
              <a:spcAft>
                <a:spcPts val="300"/>
              </a:spcAft>
              <a:buSzPts val="2600"/>
              <a:buChar char="•"/>
            </a:pPr>
            <a:r>
              <a:rPr lang="en-US" dirty="0"/>
              <a:t>Person’s name</a:t>
            </a:r>
          </a:p>
          <a:p>
            <a:pPr lvl="0" indent="-393700">
              <a:spcBef>
                <a:spcPts val="0"/>
              </a:spcBef>
              <a:spcAft>
                <a:spcPts val="300"/>
              </a:spcAft>
              <a:buSzPts val="2600"/>
              <a:buChar char="•"/>
            </a:pPr>
            <a:r>
              <a:rPr lang="en-US" dirty="0"/>
              <a:t>Where they are from</a:t>
            </a:r>
          </a:p>
          <a:p>
            <a:pPr lvl="0" indent="-393700">
              <a:spcBef>
                <a:spcPts val="0"/>
              </a:spcBef>
              <a:spcAft>
                <a:spcPts val="300"/>
              </a:spcAft>
              <a:buSzPts val="2600"/>
              <a:buChar char="•"/>
            </a:pPr>
            <a:r>
              <a:rPr lang="en-US" dirty="0"/>
              <a:t>Interesting facts about their lives</a:t>
            </a:r>
          </a:p>
          <a:p>
            <a:pPr lvl="0" indent="-393700">
              <a:spcBef>
                <a:spcPts val="0"/>
              </a:spcBef>
              <a:spcAft>
                <a:spcPts val="300"/>
              </a:spcAft>
              <a:buSzPts val="2600"/>
              <a:buChar char="•"/>
            </a:pPr>
            <a:r>
              <a:rPr lang="en-US" dirty="0"/>
              <a:t>A summary of their experiences during the Holocaust</a:t>
            </a:r>
          </a:p>
        </p:txBody>
      </p:sp>
    </p:spTree>
    <p:extLst>
      <p:ext uri="{BB962C8B-B14F-4D97-AF65-F5344CB8AC3E}">
        <p14:creationId xmlns:p14="http://schemas.microsoft.com/office/powerpoint/2010/main" val="2177466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1BB3F-84FB-92F3-2A04-A199019D45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145FA2-2010-1CF0-E317-96A099908267}"/>
              </a:ext>
            </a:extLst>
          </p:cNvPr>
          <p:cNvSpPr>
            <a:spLocks noGrp="1"/>
          </p:cNvSpPr>
          <p:nvPr>
            <p:ph type="title"/>
          </p:nvPr>
        </p:nvSpPr>
        <p:spPr/>
        <p:txBody>
          <a:bodyPr rtlCol="0">
            <a:normAutofit/>
          </a:bodyPr>
          <a:lstStyle/>
          <a:p>
            <a:pPr fontAlgn="auto">
              <a:spcAft>
                <a:spcPts val="0"/>
              </a:spcAft>
              <a:defRPr/>
            </a:pPr>
            <a:r>
              <a:rPr lang="en-US" dirty="0"/>
              <a:t>Wall of Honor Gallery Walk</a:t>
            </a:r>
          </a:p>
        </p:txBody>
      </p:sp>
      <p:sp>
        <p:nvSpPr>
          <p:cNvPr id="28675" name="Content Placeholder 7">
            <a:extLst>
              <a:ext uri="{FF2B5EF4-FFF2-40B4-BE49-F238E27FC236}">
                <a16:creationId xmlns:a16="http://schemas.microsoft.com/office/drawing/2014/main" id="{2CD5DAB7-EEDA-BB17-04DC-8A87085A806A}"/>
              </a:ext>
            </a:extLst>
          </p:cNvPr>
          <p:cNvSpPr>
            <a:spLocks noGrp="1" noChangeArrowheads="1"/>
          </p:cNvSpPr>
          <p:nvPr>
            <p:ph idx="4294967295"/>
          </p:nvPr>
        </p:nvSpPr>
        <p:spPr>
          <a:xfrm>
            <a:off x="628650" y="1370013"/>
            <a:ext cx="4528566" cy="3262312"/>
          </a:xfrm>
        </p:spPr>
        <p:txBody>
          <a:bodyPr/>
          <a:lstStyle/>
          <a:p>
            <a:pPr marL="495300" indent="-457200">
              <a:spcBef>
                <a:spcPts val="0"/>
              </a:spcBef>
              <a:spcAft>
                <a:spcPts val="800"/>
              </a:spcAft>
            </a:pPr>
            <a:r>
              <a:rPr lang="en-US" dirty="0"/>
              <a:t>Have one person in your group stay behind to present your honorary plaque to others. </a:t>
            </a:r>
          </a:p>
          <a:p>
            <a:pPr marL="495300" indent="-457200">
              <a:spcBef>
                <a:spcPts val="0"/>
              </a:spcBef>
              <a:spcAft>
                <a:spcPts val="800"/>
              </a:spcAft>
            </a:pPr>
            <a:r>
              <a:rPr lang="en-US" dirty="0"/>
              <a:t>Walk around the room and learn about those whose lives were affected by the Holocaust.</a:t>
            </a:r>
          </a:p>
        </p:txBody>
      </p:sp>
      <p:pic>
        <p:nvPicPr>
          <p:cNvPr id="3" name="Google Shape;215;p39">
            <a:extLst>
              <a:ext uri="{FF2B5EF4-FFF2-40B4-BE49-F238E27FC236}">
                <a16:creationId xmlns:a16="http://schemas.microsoft.com/office/drawing/2014/main" id="{3D7C88D7-1F57-3C62-A262-45536B9CD206}"/>
              </a:ext>
            </a:extLst>
          </p:cNvPr>
          <p:cNvPicPr preferRelativeResize="0">
            <a:picLocks noChangeAspect="1"/>
          </p:cNvPicPr>
          <p:nvPr/>
        </p:nvPicPr>
        <p:blipFill>
          <a:blip r:embed="rId3">
            <a:alphaModFix/>
          </a:blip>
          <a:stretch>
            <a:fillRect/>
          </a:stretch>
        </p:blipFill>
        <p:spPr>
          <a:xfrm>
            <a:off x="6546850" y="138152"/>
            <a:ext cx="2326124" cy="1176671"/>
          </a:xfrm>
          <a:prstGeom prst="rect">
            <a:avLst/>
          </a:prstGeom>
          <a:noFill/>
          <a:ln>
            <a:noFill/>
          </a:ln>
        </p:spPr>
      </p:pic>
      <p:pic>
        <p:nvPicPr>
          <p:cNvPr id="4" name="Google Shape;216;p39">
            <a:extLst>
              <a:ext uri="{FF2B5EF4-FFF2-40B4-BE49-F238E27FC236}">
                <a16:creationId xmlns:a16="http://schemas.microsoft.com/office/drawing/2014/main" id="{DEEAE5C1-5E7C-2FB2-D1BB-DBAB8804F98E}"/>
              </a:ext>
            </a:extLst>
          </p:cNvPr>
          <p:cNvPicPr preferRelativeResize="0"/>
          <p:nvPr/>
        </p:nvPicPr>
        <p:blipFill>
          <a:blip r:embed="rId4">
            <a:alphaModFix/>
          </a:blip>
          <a:stretch>
            <a:fillRect/>
          </a:stretch>
        </p:blipFill>
        <p:spPr>
          <a:xfrm>
            <a:off x="5157216" y="1451309"/>
            <a:ext cx="3642701" cy="2732026"/>
          </a:xfrm>
          <a:prstGeom prst="rect">
            <a:avLst/>
          </a:prstGeom>
          <a:noFill/>
          <a:ln>
            <a:noFill/>
          </a:ln>
        </p:spPr>
      </p:pic>
    </p:spTree>
    <p:extLst>
      <p:ext uri="{BB962C8B-B14F-4D97-AF65-F5344CB8AC3E}">
        <p14:creationId xmlns:p14="http://schemas.microsoft.com/office/powerpoint/2010/main" val="1593034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91A65-0896-1F4A-5664-33DDC05F5FEC}"/>
              </a:ext>
            </a:extLst>
          </p:cNvPr>
          <p:cNvSpPr>
            <a:spLocks noGrp="1"/>
          </p:cNvSpPr>
          <p:nvPr>
            <p:ph type="title"/>
          </p:nvPr>
        </p:nvSpPr>
        <p:spPr/>
        <p:txBody>
          <a:bodyPr/>
          <a:lstStyle/>
          <a:p>
            <a:r>
              <a:rPr lang="en-US" dirty="0"/>
              <a:t>Exit Ticket</a:t>
            </a:r>
          </a:p>
        </p:txBody>
      </p:sp>
      <p:sp>
        <p:nvSpPr>
          <p:cNvPr id="3" name="Content Placeholder 2">
            <a:extLst>
              <a:ext uri="{FF2B5EF4-FFF2-40B4-BE49-F238E27FC236}">
                <a16:creationId xmlns:a16="http://schemas.microsoft.com/office/drawing/2014/main" id="{434F4910-A980-4D1A-5197-7BA2FEB3EC95}"/>
              </a:ext>
            </a:extLst>
          </p:cNvPr>
          <p:cNvSpPr>
            <a:spLocks noGrp="1"/>
          </p:cNvSpPr>
          <p:nvPr>
            <p:ph sz="half" idx="2"/>
          </p:nvPr>
        </p:nvSpPr>
        <p:spPr/>
        <p:txBody>
          <a:bodyPr/>
          <a:lstStyle/>
          <a:p>
            <a:pPr marL="0" indent="0" algn="ctr">
              <a:buNone/>
            </a:pPr>
            <a:endParaRPr lang="en-US" sz="4000" dirty="0"/>
          </a:p>
          <a:p>
            <a:pPr marL="0" indent="0" algn="ctr">
              <a:buNone/>
            </a:pPr>
            <a:r>
              <a:rPr lang="en-US" sz="4000" dirty="0"/>
              <a:t>Why should we remember the Holocaust?</a:t>
            </a:r>
          </a:p>
        </p:txBody>
      </p:sp>
      <p:pic>
        <p:nvPicPr>
          <p:cNvPr id="4" name="Picture 3">
            <a:extLst>
              <a:ext uri="{FF2B5EF4-FFF2-40B4-BE49-F238E27FC236}">
                <a16:creationId xmlns:a16="http://schemas.microsoft.com/office/drawing/2014/main" id="{3DB87F9B-ADF7-F893-E76B-C5C2D9DD54B4}"/>
              </a:ext>
            </a:extLst>
          </p:cNvPr>
          <p:cNvPicPr>
            <a:picLocks noChangeAspect="1"/>
          </p:cNvPicPr>
          <p:nvPr/>
        </p:nvPicPr>
        <p:blipFill>
          <a:blip r:embed="rId3"/>
          <a:stretch>
            <a:fillRect/>
          </a:stretch>
        </p:blipFill>
        <p:spPr>
          <a:xfrm>
            <a:off x="6978198" y="249664"/>
            <a:ext cx="1982922" cy="1018749"/>
          </a:xfrm>
          <a:prstGeom prst="rect">
            <a:avLst/>
          </a:prstGeom>
        </p:spPr>
      </p:pic>
    </p:spTree>
    <p:extLst>
      <p:ext uri="{BB962C8B-B14F-4D97-AF65-F5344CB8AC3E}">
        <p14:creationId xmlns:p14="http://schemas.microsoft.com/office/powerpoint/2010/main" val="401187067"/>
      </p:ext>
    </p:extLst>
  </p:cSld>
  <p:clrMapOvr>
    <a:masterClrMapping/>
  </p:clrMapOvr>
</p:sld>
</file>

<file path=ppt/theme/theme1.xml><?xml version="1.0" encoding="utf-8"?>
<a:theme xmlns:a="http://schemas.openxmlformats.org/drawingml/2006/main" name="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D99821D3-5AB0-46A2-A88B-DF1F5B2F96C5}" vid="{BF5A499D-F8D2-49C6-962D-9AF7F62A082E}"/>
    </a:ext>
  </a:extLst>
</a:theme>
</file>

<file path=ppt/theme/theme2.xml><?xml version="1.0" encoding="utf-8"?>
<a:theme xmlns:a="http://schemas.openxmlformats.org/drawingml/2006/main" name="1_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D99821D3-5AB0-46A2-A88B-DF1F5B2F96C5}" vid="{6DD89F41-01E6-4C88-840F-270122FD5FDE}"/>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Custom Design</Template>
  <TotalTime>241</TotalTime>
  <Words>1111</Words>
  <Application>Microsoft Macintosh PowerPoint</Application>
  <PresentationFormat>On-screen Show (16:9)</PresentationFormat>
  <Paragraphs>92</Paragraphs>
  <Slides>19</Slides>
  <Notes>14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Aptos Display</vt:lpstr>
      <vt:lpstr>Arial</vt:lpstr>
      <vt:lpstr>Calibri</vt:lpstr>
      <vt:lpstr>Courier New</vt:lpstr>
      <vt:lpstr>Georgia</vt:lpstr>
      <vt:lpstr>System Font Regular</vt:lpstr>
      <vt:lpstr>Wingdings</vt:lpstr>
      <vt:lpstr>Custom Design</vt:lpstr>
      <vt:lpstr>1_Custom Design</vt:lpstr>
      <vt:lpstr>PowerPoint Presentation</vt:lpstr>
      <vt:lpstr>Honor and Remembrance</vt:lpstr>
      <vt:lpstr>Essential Question</vt:lpstr>
      <vt:lpstr>Learning Objectives</vt:lpstr>
      <vt:lpstr>True or False?</vt:lpstr>
      <vt:lpstr>True or False?</vt:lpstr>
      <vt:lpstr>True or False?</vt:lpstr>
      <vt:lpstr>True or False?</vt:lpstr>
      <vt:lpstr>True or False?</vt:lpstr>
      <vt:lpstr>True or False?</vt:lpstr>
      <vt:lpstr>True or False?</vt:lpstr>
      <vt:lpstr>True or False?</vt:lpstr>
      <vt:lpstr>S-I-T</vt:lpstr>
      <vt:lpstr>Window Notes</vt:lpstr>
      <vt:lpstr>Wall of Honor</vt:lpstr>
      <vt:lpstr>Holocaust Research</vt:lpstr>
      <vt:lpstr>Creating a Plaque of Honor</vt:lpstr>
      <vt:lpstr>Wall of Honor Gallery Walk</vt:lpstr>
      <vt:lpstr>Exit Ticket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Halstied, Laura E.</dc:creator>
  <cp:keywords/>
  <dc:description/>
  <cp:lastModifiedBy>Franklin, Sherry</cp:lastModifiedBy>
  <cp:revision>11</cp:revision>
  <dcterms:created xsi:type="dcterms:W3CDTF">2026-06-09T17:47:48Z</dcterms:created>
  <dcterms:modified xsi:type="dcterms:W3CDTF">2026-10-06T15:49:40Z</dcterms:modified>
  <cp:category/>
</cp:coreProperties>
</file>