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14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tmuseum.org/about-the-met/collection-areas/drawings-and-prints/materials-and-techniques/printmaking/screenpri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tS068QvRc0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c73280769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c7328076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d1835100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err="1">
                <a:solidFill>
                  <a:srgbClr val="93C47D"/>
                </a:solidFill>
              </a:rPr>
              <a:t>Screenprint</a:t>
            </a:r>
            <a:r>
              <a:rPr lang="en-US" dirty="0">
                <a:solidFill>
                  <a:srgbClr val="93C47D"/>
                </a:solidFill>
              </a:rPr>
              <a:t>. (n.d.). The Metropolitan Museum of Art. </a:t>
            </a:r>
            <a:r>
              <a:rPr lang="en-US" u="sng" dirty="0">
                <a:solidFill>
                  <a:srgbClr val="93C47D"/>
                </a:solidFill>
                <a:hlinkClick r:id="rId3">
                  <a:extLst>
                    <a:ext uri="{A12FA001-AC4F-418D-AE19-62706E023703}">
                      <ahyp:hlinkClr xmlns:ahyp="http://schemas.microsoft.com/office/drawing/2018/hyperlinkcolor" val="tx"/>
                    </a:ext>
                  </a:extLst>
                </a:hlinkClick>
              </a:rPr>
              <a:t>https://www.metmuseum.org/about-the-met/collection-areas/drawings-and-prints/materials-and-techniques/printmaking/screenprint</a:t>
            </a:r>
            <a:endParaRPr lang="en-US" u="sng" dirty="0">
              <a:solidFill>
                <a:srgbClr val="93C47D"/>
              </a:solidFill>
            </a:endParaRPr>
          </a:p>
          <a:p>
            <a:pPr marL="0" lvl="0" indent="0" algn="l" rtl="0">
              <a:spcBef>
                <a:spcPts val="0"/>
              </a:spcBef>
              <a:spcAft>
                <a:spcPts val="0"/>
              </a:spcAft>
              <a:buClr>
                <a:schemeClr val="dk1"/>
              </a:buClr>
              <a:buSzPts val="1100"/>
              <a:buFont typeface="Arial"/>
              <a:buNone/>
            </a:pPr>
            <a:endParaRPr lang="en-US" u="sng" dirty="0">
              <a:solidFill>
                <a:srgbClr val="93C47D"/>
              </a:solidFill>
            </a:endParaRPr>
          </a:p>
          <a:p>
            <a:pPr marL="0" lvl="0" indent="0" algn="l" rtl="0">
              <a:spcBef>
                <a:spcPts val="0"/>
              </a:spcBef>
              <a:spcAft>
                <a:spcPts val="0"/>
              </a:spcAft>
              <a:buClr>
                <a:schemeClr val="dk1"/>
              </a:buClr>
              <a:buSzPts val="1100"/>
              <a:buFont typeface="Arial"/>
              <a:buNone/>
            </a:pPr>
            <a:r>
              <a:rPr lang="en-US" u="none" dirty="0">
                <a:solidFill>
                  <a:srgbClr val="93C47D"/>
                </a:solidFill>
              </a:rPr>
              <a:t>Speedball Art. (2017, October 13). Introduction to photo emulsion [Video]. YouTube</a:t>
            </a:r>
            <a:r>
              <a:rPr lang="en-US" u="sng" dirty="0">
                <a:solidFill>
                  <a:srgbClr val="93C47D"/>
                </a:solidFill>
              </a:rPr>
              <a:t>. https://www.youtube.com/watch?v=LAWEseSxRt4&amp;list=PLP4qSsVxTu2qKs-ODGgHVBZYRhDbw12_y </a:t>
            </a:r>
          </a:p>
        </p:txBody>
      </p:sp>
      <p:sp>
        <p:nvSpPr>
          <p:cNvPr id="149" name="Google Shape;149;g1bd1835100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cc5591a99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4020202020204" pitchFamily="34" charset="0"/>
              </a:rPr>
              <a:t>K20 Center. (n.d.). Clearly this is art. [Video]. YouTube. </a:t>
            </a:r>
            <a:r>
              <a:rPr lang="en-US" b="0" i="0" u="none" strike="noStrike" dirty="0">
                <a:solidFill>
                  <a:srgbClr val="292929"/>
                </a:solidFill>
                <a:effectLst/>
                <a:latin typeface="Open Sans" panose="020B0604020202020204" pitchFamily="34" charset="0"/>
                <a:hlinkClick r:id="rId3"/>
              </a:rPr>
              <a:t>https://www.youtube.com/watch?v=tS068QvRc0k</a:t>
            </a:r>
            <a:endParaRPr lang="en-US" b="0" i="0" dirty="0">
              <a:solidFill>
                <a:srgbClr val="292929"/>
              </a:solidFill>
              <a:effectLst/>
              <a:latin typeface="Open Sans" panose="020B0604020202020204" pitchFamily="34" charset="0"/>
            </a:endParaRPr>
          </a:p>
          <a:p>
            <a:pPr marL="0" lvl="0" indent="0" algn="l" rtl="0">
              <a:lnSpc>
                <a:spcPct val="100000"/>
              </a:lnSpc>
              <a:spcBef>
                <a:spcPts val="0"/>
              </a:spcBef>
              <a:spcAft>
                <a:spcPts val="0"/>
              </a:spcAft>
              <a:buSzPts val="1400"/>
              <a:buNone/>
            </a:pPr>
            <a:endParaRPr dirty="0"/>
          </a:p>
        </p:txBody>
      </p:sp>
      <p:sp>
        <p:nvSpPr>
          <p:cNvPr id="158" name="Google Shape;158;g1cc5591a99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cc5591a99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(n.d.). Airplane landing. Strategies. https://learn.k20center.ou.edu/strategy/78</a:t>
            </a:r>
            <a:endParaRPr dirty="0"/>
          </a:p>
        </p:txBody>
      </p:sp>
      <p:sp>
        <p:nvSpPr>
          <p:cNvPr id="164" name="Google Shape;164;g1cc5591a99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bd1835100e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g1bd1835100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c73280769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c732807697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bd1835100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Warhol, A. (1967). Untitled from Marilyn Monroe [</a:t>
            </a:r>
            <a:r>
              <a:rPr lang="en-US" dirty="0" err="1"/>
              <a:t>Screenprint</a:t>
            </a:r>
            <a:r>
              <a:rPr lang="en-US" dirty="0"/>
              <a:t>]. Museum of Modern Art. https://www.moma.org/collection/works/61246</a:t>
            </a:r>
            <a:endParaRPr dirty="0"/>
          </a:p>
        </p:txBody>
      </p:sp>
      <p:sp>
        <p:nvSpPr>
          <p:cNvPr id="92" name="Google Shape;92;g1bd183510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cc5591a99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Lichtenstein, R. (1965). Brushstroke [</a:t>
            </a:r>
            <a:r>
              <a:rPr lang="en-US" dirty="0" err="1"/>
              <a:t>Screenprint</a:t>
            </a:r>
            <a:r>
              <a:rPr lang="en-US" dirty="0"/>
              <a:t>]. Museum of Modern Art. https://www.moma.org/collection/works/60284</a:t>
            </a:r>
            <a:endParaRPr dirty="0"/>
          </a:p>
        </p:txBody>
      </p:sp>
      <p:sp>
        <p:nvSpPr>
          <p:cNvPr id="98" name="Google Shape;98;g1cc5591a99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c5591a999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Pollock, J. (ca. 1943–44). Untitled [</a:t>
            </a:r>
            <a:r>
              <a:rPr lang="en-US" dirty="0" err="1"/>
              <a:t>Screenprint</a:t>
            </a:r>
            <a:r>
              <a:rPr lang="en-US" dirty="0"/>
              <a:t>]. Museum of Modern Art. https://www.moma.org/collection/works/60935</a:t>
            </a:r>
            <a:endParaRPr dirty="0"/>
          </a:p>
        </p:txBody>
      </p:sp>
      <p:sp>
        <p:nvSpPr>
          <p:cNvPr id="104" name="Google Shape;104;g1cc5591a99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c5591a99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(n.d.). 4-2-1. Strategies. https://learn.k20center.ou.edu/strategy/142</a:t>
            </a:r>
            <a:endParaRPr dirty="0"/>
          </a:p>
        </p:txBody>
      </p:sp>
      <p:sp>
        <p:nvSpPr>
          <p:cNvPr id="110" name="Google Shape;110;g1cc5591a99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c732807697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K20 Center. (n.d.). 30-second expert. Strategies. https://learn.k20center.ou.edu/strategy/1048</a:t>
            </a:r>
            <a:endParaRPr dirty="0"/>
          </a:p>
        </p:txBody>
      </p:sp>
      <p:sp>
        <p:nvSpPr>
          <p:cNvPr id="135" name="Google Shape;135;g1c73280769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nL_Kj74G8c"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S068QvRc0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KnL_Kj74G8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30 Second Expert</a:t>
            </a:r>
            <a:endParaRPr/>
          </a:p>
        </p:txBody>
      </p:sp>
      <p:sp>
        <p:nvSpPr>
          <p:cNvPr id="145" name="Google Shape;145;p3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fontScale="85000" lnSpcReduction="20000"/>
          </a:bodyPr>
          <a:lstStyle/>
          <a:p>
            <a:pPr marL="622300" indent="-457200">
              <a:spcBef>
                <a:spcPts val="0"/>
              </a:spcBef>
              <a:buSzPct val="100000"/>
            </a:pPr>
            <a:r>
              <a:rPr lang="en-US" dirty="0"/>
              <a:t>When you have finished watching the video or reading the article, fill the left side with all of the steps you think are in the process of screen printing. </a:t>
            </a:r>
          </a:p>
          <a:p>
            <a:pPr marL="622300" indent="-457200">
              <a:spcBef>
                <a:spcPts val="0"/>
              </a:spcBef>
              <a:buSzPct val="100000"/>
            </a:pPr>
            <a:r>
              <a:rPr lang="en-US" dirty="0"/>
              <a:t>When you have finished your analysis, take thirty seconds to listen to what your partner found and write anything in the right column anything they have that you don’t.</a:t>
            </a:r>
          </a:p>
          <a:p>
            <a:pPr marL="622300" indent="-457200">
              <a:spcBef>
                <a:spcPts val="0"/>
              </a:spcBef>
              <a:buSzPct val="100000"/>
            </a:pPr>
            <a:r>
              <a:rPr lang="en-US" dirty="0"/>
              <a:t>Repeat this process so they can do the same.</a:t>
            </a:r>
            <a:endParaRPr dirty="0"/>
          </a:p>
        </p:txBody>
      </p:sp>
      <p:pic>
        <p:nvPicPr>
          <p:cNvPr id="146" name="Google Shape;146;p31"/>
          <p:cNvPicPr preferRelativeResize="0"/>
          <p:nvPr/>
        </p:nvPicPr>
        <p:blipFill>
          <a:blip r:embed="rId3">
            <a:alphaModFix/>
          </a:blip>
          <a:stretch>
            <a:fillRect/>
          </a:stretch>
        </p:blipFill>
        <p:spPr>
          <a:xfrm>
            <a:off x="5673351" y="1305050"/>
            <a:ext cx="3318075" cy="2415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Read or Watch</a:t>
            </a:r>
            <a:endParaRPr/>
          </a:p>
        </p:txBody>
      </p:sp>
      <p:pic>
        <p:nvPicPr>
          <p:cNvPr id="152" name="Google Shape;152;p32" descr="Screen printing is the pinnacle of DIY culture. We're going to show you how to make your own design and screen it onto whatever you'd like. You’ll need to block out a few hours, and you'll need to have a design or logo in mind to print.&#10;&#10;Still haven’t subscribed to WIRED on YouTube? ►► http://wrd.cm/15fP7B7  &#10; &#10;CONNECT WITH WIRED &#10;Web: http://wired.com  &#10;Twitter: https://twitter.com/WIRED    &#10;Facebook: https://facebook.com/WIRED &#10;Pinterest: https://pinterest.com/wired &#10;Google+: https://plus.google.com/+WIRED   &#10;Instagram: http://instagram.com/WIRED  &#10;Tumblr: http://WIRED.tumblr.com  &#10; &#10;Want even more? Subscribe to The Scene: http://bit.ly/subthescene  &#10; &#10;ABOUT WIRED &#10;WIRED is where tomorrow is realized. Through thought-provoking stories and videos, WIRED explores the future of business, innovation, and culture.&#10;&#10;DIY: How To Burn a Silkscreen and Print at Home" title="DIY: How To Burn a Silkscreen and Print at Home">
            <a:hlinkClick r:id="rId3"/>
          </p:cNvPr>
          <p:cNvPicPr preferRelativeResize="0"/>
          <p:nvPr/>
        </p:nvPicPr>
        <p:blipFill>
          <a:blip r:embed="rId4">
            <a:alphaModFix/>
          </a:blip>
          <a:stretch>
            <a:fillRect/>
          </a:stretch>
        </p:blipFill>
        <p:spPr>
          <a:xfrm>
            <a:off x="1014882" y="1207104"/>
            <a:ext cx="2486300" cy="1864725"/>
          </a:xfrm>
          <a:prstGeom prst="rect">
            <a:avLst/>
          </a:prstGeom>
          <a:noFill/>
          <a:ln>
            <a:noFill/>
          </a:ln>
        </p:spPr>
      </p:pic>
      <p:pic>
        <p:nvPicPr>
          <p:cNvPr id="153" name="Google Shape;153;p32"/>
          <p:cNvPicPr preferRelativeResize="0"/>
          <p:nvPr/>
        </p:nvPicPr>
        <p:blipFill>
          <a:blip r:embed="rId5">
            <a:alphaModFix/>
          </a:blip>
          <a:stretch>
            <a:fillRect/>
          </a:stretch>
        </p:blipFill>
        <p:spPr>
          <a:xfrm>
            <a:off x="5068376" y="1164650"/>
            <a:ext cx="2831551" cy="1864725"/>
          </a:xfrm>
          <a:prstGeom prst="rect">
            <a:avLst/>
          </a:prstGeom>
          <a:noFill/>
          <a:ln>
            <a:noFill/>
          </a:ln>
        </p:spPr>
      </p:pic>
      <p:pic>
        <p:nvPicPr>
          <p:cNvPr id="154" name="Google Shape;154;p32"/>
          <p:cNvPicPr preferRelativeResize="0"/>
          <p:nvPr/>
        </p:nvPicPr>
        <p:blipFill>
          <a:blip r:embed="rId6">
            <a:alphaModFix/>
          </a:blip>
          <a:stretch>
            <a:fillRect/>
          </a:stretch>
        </p:blipFill>
        <p:spPr>
          <a:xfrm>
            <a:off x="5579488" y="3181774"/>
            <a:ext cx="1809326" cy="1809326"/>
          </a:xfrm>
          <a:prstGeom prst="rect">
            <a:avLst/>
          </a:prstGeom>
          <a:noFill/>
          <a:ln>
            <a:noFill/>
          </a:ln>
        </p:spPr>
      </p:pic>
      <p:pic>
        <p:nvPicPr>
          <p:cNvPr id="155" name="Google Shape;155;p32"/>
          <p:cNvPicPr preferRelativeResize="0"/>
          <p:nvPr/>
        </p:nvPicPr>
        <p:blipFill>
          <a:blip r:embed="rId7">
            <a:alphaModFix/>
          </a:blip>
          <a:stretch>
            <a:fillRect/>
          </a:stretch>
        </p:blipFill>
        <p:spPr>
          <a:xfrm>
            <a:off x="1542782" y="3181774"/>
            <a:ext cx="1809326" cy="1809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err="1"/>
              <a:t>Screenprinting</a:t>
            </a:r>
            <a:r>
              <a:rPr lang="en-US" dirty="0"/>
              <a:t> Business Video</a:t>
            </a:r>
            <a:endParaRPr dirty="0"/>
          </a:p>
        </p:txBody>
      </p:sp>
      <p:pic>
        <p:nvPicPr>
          <p:cNvPr id="3" name="Picture 2" descr="A person sitting in a blue shirt&#10;&#10;Description automatically generated with low confidence">
            <a:hlinkClick r:id="rId3"/>
            <a:extLst>
              <a:ext uri="{FF2B5EF4-FFF2-40B4-BE49-F238E27FC236}">
                <a16:creationId xmlns:a16="http://schemas.microsoft.com/office/drawing/2014/main" id="{05F6133D-B098-E8A1-0B2A-B4FD1DEBDF82}"/>
              </a:ext>
            </a:extLst>
          </p:cNvPr>
          <p:cNvPicPr>
            <a:picLocks noChangeAspect="1"/>
          </p:cNvPicPr>
          <p:nvPr/>
        </p:nvPicPr>
        <p:blipFill>
          <a:blip r:embed="rId4"/>
          <a:stretch>
            <a:fillRect/>
          </a:stretch>
        </p:blipFill>
        <p:spPr>
          <a:xfrm>
            <a:off x="1383553" y="1236109"/>
            <a:ext cx="6376894" cy="3325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Airplane Landing</a:t>
            </a:r>
            <a:endParaRPr/>
          </a:p>
        </p:txBody>
      </p:sp>
      <p:sp>
        <p:nvSpPr>
          <p:cNvPr id="167" name="Google Shape;167;p3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SzPts val="2600"/>
              <a:buChar char="•"/>
            </a:pPr>
            <a:r>
              <a:rPr lang="en-US" dirty="0"/>
              <a:t>Your teacher will give you a card with a number on it.</a:t>
            </a:r>
            <a:endParaRPr dirty="0"/>
          </a:p>
          <a:p>
            <a:pPr marL="457200" lvl="0" indent="-393700" algn="l" rtl="0">
              <a:lnSpc>
                <a:spcPct val="100000"/>
              </a:lnSpc>
              <a:spcBef>
                <a:spcPts val="0"/>
              </a:spcBef>
              <a:spcAft>
                <a:spcPts val="0"/>
              </a:spcAft>
              <a:buSzPts val="2600"/>
              <a:buChar char="•"/>
            </a:pPr>
            <a:r>
              <a:rPr lang="en-US" dirty="0"/>
              <a:t>Your group will answer the questions in the order of numbers on the card.</a:t>
            </a:r>
            <a:endParaRPr dirty="0"/>
          </a:p>
          <a:p>
            <a:pPr marL="457200" lvl="0" indent="-393700" algn="l" rtl="0">
              <a:lnSpc>
                <a:spcPct val="100000"/>
              </a:lnSpc>
              <a:spcBef>
                <a:spcPts val="0"/>
              </a:spcBef>
              <a:spcAft>
                <a:spcPts val="0"/>
              </a:spcAft>
              <a:buSzPts val="2600"/>
              <a:buChar char="•"/>
            </a:pPr>
            <a:r>
              <a:rPr lang="en-US" dirty="0"/>
              <a:t>Every group will present in order, even if some groups have the same answer.</a:t>
            </a:r>
            <a:endParaRPr dirty="0"/>
          </a:p>
        </p:txBody>
      </p:sp>
      <p:pic>
        <p:nvPicPr>
          <p:cNvPr id="168" name="Google Shape;168;p34"/>
          <p:cNvPicPr preferRelativeResize="0"/>
          <p:nvPr/>
        </p:nvPicPr>
        <p:blipFill>
          <a:blip r:embed="rId3">
            <a:alphaModFix/>
          </a:blip>
          <a:stretch>
            <a:fillRect/>
          </a:stretch>
        </p:blipFill>
        <p:spPr>
          <a:xfrm>
            <a:off x="5477700" y="890997"/>
            <a:ext cx="3361500" cy="336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body" idx="1"/>
          </p:nvPr>
        </p:nvSpPr>
        <p:spPr>
          <a:xfrm>
            <a:off x="457200" y="1090547"/>
            <a:ext cx="4524300" cy="3434100"/>
          </a:xfrm>
          <a:prstGeom prst="rect">
            <a:avLst/>
          </a:prstGeom>
          <a:noFill/>
          <a:ln>
            <a:noFill/>
          </a:ln>
        </p:spPr>
        <p:txBody>
          <a:bodyPr spcFirstLastPara="1" wrap="square" lIns="91425" tIns="45700" rIns="91425" bIns="45700" anchor="t" anchorCtr="0">
            <a:normAutofit fontScale="92500" lnSpcReduction="10000"/>
          </a:bodyPr>
          <a:lstStyle/>
          <a:p>
            <a:pPr marL="457200" lvl="0" indent="-381317" algn="l" rtl="0">
              <a:lnSpc>
                <a:spcPct val="100000"/>
              </a:lnSpc>
              <a:spcBef>
                <a:spcPts val="240"/>
              </a:spcBef>
              <a:spcAft>
                <a:spcPts val="0"/>
              </a:spcAft>
              <a:buSzPct val="100000"/>
              <a:buChar char="•"/>
            </a:pPr>
            <a:r>
              <a:rPr lang="en-US" dirty="0"/>
              <a:t>Use only </a:t>
            </a:r>
            <a:r>
              <a:rPr lang="en-US" sz="2600" dirty="0"/>
              <a:t>the color black. </a:t>
            </a:r>
            <a:endParaRPr sz="2600" dirty="0"/>
          </a:p>
          <a:p>
            <a:pPr marL="457200" lvl="0" indent="-381317" algn="l" rtl="0">
              <a:lnSpc>
                <a:spcPct val="100000"/>
              </a:lnSpc>
              <a:spcBef>
                <a:spcPts val="0"/>
              </a:spcBef>
              <a:spcAft>
                <a:spcPts val="0"/>
              </a:spcAft>
              <a:buSzPct val="100000"/>
              <a:buChar char="•"/>
            </a:pPr>
            <a:r>
              <a:rPr lang="en-US" dirty="0"/>
              <a:t>Use bold lines. </a:t>
            </a:r>
            <a:r>
              <a:rPr lang="en-US" sz="2600" dirty="0"/>
              <a:t>The thinner the lines of their design are, the more difficult it will be to transfer. </a:t>
            </a:r>
            <a:endParaRPr sz="2600" dirty="0"/>
          </a:p>
          <a:p>
            <a:pPr marL="457200" lvl="0" indent="-381317" algn="l" rtl="0">
              <a:lnSpc>
                <a:spcPct val="100000"/>
              </a:lnSpc>
              <a:spcBef>
                <a:spcPts val="0"/>
              </a:spcBef>
              <a:spcAft>
                <a:spcPts val="0"/>
              </a:spcAft>
              <a:buSzPct val="100000"/>
              <a:buChar char="•"/>
            </a:pPr>
            <a:r>
              <a:rPr lang="en-US" dirty="0"/>
              <a:t>Your</a:t>
            </a:r>
            <a:r>
              <a:rPr lang="en-US" sz="2600" dirty="0"/>
              <a:t> design must </a:t>
            </a:r>
            <a:r>
              <a:rPr lang="en-US" dirty="0"/>
              <a:t>be 7”x 9” or smaller. You can select the size when you make a new document by changing the pixel option to inches.</a:t>
            </a:r>
            <a:endParaRPr sz="2600" dirty="0"/>
          </a:p>
          <a:p>
            <a:pPr marL="1645836" lvl="7" indent="-60952" algn="l" rtl="0">
              <a:lnSpc>
                <a:spcPct val="100000"/>
              </a:lnSpc>
              <a:spcBef>
                <a:spcPts val="240"/>
              </a:spcBef>
              <a:spcAft>
                <a:spcPts val="0"/>
              </a:spcAft>
              <a:buSzPct val="46153"/>
              <a:buFont typeface="Calibri"/>
              <a:buNone/>
            </a:pPr>
            <a:endParaRPr sz="2600" dirty="0"/>
          </a:p>
        </p:txBody>
      </p:sp>
      <p:sp>
        <p:nvSpPr>
          <p:cNvPr id="174" name="Google Shape;174;p35"/>
          <p:cNvSpPr txBox="1">
            <a:spLocks noGrp="1"/>
          </p:cNvSpPr>
          <p:nvPr>
            <p:ph type="title"/>
          </p:nvPr>
        </p:nvSpPr>
        <p:spPr>
          <a:xfrm>
            <a:off x="457200" y="108039"/>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Designing your print</a:t>
            </a:r>
            <a:endParaRPr dirty="0"/>
          </a:p>
        </p:txBody>
      </p:sp>
      <p:pic>
        <p:nvPicPr>
          <p:cNvPr id="175" name="Google Shape;175;p35"/>
          <p:cNvPicPr preferRelativeResize="0"/>
          <p:nvPr/>
        </p:nvPicPr>
        <p:blipFill>
          <a:blip r:embed="rId3">
            <a:alphaModFix/>
          </a:blip>
          <a:stretch>
            <a:fillRect/>
          </a:stretch>
        </p:blipFill>
        <p:spPr>
          <a:xfrm>
            <a:off x="5122025" y="1309350"/>
            <a:ext cx="3353026" cy="2701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6"/>
          <p:cNvPicPr preferRelativeResize="0"/>
          <p:nvPr/>
        </p:nvPicPr>
        <p:blipFill>
          <a:blip r:embed="rId3">
            <a:alphaModFix/>
          </a:blip>
          <a:stretch>
            <a:fillRect/>
          </a:stretch>
        </p:blipFill>
        <p:spPr>
          <a:xfrm>
            <a:off x="275488" y="725300"/>
            <a:ext cx="3893501" cy="3692901"/>
          </a:xfrm>
          <a:prstGeom prst="rect">
            <a:avLst/>
          </a:prstGeom>
          <a:noFill/>
          <a:ln>
            <a:noFill/>
          </a:ln>
        </p:spPr>
      </p:pic>
      <p:pic>
        <p:nvPicPr>
          <p:cNvPr id="181" name="Google Shape;181;p36"/>
          <p:cNvPicPr preferRelativeResize="0"/>
          <p:nvPr/>
        </p:nvPicPr>
        <p:blipFill>
          <a:blip r:embed="rId4">
            <a:alphaModFix/>
          </a:blip>
          <a:stretch>
            <a:fillRect/>
          </a:stretch>
        </p:blipFill>
        <p:spPr>
          <a:xfrm>
            <a:off x="4638050" y="738774"/>
            <a:ext cx="3865099" cy="3665951"/>
          </a:xfrm>
          <a:prstGeom prst="rect">
            <a:avLst/>
          </a:prstGeom>
          <a:noFill/>
          <a:ln>
            <a:noFill/>
          </a:ln>
        </p:spPr>
      </p:pic>
      <p:pic>
        <p:nvPicPr>
          <p:cNvPr id="182" name="Google Shape;182;p36"/>
          <p:cNvPicPr preferRelativeResize="0"/>
          <p:nvPr/>
        </p:nvPicPr>
        <p:blipFill>
          <a:blip r:embed="rId5">
            <a:alphaModFix/>
          </a:blip>
          <a:stretch>
            <a:fillRect/>
          </a:stretch>
        </p:blipFill>
        <p:spPr>
          <a:xfrm>
            <a:off x="969700" y="3430013"/>
            <a:ext cx="2505075" cy="1438275"/>
          </a:xfrm>
          <a:prstGeom prst="rect">
            <a:avLst/>
          </a:prstGeom>
          <a:noFill/>
          <a:ln>
            <a:noFill/>
          </a:ln>
        </p:spPr>
      </p:pic>
      <p:pic>
        <p:nvPicPr>
          <p:cNvPr id="183" name="Google Shape;183;p36"/>
          <p:cNvPicPr preferRelativeResize="0"/>
          <p:nvPr/>
        </p:nvPicPr>
        <p:blipFill>
          <a:blip r:embed="rId6">
            <a:alphaModFix/>
          </a:blip>
          <a:stretch>
            <a:fillRect/>
          </a:stretch>
        </p:blipFill>
        <p:spPr>
          <a:xfrm>
            <a:off x="5066300" y="3534788"/>
            <a:ext cx="2552700" cy="1228725"/>
          </a:xfrm>
          <a:prstGeom prst="rect">
            <a:avLst/>
          </a:prstGeom>
          <a:noFill/>
          <a:ln>
            <a:noFill/>
          </a:ln>
        </p:spPr>
      </p:pic>
      <p:cxnSp>
        <p:nvCxnSpPr>
          <p:cNvPr id="184" name="Google Shape;184;p36"/>
          <p:cNvCxnSpPr/>
          <p:nvPr/>
        </p:nvCxnSpPr>
        <p:spPr>
          <a:xfrm rot="10800000" flipH="1">
            <a:off x="2959900" y="2233125"/>
            <a:ext cx="647400" cy="1684800"/>
          </a:xfrm>
          <a:prstGeom prst="straightConnector1">
            <a:avLst/>
          </a:prstGeom>
          <a:noFill/>
          <a:ln w="38100" cap="flat" cmpd="sng">
            <a:solidFill>
              <a:srgbClr val="FF0000"/>
            </a:solidFill>
            <a:prstDash val="solid"/>
            <a:round/>
            <a:headEnd type="none" w="med" len="med"/>
            <a:tailEnd type="none" w="med" len="med"/>
          </a:ln>
        </p:spPr>
      </p:cxnSp>
      <p:cxnSp>
        <p:nvCxnSpPr>
          <p:cNvPr id="185" name="Google Shape;185;p36"/>
          <p:cNvCxnSpPr/>
          <p:nvPr/>
        </p:nvCxnSpPr>
        <p:spPr>
          <a:xfrm rot="10800000" flipH="1">
            <a:off x="7062825" y="2213425"/>
            <a:ext cx="832500" cy="1532700"/>
          </a:xfrm>
          <a:prstGeom prst="straightConnector1">
            <a:avLst/>
          </a:prstGeom>
          <a:noFill/>
          <a:ln w="38100" cap="flat" cmpd="sng">
            <a:solidFill>
              <a:srgbClr val="FF0000"/>
            </a:solidFill>
            <a:prstDash val="solid"/>
            <a:round/>
            <a:headEnd type="none" w="med" len="med"/>
            <a:tailEnd type="none" w="med" len="med"/>
          </a:ln>
        </p:spPr>
      </p:cxnSp>
      <p:sp>
        <p:nvSpPr>
          <p:cNvPr id="186" name="Google Shape;186;p36"/>
          <p:cNvSpPr/>
          <p:nvPr/>
        </p:nvSpPr>
        <p:spPr>
          <a:xfrm>
            <a:off x="3501800" y="1902800"/>
            <a:ext cx="667200" cy="317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6"/>
          <p:cNvSpPr/>
          <p:nvPr/>
        </p:nvSpPr>
        <p:spPr>
          <a:xfrm>
            <a:off x="7829375" y="1902800"/>
            <a:ext cx="667200" cy="317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6"/>
          <p:cNvSpPr txBox="1"/>
          <p:nvPr/>
        </p:nvSpPr>
        <p:spPr>
          <a:xfrm>
            <a:off x="640851" y="224650"/>
            <a:ext cx="772689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chemeClr val="accent4"/>
                </a:solidFill>
                <a:latin typeface="Calibri"/>
                <a:ea typeface="Calibri"/>
                <a:cs typeface="Calibri"/>
                <a:sym typeface="Calibri"/>
              </a:rPr>
              <a:t>To set the image to transparent, select the Background layer and move the Opacity from 100% to 0%.</a:t>
            </a:r>
            <a:endParaRPr b="1" dirty="0">
              <a:solidFill>
                <a:schemeClr val="accent4"/>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Print your shirts!</a:t>
            </a:r>
            <a:endParaRPr/>
          </a:p>
        </p:txBody>
      </p:sp>
      <p:pic>
        <p:nvPicPr>
          <p:cNvPr id="194" name="Google Shape;194;p37" descr="Screen printing is the pinnacle of DIY culture. We're going to show you how to make your own design and screen it onto whatever you'd like. You’ll need to block out a few hours, and you'll need to have a design or logo in mind to print.&#10;&#10;Still haven’t subscribed to WIRED on YouTube? ►► http://wrd.cm/15fP7B7  &#10; &#10;CONNECT WITH WIRED &#10;Web: http://wired.com  &#10;Twitter: https://twitter.com/WIRED    &#10;Facebook: https://facebook.com/WIRED &#10;Pinterest: https://pinterest.com/wired &#10;Google+: https://plus.google.com/+WIRED   &#10;Instagram: http://instagram.com/WIRED  &#10;Tumblr: http://WIRED.tumblr.com  &#10; &#10;Want even more? Subscribe to The Scene: http://bit.ly/subthescene  &#10; &#10;ABOUT WIRED &#10;WIRED is where tomorrow is realized. Through thought-provoking stories and videos, WIRED explores the future of business, innovation, and culture.&#10;&#10;DIY: How To Burn a Silkscreen and Print at Home" title="DIY: How To Burn a Silkscreen and Print at Home">
            <a:hlinkClick r:id="rId3"/>
          </p:cNvPr>
          <p:cNvPicPr preferRelativeResize="0"/>
          <p:nvPr/>
        </p:nvPicPr>
        <p:blipFill>
          <a:blip r:embed="rId4">
            <a:alphaModFix/>
          </a:blip>
          <a:stretch>
            <a:fillRect/>
          </a:stretch>
        </p:blipFill>
        <p:spPr>
          <a:xfrm>
            <a:off x="5672547" y="1837639"/>
            <a:ext cx="2190248" cy="1852617"/>
          </a:xfrm>
          <a:prstGeom prst="rect">
            <a:avLst/>
          </a:prstGeom>
          <a:noFill/>
          <a:ln>
            <a:noFill/>
          </a:ln>
        </p:spPr>
      </p:pic>
      <p:sp>
        <p:nvSpPr>
          <p:cNvPr id="195" name="Google Shape;195;p37"/>
          <p:cNvSpPr txBox="1">
            <a:spLocks noGrp="1"/>
          </p:cNvSpPr>
          <p:nvPr>
            <p:ph type="body" idx="1"/>
          </p:nvPr>
        </p:nvSpPr>
        <p:spPr>
          <a:xfrm>
            <a:off x="457200" y="1309350"/>
            <a:ext cx="4524300" cy="34341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240"/>
              </a:spcBef>
              <a:spcAft>
                <a:spcPts val="0"/>
              </a:spcAft>
              <a:buSzPts val="2600"/>
              <a:buChar char="•"/>
            </a:pPr>
            <a:r>
              <a:rPr lang="en-US" dirty="0"/>
              <a:t>Place your shirt under the screen and center it</a:t>
            </a:r>
            <a:r>
              <a:rPr lang="en-US" sz="2600" dirty="0"/>
              <a:t>. </a:t>
            </a:r>
            <a:endParaRPr sz="2600" dirty="0"/>
          </a:p>
          <a:p>
            <a:pPr marL="457200" lvl="0" indent="-393700" algn="l" rtl="0">
              <a:lnSpc>
                <a:spcPct val="100000"/>
              </a:lnSpc>
              <a:spcBef>
                <a:spcPts val="0"/>
              </a:spcBef>
              <a:spcAft>
                <a:spcPts val="0"/>
              </a:spcAft>
              <a:buSzPts val="2600"/>
              <a:buChar char="•"/>
            </a:pPr>
            <a:r>
              <a:rPr lang="en-US" dirty="0"/>
              <a:t>Pour a line of ink on the top edge of your screen.</a:t>
            </a:r>
            <a:endParaRPr sz="2600" dirty="0"/>
          </a:p>
          <a:p>
            <a:pPr marL="457200" lvl="0" indent="-393700" algn="l" rtl="0">
              <a:lnSpc>
                <a:spcPct val="100000"/>
              </a:lnSpc>
              <a:spcBef>
                <a:spcPts val="0"/>
              </a:spcBef>
              <a:spcAft>
                <a:spcPts val="0"/>
              </a:spcAft>
              <a:buSzPts val="2600"/>
              <a:buChar char="•"/>
            </a:pPr>
            <a:r>
              <a:rPr lang="en-US" dirty="0"/>
              <a:t>Use your squeegee to pull the ink across the design.</a:t>
            </a:r>
          </a:p>
          <a:p>
            <a:pPr marL="457200" lvl="0" indent="-393700" algn="l" rtl="0">
              <a:lnSpc>
                <a:spcPct val="100000"/>
              </a:lnSpc>
              <a:spcBef>
                <a:spcPts val="0"/>
              </a:spcBef>
              <a:spcAft>
                <a:spcPts val="0"/>
              </a:spcAft>
              <a:buSzPts val="2600"/>
              <a:buChar char="•"/>
            </a:pPr>
            <a:r>
              <a:rPr lang="en-US" dirty="0"/>
              <a:t>Doing this in one swipe down and one swipe up is most effective.</a:t>
            </a:r>
            <a:endParaRPr sz="2600" dirty="0"/>
          </a:p>
          <a:p>
            <a:pPr marL="1645836" lvl="7" indent="-60952" algn="l" rtl="0">
              <a:lnSpc>
                <a:spcPct val="100000"/>
              </a:lnSpc>
              <a:spcBef>
                <a:spcPts val="240"/>
              </a:spcBef>
              <a:spcAft>
                <a:spcPts val="0"/>
              </a:spcAft>
              <a:buSzPts val="1200"/>
              <a:buFont typeface="Calibri"/>
              <a:buNone/>
            </a:pP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body" idx="1"/>
          </p:nvPr>
        </p:nvSpPr>
        <p:spPr>
          <a:xfrm>
            <a:off x="457200" y="1309352"/>
            <a:ext cx="8206740" cy="2616037"/>
          </a:xfrm>
          <a:prstGeom prst="rect">
            <a:avLst/>
          </a:prstGeom>
          <a:noFill/>
          <a:ln>
            <a:noFill/>
          </a:ln>
        </p:spPr>
        <p:txBody>
          <a:bodyPr spcFirstLastPara="1" wrap="square" lIns="91425" tIns="45700" rIns="91425" bIns="45700" anchor="t" anchorCtr="0">
            <a:normAutofit/>
          </a:bodyPr>
          <a:lstStyle/>
          <a:p>
            <a:pPr indent="-457200"/>
            <a:r>
              <a:rPr lang="en-US" dirty="0"/>
              <a:t>Use your device to record a one-minute reflection of the past week. Answer the following questions:</a:t>
            </a:r>
            <a:endParaRPr dirty="0"/>
          </a:p>
          <a:p>
            <a:pPr lvl="1" indent="-457200"/>
            <a:r>
              <a:rPr lang="en-US" dirty="0"/>
              <a:t>Could I do screen printing for a living?</a:t>
            </a:r>
            <a:endParaRPr dirty="0"/>
          </a:p>
          <a:p>
            <a:pPr lvl="1" indent="-457200"/>
            <a:r>
              <a:rPr lang="en-US" dirty="0"/>
              <a:t>What did you enjoy about the screen-printing process?</a:t>
            </a:r>
            <a:endParaRPr dirty="0"/>
          </a:p>
          <a:p>
            <a:pPr lvl="1" indent="-457200"/>
            <a:r>
              <a:rPr lang="en-US" dirty="0"/>
              <a:t>What did you not enjoy about the screen-printing process?</a:t>
            </a:r>
            <a:endParaRPr dirty="0"/>
          </a:p>
          <a:p>
            <a:pPr lvl="1" indent="-457200"/>
            <a:r>
              <a:rPr lang="en-US" dirty="0"/>
              <a:t>Is screen printing a career you might pursue?</a:t>
            </a:r>
            <a:endParaRPr dirty="0"/>
          </a:p>
        </p:txBody>
      </p:sp>
      <p:sp>
        <p:nvSpPr>
          <p:cNvPr id="201" name="Google Shape;201;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Reflection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Artwork #1</a:t>
            </a:r>
            <a:endParaRPr/>
          </a:p>
        </p:txBody>
      </p:sp>
      <p:pic>
        <p:nvPicPr>
          <p:cNvPr id="95" name="Google Shape;95;p23"/>
          <p:cNvPicPr preferRelativeResize="0"/>
          <p:nvPr/>
        </p:nvPicPr>
        <p:blipFill>
          <a:blip r:embed="rId3">
            <a:alphaModFix/>
          </a:blip>
          <a:stretch>
            <a:fillRect/>
          </a:stretch>
        </p:blipFill>
        <p:spPr>
          <a:xfrm>
            <a:off x="2666256" y="1056879"/>
            <a:ext cx="3811488" cy="36740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Artwork #2</a:t>
            </a:r>
            <a:endParaRPr/>
          </a:p>
        </p:txBody>
      </p:sp>
      <p:pic>
        <p:nvPicPr>
          <p:cNvPr id="101" name="Google Shape;101;p24"/>
          <p:cNvPicPr preferRelativeResize="0"/>
          <p:nvPr/>
        </p:nvPicPr>
        <p:blipFill>
          <a:blip r:embed="rId3">
            <a:alphaModFix/>
          </a:blip>
          <a:stretch>
            <a:fillRect/>
          </a:stretch>
        </p:blipFill>
        <p:spPr>
          <a:xfrm>
            <a:off x="2450179" y="1112396"/>
            <a:ext cx="4531027" cy="36740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Artwork #3</a:t>
            </a:r>
            <a:endParaRPr/>
          </a:p>
        </p:txBody>
      </p:sp>
      <p:pic>
        <p:nvPicPr>
          <p:cNvPr id="107" name="Google Shape;107;p25"/>
          <p:cNvPicPr preferRelativeResize="0"/>
          <p:nvPr/>
        </p:nvPicPr>
        <p:blipFill>
          <a:blip r:embed="rId3">
            <a:alphaModFix/>
          </a:blip>
          <a:stretch>
            <a:fillRect/>
          </a:stretch>
        </p:blipFill>
        <p:spPr>
          <a:xfrm>
            <a:off x="2945674" y="1125458"/>
            <a:ext cx="2863553" cy="36740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4-2-1</a:t>
            </a:r>
            <a:endParaRPr/>
          </a:p>
        </p:txBody>
      </p:sp>
      <p:sp>
        <p:nvSpPr>
          <p:cNvPr id="113" name="Google Shape;113;p26"/>
          <p:cNvSpPr txBox="1">
            <a:spLocks noGrp="1"/>
          </p:cNvSpPr>
          <p:nvPr>
            <p:ph type="body" idx="1"/>
          </p:nvPr>
        </p:nvSpPr>
        <p:spPr>
          <a:xfrm>
            <a:off x="375300" y="1305059"/>
            <a:ext cx="5020500" cy="3621000"/>
          </a:xfrm>
          <a:prstGeom prst="rect">
            <a:avLst/>
          </a:prstGeom>
          <a:noFill/>
          <a:ln>
            <a:noFill/>
          </a:ln>
        </p:spPr>
        <p:txBody>
          <a:bodyPr spcFirstLastPara="1" wrap="square" lIns="91400" tIns="91400" rIns="91400" bIns="91400" anchor="t" anchorCtr="0">
            <a:normAutofit fontScale="85000" lnSpcReduction="10000"/>
          </a:bodyPr>
          <a:lstStyle/>
          <a:p>
            <a:pPr marL="622300" indent="-457200">
              <a:spcBef>
                <a:spcPts val="0"/>
              </a:spcBef>
              <a:buSzPct val="100000"/>
            </a:pPr>
            <a:r>
              <a:rPr lang="en-US" dirty="0"/>
              <a:t>On your 4-2-1 handout, fill each box in the top row with an idea of what the art pieces have in common. </a:t>
            </a:r>
          </a:p>
          <a:p>
            <a:pPr marL="622300" indent="-457200">
              <a:spcBef>
                <a:spcPts val="0"/>
              </a:spcBef>
              <a:buSzPct val="100000"/>
            </a:pPr>
            <a:r>
              <a:rPr lang="en-US" dirty="0"/>
              <a:t>When your teacher tells you, find a partner and narrow your four choices down to two. </a:t>
            </a:r>
          </a:p>
          <a:p>
            <a:pPr marL="622300" indent="-457200">
              <a:spcBef>
                <a:spcPts val="0"/>
              </a:spcBef>
              <a:buSzPct val="100000"/>
            </a:pPr>
            <a:r>
              <a:rPr lang="en-US" dirty="0"/>
              <a:t>Finally, at your teacher’s instruction, you and your partner should find another pair to work with and narrow your two choices down to one.</a:t>
            </a:r>
            <a:endParaRPr dirty="0"/>
          </a:p>
        </p:txBody>
      </p:sp>
      <p:pic>
        <p:nvPicPr>
          <p:cNvPr id="114" name="Google Shape;114;p26"/>
          <p:cNvPicPr preferRelativeResize="0"/>
          <p:nvPr/>
        </p:nvPicPr>
        <p:blipFill>
          <a:blip r:embed="rId3">
            <a:alphaModFix/>
          </a:blip>
          <a:stretch>
            <a:fillRect/>
          </a:stretch>
        </p:blipFill>
        <p:spPr>
          <a:xfrm>
            <a:off x="5147700" y="761250"/>
            <a:ext cx="3621000" cy="362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idx="4294967295"/>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solidFill>
                  <a:schemeClr val="lt1"/>
                </a:solidFill>
              </a:rPr>
              <a:t>Clearly, This Is Art</a:t>
            </a:r>
            <a:endParaRPr>
              <a:solidFill>
                <a:schemeClr val="lt1"/>
              </a:solidFill>
            </a:endParaRPr>
          </a:p>
        </p:txBody>
      </p:sp>
      <p:sp>
        <p:nvSpPr>
          <p:cNvPr id="120" name="Google Shape;120;p27"/>
          <p:cNvSpPr txBox="1">
            <a:spLocks noGrp="1"/>
          </p:cNvSpPr>
          <p:nvPr>
            <p:ph type="body" idx="4294967295"/>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600"/>
              <a:buNone/>
            </a:pPr>
            <a:r>
              <a:rPr lang="en-US"/>
              <a:t>Making screen prints with transparencies</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26" name="Google Shape;126;p2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a:t>How does one design art for screen printing?</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a:t>
            </a:r>
            <a:endParaRPr dirty="0"/>
          </a:p>
        </p:txBody>
      </p:sp>
      <p:sp>
        <p:nvSpPr>
          <p:cNvPr id="132" name="Google Shape;132;p2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lt1"/>
              </a:buClr>
              <a:buSzPts val="2600"/>
              <a:buFont typeface="Arial"/>
              <a:buNone/>
            </a:pPr>
            <a:r>
              <a:rPr lang="en-US"/>
              <a:t>Use screen printing techniques to create an article of clothing with an original design.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30 Second Expert</a:t>
            </a:r>
            <a:endParaRPr dirty="0"/>
          </a:p>
        </p:txBody>
      </p:sp>
      <p:sp>
        <p:nvSpPr>
          <p:cNvPr id="138" name="Google Shape;138;p30"/>
          <p:cNvSpPr txBox="1">
            <a:spLocks noGrp="1"/>
          </p:cNvSpPr>
          <p:nvPr>
            <p:ph type="body" idx="1"/>
          </p:nvPr>
        </p:nvSpPr>
        <p:spPr>
          <a:xfrm>
            <a:off x="369026" y="1305050"/>
            <a:ext cx="5020500" cy="3621000"/>
          </a:xfrm>
          <a:prstGeom prst="rect">
            <a:avLst/>
          </a:prstGeom>
          <a:noFill/>
          <a:ln>
            <a:noFill/>
          </a:ln>
        </p:spPr>
        <p:txBody>
          <a:bodyPr spcFirstLastPara="1" wrap="square" lIns="91400" tIns="91400" rIns="91400" bIns="91400" anchor="t" anchorCtr="0">
            <a:normAutofit/>
          </a:bodyPr>
          <a:lstStyle/>
          <a:p>
            <a:pPr marL="508000" indent="-342900">
              <a:spcBef>
                <a:spcPts val="0"/>
              </a:spcBef>
            </a:pPr>
            <a:r>
              <a:rPr lang="en-US" sz="2400" dirty="0"/>
              <a:t>On a sheet of paper, draw a          T-Chart. </a:t>
            </a:r>
          </a:p>
          <a:p>
            <a:pPr marL="508000" indent="-342900">
              <a:spcBef>
                <a:spcPts val="0"/>
              </a:spcBef>
            </a:pPr>
            <a:r>
              <a:rPr lang="en-US" sz="2400" dirty="0"/>
              <a:t>On the top of the left side, write “What I know about screen printing.” </a:t>
            </a:r>
          </a:p>
          <a:p>
            <a:pPr marL="508000" indent="-342900">
              <a:spcBef>
                <a:spcPts val="0"/>
              </a:spcBef>
            </a:pPr>
            <a:r>
              <a:rPr lang="en-US" sz="2400" dirty="0"/>
              <a:t>On the top of the right side, write “What I learned from my partner.”</a:t>
            </a:r>
          </a:p>
          <a:p>
            <a:pPr marL="508000" indent="-342900">
              <a:spcBef>
                <a:spcPts val="0"/>
              </a:spcBef>
            </a:pPr>
            <a:r>
              <a:rPr lang="en-US" sz="2400" dirty="0"/>
              <a:t>Select a partner with whom to work.</a:t>
            </a:r>
            <a:endParaRPr sz="2400" dirty="0"/>
          </a:p>
        </p:txBody>
      </p:sp>
      <p:pic>
        <p:nvPicPr>
          <p:cNvPr id="139" name="Google Shape;139;p30"/>
          <p:cNvPicPr preferRelativeResize="0"/>
          <p:nvPr/>
        </p:nvPicPr>
        <p:blipFill>
          <a:blip r:embed="rId3">
            <a:alphaModFix/>
          </a:blip>
          <a:stretch>
            <a:fillRect/>
          </a:stretch>
        </p:blipFill>
        <p:spPr>
          <a:xfrm>
            <a:off x="5673351" y="1305050"/>
            <a:ext cx="3318075" cy="2415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760</Words>
  <Application>Microsoft Office PowerPoint</Application>
  <PresentationFormat>On-screen Show (16:9)</PresentationFormat>
  <Paragraphs>54</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Noto Sans Symbols</vt:lpstr>
      <vt:lpstr>Open Sans</vt:lpstr>
      <vt:lpstr>LEARN theme</vt:lpstr>
      <vt:lpstr>LEARN theme</vt:lpstr>
      <vt:lpstr>PowerPoint Presentation</vt:lpstr>
      <vt:lpstr>Artwork #1</vt:lpstr>
      <vt:lpstr>Artwork #2</vt:lpstr>
      <vt:lpstr>Artwork #3</vt:lpstr>
      <vt:lpstr>4-2-1</vt:lpstr>
      <vt:lpstr>Clearly, This Is Art</vt:lpstr>
      <vt:lpstr>Essential Question</vt:lpstr>
      <vt:lpstr>Lesson Objective</vt:lpstr>
      <vt:lpstr>30 Second Expert</vt:lpstr>
      <vt:lpstr>30 Second Expert</vt:lpstr>
      <vt:lpstr>Read or Watch</vt:lpstr>
      <vt:lpstr>Screenprinting Business Video</vt:lpstr>
      <vt:lpstr>Airplane Landing</vt:lpstr>
      <vt:lpstr>Designing your print</vt:lpstr>
      <vt:lpstr>PowerPoint Presentation</vt:lpstr>
      <vt:lpstr>Print your shirts!</vt:lpstr>
      <vt:lpstr>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lastModifiedBy>Bigler, Elijah B.</cp:lastModifiedBy>
  <cp:revision>2</cp:revision>
  <dcterms:modified xsi:type="dcterms:W3CDTF">2023-05-30T18:22:11Z</dcterms:modified>
</cp:coreProperties>
</file>