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30"/>
  </p:notesMasterIdLst>
  <p:sldIdLst>
    <p:sldId id="256" r:id="rId3"/>
    <p:sldId id="257" r:id="rId4"/>
    <p:sldId id="301" r:id="rId5"/>
    <p:sldId id="258" r:id="rId6"/>
    <p:sldId id="260" r:id="rId7"/>
    <p:sldId id="261" r:id="rId8"/>
    <p:sldId id="286" r:id="rId9"/>
    <p:sldId id="287" r:id="rId10"/>
    <p:sldId id="288" r:id="rId11"/>
    <p:sldId id="289" r:id="rId12"/>
    <p:sldId id="290" r:id="rId13"/>
    <p:sldId id="291" r:id="rId14"/>
    <p:sldId id="292" r:id="rId15"/>
    <p:sldId id="293" r:id="rId16"/>
    <p:sldId id="294" r:id="rId17"/>
    <p:sldId id="262" r:id="rId18"/>
    <p:sldId id="269" r:id="rId19"/>
    <p:sldId id="295" r:id="rId20"/>
    <p:sldId id="270" r:id="rId21"/>
    <p:sldId id="271" r:id="rId22"/>
    <p:sldId id="263" r:id="rId23"/>
    <p:sldId id="264" r:id="rId24"/>
    <p:sldId id="297" r:id="rId25"/>
    <p:sldId id="298" r:id="rId26"/>
    <p:sldId id="299" r:id="rId27"/>
    <p:sldId id="296" r:id="rId28"/>
    <p:sldId id="300"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eorgia" panose="02040502050405020303"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gs2XhFprrL5Z0rgeJAD5LpvO+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6"/>
    <p:restoredTop sz="96327"/>
  </p:normalViewPr>
  <p:slideViewPr>
    <p:cSldViewPr snapToGrid="0" snapToObjects="1">
      <p:cViewPr varScale="1">
        <p:scale>
          <a:sx n="152" d="100"/>
          <a:sy n="152" d="100"/>
        </p:scale>
        <p:origin x="432" y="176"/>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KgVaNbrCay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d9908066f654727934df7bf4f506976b"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earn.k20center.ou.edu/strategy/d9908066f654727934df7bf4f505a54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d9908066f654727934df7bf4f507273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67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4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35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79b2e80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779b2e807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Pass out the </a:t>
            </a:r>
            <a:r>
              <a:rPr lang="en-US" sz="1100" b="1" i="0" u="none" strike="noStrike" cap="none" dirty="0">
                <a:solidFill>
                  <a:schemeClr val="dk1"/>
                </a:solidFill>
                <a:effectLst/>
                <a:latin typeface="Arial"/>
                <a:ea typeface="Arial"/>
                <a:cs typeface="Arial"/>
                <a:sym typeface="Arial"/>
              </a:rPr>
              <a:t>DNA Comparison worksheet</a:t>
            </a:r>
            <a:r>
              <a:rPr lang="en-US" sz="1100" b="0" i="0" u="none" strike="noStrike" cap="none" dirty="0">
                <a:solidFill>
                  <a:schemeClr val="dk1"/>
                </a:solidFill>
                <a:effectLst/>
                <a:latin typeface="Arial"/>
                <a:ea typeface="Arial"/>
                <a:cs typeface="Arial"/>
                <a:sym typeface="Arial"/>
              </a:rPr>
              <a:t> to students. Offer colored pens or markers and prompt the students to look through and 'process' the data with a partner. There are questions on the back that can provide inspiration for the students but allow students to explore the nucleotide sequences on their own. A picture of an example is included in the Extend section.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7dbb16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The Blast lab is investigation 3 prescribed by the AP Biology Lab Manual. A friendly tip: this lab generally starts off rough but gets better. As the facilitator, you should try out the complete lab before students to better troubleshoot for them.</a:t>
            </a:r>
            <a:endParaRPr dirty="0"/>
          </a:p>
        </p:txBody>
      </p:sp>
      <p:sp>
        <p:nvSpPr>
          <p:cNvPr id="127" name="Google Shape;127;g77dbb16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Individually, have students answer the free response question (</a:t>
            </a:r>
            <a:r>
              <a:rPr lang="en-US" sz="1100" b="1" i="0" u="none" strike="noStrike" cap="none" dirty="0">
                <a:solidFill>
                  <a:schemeClr val="dk1"/>
                </a:solidFill>
                <a:effectLst/>
                <a:latin typeface="Arial"/>
                <a:ea typeface="Arial"/>
                <a:cs typeface="Arial"/>
                <a:sym typeface="Arial"/>
              </a:rPr>
              <a:t>AP Evolution FRQ Evaluate</a:t>
            </a:r>
            <a:r>
              <a:rPr lang="en-US" sz="1100" b="0" i="0" u="none" strike="noStrike" cap="none" dirty="0">
                <a:solidFill>
                  <a:schemeClr val="dk1"/>
                </a:solidFill>
                <a:effectLst/>
                <a:latin typeface="Arial"/>
                <a:ea typeface="Arial"/>
                <a:cs typeface="Arial"/>
                <a:sym typeface="Arial"/>
              </a:rPr>
              <a:t>) in the attachments. Only give them 22 minutes to answer the question. Technically, more time can be given if generosity is needed, but students at least need to be informed of when 22 minutes have passed, because that is the pacing guidelines set by College Board. A key is provided in the attachment, along with scoring guidelines (do NOT give students the key until after the question is given, and it is highly recommended to not let it leave your classroom).</a:t>
            </a:r>
            <a:endParaRPr lang="en-US" dirty="0"/>
          </a:p>
          <a:p>
            <a:endParaRPr lang="en-US" dirty="0"/>
          </a:p>
        </p:txBody>
      </p:sp>
    </p:spTree>
    <p:extLst>
      <p:ext uri="{BB962C8B-B14F-4D97-AF65-F5344CB8AC3E}">
        <p14:creationId xmlns:p14="http://schemas.microsoft.com/office/powerpoint/2010/main" val="109208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039035f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8039035f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7dbb16b6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77dbb16b6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400"/>
              <a:buNone/>
            </a:pPr>
            <a:r>
              <a:rPr lang="en-US" dirty="0">
                <a:latin typeface="+mn-lt"/>
              </a:rPr>
              <a:t>Video link: </a:t>
            </a:r>
            <a:r>
              <a:rPr lang="en-US" sz="1050" dirty="0">
                <a:solidFill>
                  <a:srgbClr val="333333"/>
                </a:solidFill>
                <a:latin typeface="+mn-lt"/>
              </a:rPr>
              <a:t>https://</a:t>
            </a:r>
            <a:r>
              <a:rPr lang="en-US" sz="1050" dirty="0" err="1">
                <a:solidFill>
                  <a:srgbClr val="333333"/>
                </a:solidFill>
                <a:latin typeface="+mn-lt"/>
              </a:rPr>
              <a:t>www.youtube.com</a:t>
            </a:r>
            <a:r>
              <a:rPr lang="en-US" sz="1050" dirty="0">
                <a:solidFill>
                  <a:srgbClr val="333333"/>
                </a:solidFill>
                <a:latin typeface="+mn-lt"/>
              </a:rPr>
              <a:t>/</a:t>
            </a:r>
            <a:r>
              <a:rPr lang="en-US" sz="1050" dirty="0" err="1">
                <a:solidFill>
                  <a:srgbClr val="333333"/>
                </a:solidFill>
                <a:latin typeface="+mn-lt"/>
              </a:rPr>
              <a:t>watch?v</a:t>
            </a:r>
            <a:r>
              <a:rPr lang="en-US" sz="1050" dirty="0">
                <a:solidFill>
                  <a:srgbClr val="333333"/>
                </a:solidFill>
                <a:latin typeface="+mn-lt"/>
              </a:rPr>
              <a:t>=rtX9yf62BXU</a:t>
            </a:r>
          </a:p>
          <a:p>
            <a:pPr marL="0" lvl="0" indent="0" algn="l" rtl="0">
              <a:lnSpc>
                <a:spcPct val="150000"/>
              </a:lnSpc>
              <a:spcBef>
                <a:spcPts val="0"/>
              </a:spcBef>
              <a:spcAft>
                <a:spcPts val="0"/>
              </a:spcAft>
              <a:buSzPts val="1400"/>
              <a:buNone/>
            </a:pPr>
            <a:endParaRPr lang="en-US" sz="1050" dirty="0">
              <a:solidFill>
                <a:srgbClr val="333333"/>
              </a:solidFill>
              <a:latin typeface="+mn-lt"/>
            </a:endParaRPr>
          </a:p>
          <a:p>
            <a:pPr marL="0" lvl="0" indent="0" algn="l" rtl="0">
              <a:lnSpc>
                <a:spcPct val="150000"/>
              </a:lnSpc>
              <a:spcBef>
                <a:spcPts val="0"/>
              </a:spcBef>
              <a:spcAft>
                <a:spcPts val="0"/>
              </a:spcAft>
              <a:buSzPts val="1400"/>
              <a:buNone/>
            </a:pPr>
            <a:r>
              <a:rPr lang="en-US" sz="1100" b="0" i="0" u="none" strike="noStrike" cap="none" dirty="0">
                <a:solidFill>
                  <a:schemeClr val="dk1"/>
                </a:solidFill>
                <a:effectLst/>
                <a:latin typeface="+mn-lt"/>
                <a:ea typeface="Arial"/>
                <a:cs typeface="Arial"/>
                <a:sym typeface="Arial"/>
              </a:rPr>
              <a:t>If you have a copy of </a:t>
            </a:r>
            <a:r>
              <a:rPr lang="en-US" sz="1100" b="0" i="1" u="none" strike="noStrike" cap="none" dirty="0">
                <a:solidFill>
                  <a:schemeClr val="dk1"/>
                </a:solidFill>
                <a:effectLst/>
                <a:latin typeface="+mn-lt"/>
                <a:ea typeface="Arial"/>
                <a:cs typeface="Arial"/>
                <a:sym typeface="Arial"/>
              </a:rPr>
              <a:t>An Egg is Quiet</a:t>
            </a:r>
            <a:r>
              <a:rPr lang="en-US" sz="1100" b="0" i="0" u="none" strike="noStrike" cap="none" dirty="0">
                <a:solidFill>
                  <a:schemeClr val="dk1"/>
                </a:solidFill>
                <a:effectLst/>
                <a:latin typeface="+mn-lt"/>
                <a:ea typeface="Arial"/>
                <a:cs typeface="Arial"/>
                <a:sym typeface="Arial"/>
              </a:rPr>
              <a:t> by Dianna Aston, read it to the students. If you do not have access to the book, show students the </a:t>
            </a:r>
            <a:r>
              <a:rPr lang="en-US" sz="1100" b="0" i="0" u="none" strike="noStrike" cap="none" dirty="0">
                <a:solidFill>
                  <a:schemeClr val="dk1"/>
                </a:solidFill>
                <a:effectLst/>
                <a:latin typeface="+mn-lt"/>
                <a:ea typeface="Arial"/>
                <a:cs typeface="Arial"/>
                <a:sym typeface="Arial"/>
                <a:hlinkClick r:id="rId3"/>
              </a:rPr>
              <a:t>read aloud</a:t>
            </a:r>
            <a:r>
              <a:rPr lang="en-US" sz="1100" b="0" i="0" u="none" strike="noStrike" cap="none" dirty="0">
                <a:solidFill>
                  <a:schemeClr val="dk1"/>
                </a:solidFill>
                <a:effectLst/>
                <a:latin typeface="+mn-lt"/>
                <a:ea typeface="Arial"/>
                <a:cs typeface="Arial"/>
                <a:sym typeface="Arial"/>
              </a:rPr>
              <a:t> on </a:t>
            </a:r>
            <a:r>
              <a:rPr lang="en-US" sz="1100" b="0" i="0" u="none" strike="noStrike" cap="none" dirty="0" err="1">
                <a:solidFill>
                  <a:schemeClr val="dk1"/>
                </a:solidFill>
                <a:effectLst/>
                <a:latin typeface="+mn-lt"/>
                <a:ea typeface="Arial"/>
                <a:cs typeface="Arial"/>
                <a:sym typeface="Arial"/>
              </a:rPr>
              <a:t>youtube</a:t>
            </a:r>
            <a:r>
              <a:rPr lang="en-US" sz="1100" b="0" i="0" u="none" strike="noStrike" cap="none" dirty="0">
                <a:solidFill>
                  <a:schemeClr val="dk1"/>
                </a:solidFill>
                <a:effectLst/>
                <a:latin typeface="+mn-lt"/>
                <a:ea typeface="Arial"/>
                <a:cs typeface="Arial"/>
                <a:sym typeface="Arial"/>
              </a:rPr>
              <a:t>. While you read, Students will use the I Notice/I Wonder strategy to write down observations, important details, and questions they think about as the teacher reads.</a:t>
            </a:r>
          </a:p>
          <a:p>
            <a:pPr marL="0" lvl="0" indent="0" algn="l" rtl="0">
              <a:lnSpc>
                <a:spcPct val="150000"/>
              </a:lnSpc>
              <a:spcBef>
                <a:spcPts val="0"/>
              </a:spcBef>
              <a:spcAft>
                <a:spcPts val="0"/>
              </a:spcAft>
              <a:buSzPts val="1400"/>
              <a:buNone/>
            </a:pPr>
            <a:endParaRPr lang="en-US" sz="1100" b="0" i="0" u="none" strike="noStrike" cap="none" dirty="0">
              <a:solidFill>
                <a:schemeClr val="dk1"/>
              </a:solidFill>
              <a:effectLst/>
              <a:latin typeface="+mn-lt"/>
              <a:cs typeface="Arial"/>
              <a:sym typeface="Arial"/>
            </a:endParaRPr>
          </a:p>
          <a:p>
            <a:pPr marL="0" lvl="0" indent="0" algn="l" rtl="0">
              <a:lnSpc>
                <a:spcPct val="150000"/>
              </a:lnSpc>
              <a:spcBef>
                <a:spcPts val="0"/>
              </a:spcBef>
              <a:spcAft>
                <a:spcPts val="0"/>
              </a:spcAft>
              <a:buSzPts val="1400"/>
              <a:buNone/>
            </a:pPr>
            <a:r>
              <a:rPr lang="en-US" sz="1100" b="0" i="0" u="none" strike="noStrike" cap="none" dirty="0">
                <a:solidFill>
                  <a:schemeClr val="dk1"/>
                </a:solidFill>
                <a:effectLst/>
                <a:latin typeface="+mn-lt"/>
                <a:ea typeface="Arial"/>
                <a:cs typeface="Arial"/>
                <a:sym typeface="Arial"/>
              </a:rPr>
              <a:t> Afterwards, allow students to look back through the book if they need to revisit it. In pairs, have students share what they've written and revisit the book (or copies of pages of the book) to either reinforce the observations they made or to revise them. Also use this time for students to discuss the questions they wrote and see if rereading the book answers the questions or if further investigation is needed.</a:t>
            </a:r>
            <a:endParaRPr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Pass out a set of 'Set A' </a:t>
            </a:r>
            <a:r>
              <a:rPr lang="en-US" sz="1100" b="0" i="0" u="none" strike="noStrike" cap="none" dirty="0">
                <a:solidFill>
                  <a:schemeClr val="dk1"/>
                </a:solidFill>
                <a:effectLst/>
                <a:latin typeface="Arial"/>
                <a:ea typeface="Arial"/>
                <a:cs typeface="Arial"/>
                <a:sym typeface="Arial"/>
                <a:hlinkClick r:id="rId3"/>
              </a:rPr>
              <a:t>Card Sort</a:t>
            </a:r>
            <a:r>
              <a:rPr lang="en-US" sz="1100" b="0" i="0" u="none" strike="noStrike" cap="none" dirty="0">
                <a:solidFill>
                  <a:schemeClr val="dk1"/>
                </a:solidFill>
                <a:effectLst/>
                <a:latin typeface="Arial"/>
                <a:ea typeface="Arial"/>
                <a:cs typeface="Arial"/>
                <a:sym typeface="Arial"/>
              </a:rPr>
              <a:t> embryo cards (these are the ones with letters at the bottom) from the document titled </a:t>
            </a:r>
            <a:r>
              <a:rPr lang="en-US" sz="1100" b="1" i="0" u="none" strike="noStrike" cap="none" dirty="0">
                <a:solidFill>
                  <a:schemeClr val="dk1"/>
                </a:solidFill>
                <a:effectLst/>
                <a:latin typeface="Arial"/>
                <a:ea typeface="Arial"/>
                <a:cs typeface="Arial"/>
                <a:sym typeface="Arial"/>
              </a:rPr>
              <a:t>Student Version Embryo Cards </a:t>
            </a:r>
            <a:r>
              <a:rPr lang="en-US" sz="1100" b="0" i="0" u="none" strike="noStrike" cap="none" dirty="0">
                <a:solidFill>
                  <a:schemeClr val="dk1"/>
                </a:solidFill>
                <a:effectLst/>
                <a:latin typeface="Arial"/>
                <a:ea typeface="Arial"/>
                <a:cs typeface="Arial"/>
                <a:sym typeface="Arial"/>
              </a:rPr>
              <a:t>to groups of two or three students. Prompt the students to group together the embryos that are similar. There are no duplicates, so each is a unique animal, but possible categories could be mammals, reptiles, amphibians, etc. Some students will think these are similar animals, but in different developmental stages. Try to leave it open-ended and leave the prompt as 'group what you think is similar together' if possible. When students are done, have them do a modified </a:t>
            </a:r>
            <a:r>
              <a:rPr lang="en-US" sz="1100" b="0" i="0" u="none" strike="noStrike" cap="none" dirty="0">
                <a:solidFill>
                  <a:schemeClr val="dk1"/>
                </a:solidFill>
                <a:effectLst/>
                <a:latin typeface="Arial"/>
                <a:ea typeface="Arial"/>
                <a:cs typeface="Arial"/>
                <a:sym typeface="Arial"/>
                <a:hlinkClick r:id="rId4"/>
              </a:rPr>
              <a:t>Gallery Walk,</a:t>
            </a:r>
            <a:r>
              <a:rPr lang="en-US" sz="1100" b="0" i="0" u="none" strike="noStrike" cap="none" dirty="0">
                <a:solidFill>
                  <a:schemeClr val="dk1"/>
                </a:solidFill>
                <a:effectLst/>
                <a:latin typeface="Arial"/>
                <a:ea typeface="Arial"/>
                <a:cs typeface="Arial"/>
                <a:sym typeface="Arial"/>
              </a:rPr>
              <a:t> where students write why their group decided the card groupings on "Post-it" Notes as category headings. The groups then rotate and read the other groups' ideas. When a full rotation through has happened, give time for students to decide if they want to change their original groupings or not.</a:t>
            </a:r>
          </a:p>
          <a:p>
            <a:pPr marL="0" lvl="0" indent="0" algn="l" rtl="0">
              <a:lnSpc>
                <a:spcPct val="100000"/>
              </a:lnSpc>
              <a:spcBef>
                <a:spcPts val="0"/>
              </a:spcBef>
              <a:spcAft>
                <a:spcPts val="0"/>
              </a:spcAft>
              <a:buSzPts val="1400"/>
              <a:buNone/>
            </a:pPr>
            <a:endParaRPr lang="en-US" sz="1100" b="0" i="0" u="none" strike="noStrike" cap="none" dirty="0">
              <a:solidFill>
                <a:schemeClr val="dk1"/>
              </a:solidFill>
              <a:effectLst/>
              <a:latin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Teacher Note: This is a very difficult task, which is the point. Let them struggle. A teacher and PowerPoint key is included, but that's for when the task is over and it's time to debrief. These moments of disequilibrium are the gateway towards opening the mind to other thinking.</a:t>
            </a:r>
          </a:p>
          <a:p>
            <a:pPr marL="0" lvl="0" indent="0" algn="l" rtl="0">
              <a:lnSpc>
                <a:spcPct val="100000"/>
              </a:lnSpc>
              <a:spcBef>
                <a:spcPts val="0"/>
              </a:spcBef>
              <a:spcAft>
                <a:spcPts val="0"/>
              </a:spcAft>
              <a:buSzPts val="1400"/>
              <a:buNone/>
            </a:pPr>
            <a:endParaRPr lang="en-US" sz="1100" b="0" i="0" u="none" strike="noStrike" cap="none" dirty="0">
              <a:solidFill>
                <a:schemeClr val="dk1"/>
              </a:solidFill>
              <a:effectLst/>
              <a:latin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Taking the idea further, pass out a set of 'Set B' </a:t>
            </a:r>
            <a:r>
              <a:rPr lang="en-US" sz="1100" b="0" i="0" u="none" strike="noStrike" cap="none" dirty="0">
                <a:solidFill>
                  <a:schemeClr val="dk1"/>
                </a:solidFill>
                <a:effectLst/>
                <a:latin typeface="Arial"/>
                <a:ea typeface="Arial"/>
                <a:cs typeface="Arial"/>
                <a:sym typeface="Arial"/>
                <a:hlinkClick r:id="rId3"/>
              </a:rPr>
              <a:t>Card Sort</a:t>
            </a:r>
            <a:r>
              <a:rPr lang="en-US" sz="1100" b="0" i="0" u="none" strike="noStrike" cap="none" dirty="0">
                <a:solidFill>
                  <a:schemeClr val="dk1"/>
                </a:solidFill>
                <a:effectLst/>
                <a:latin typeface="Arial"/>
                <a:ea typeface="Arial"/>
                <a:cs typeface="Arial"/>
                <a:sym typeface="Arial"/>
              </a:rPr>
              <a:t> embryo cards (these are the ones with numbers at the bottom) from the same document, so that both Set A and Set B are together, to each group. Give the prompt again to create groups. Students will probably understand that the idea is to pair the embryo with the developed animal, but try not to give it away.</a:t>
            </a:r>
            <a:endParaRPr dirty="0"/>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rial"/>
                <a:ea typeface="Arial"/>
                <a:cs typeface="Arial"/>
                <a:sym typeface="Arial"/>
              </a:rPr>
              <a:t>The answers to what embryo is what animal is included not only as a teacher key but also in the PowerPoint </a:t>
            </a:r>
            <a:r>
              <a:rPr lang="en-US" sz="1100" b="1" i="0" u="none" strike="noStrike" cap="none" dirty="0">
                <a:solidFill>
                  <a:schemeClr val="dk1"/>
                </a:solidFill>
                <a:effectLst/>
                <a:latin typeface="Arial"/>
                <a:ea typeface="Arial"/>
                <a:cs typeface="Arial"/>
                <a:sym typeface="Arial"/>
              </a:rPr>
              <a:t>(slide 6-14)</a:t>
            </a:r>
            <a:r>
              <a:rPr lang="en-US" sz="1100" b="0" i="0" u="none" strike="noStrike" cap="none" dirty="0">
                <a:solidFill>
                  <a:schemeClr val="dk1"/>
                </a:solidFill>
                <a:effectLst/>
                <a:latin typeface="Arial"/>
                <a:ea typeface="Arial"/>
                <a:cs typeface="Arial"/>
                <a:sym typeface="Arial"/>
              </a:rPr>
              <a:t> to show the students when they've struggled enough. At some point reveal the answers, but try to let the struggle happen as long as possible without leaving the students too frustrated.</a:t>
            </a:r>
            <a:endParaRPr lang="en-US" dirty="0"/>
          </a:p>
        </p:txBody>
      </p:sp>
    </p:spTree>
    <p:extLst>
      <p:ext uri="{BB962C8B-B14F-4D97-AF65-F5344CB8AC3E}">
        <p14:creationId xmlns:p14="http://schemas.microsoft.com/office/powerpoint/2010/main" val="135285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171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5f15de8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5f15de8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Pass out slides 2-5 of</a:t>
            </a:r>
            <a:r>
              <a:rPr lang="en-US" sz="1100" b="1" i="0" u="none" strike="noStrike" cap="none" dirty="0">
                <a:solidFill>
                  <a:schemeClr val="dk1"/>
                </a:solidFill>
                <a:effectLst/>
                <a:latin typeface="Arial"/>
                <a:ea typeface="Arial"/>
                <a:cs typeface="Arial"/>
                <a:sym typeface="Arial"/>
              </a:rPr>
              <a:t> </a:t>
            </a:r>
            <a:r>
              <a:rPr lang="en-US" sz="1100" b="0" i="0" u="none" strike="noStrike" cap="none" dirty="0">
                <a:solidFill>
                  <a:schemeClr val="dk1"/>
                </a:solidFill>
                <a:effectLst/>
                <a:latin typeface="Arial"/>
                <a:ea typeface="Arial"/>
                <a:cs typeface="Arial"/>
                <a:sym typeface="Arial"/>
              </a:rPr>
              <a:t>the</a:t>
            </a:r>
            <a:r>
              <a:rPr lang="en-US" sz="1100" b="1" i="0" u="none" strike="noStrike" cap="none" dirty="0">
                <a:solidFill>
                  <a:schemeClr val="dk1"/>
                </a:solidFill>
                <a:effectLst/>
                <a:latin typeface="Arial"/>
                <a:ea typeface="Arial"/>
                <a:cs typeface="Arial"/>
                <a:sym typeface="Arial"/>
              </a:rPr>
              <a:t> "Embryo Claim Cards"</a:t>
            </a:r>
            <a:r>
              <a:rPr lang="en-US" sz="1100" b="0" i="0" u="none" strike="noStrike" cap="none" dirty="0">
                <a:solidFill>
                  <a:schemeClr val="dk1"/>
                </a:solidFill>
                <a:effectLst/>
                <a:latin typeface="Arial"/>
                <a:ea typeface="Arial"/>
                <a:cs typeface="Arial"/>
                <a:sym typeface="Arial"/>
              </a:rPr>
              <a:t> to each group of four. Students will use the </a:t>
            </a:r>
            <a:r>
              <a:rPr lang="en-US" sz="1100" b="0" i="0" u="none" strike="noStrike" cap="none" dirty="0">
                <a:solidFill>
                  <a:schemeClr val="dk1"/>
                </a:solidFill>
                <a:effectLst/>
                <a:latin typeface="Arial"/>
                <a:ea typeface="Arial"/>
                <a:cs typeface="Arial"/>
                <a:sym typeface="Arial"/>
                <a:hlinkClick r:id="rId3"/>
              </a:rPr>
              <a:t>Claim Cards</a:t>
            </a:r>
            <a:r>
              <a:rPr lang="en-US" sz="1100" b="0" i="0" u="none" strike="noStrike" cap="none" dirty="0">
                <a:solidFill>
                  <a:schemeClr val="dk1"/>
                </a:solidFill>
                <a:effectLst/>
                <a:latin typeface="Arial"/>
                <a:ea typeface="Arial"/>
                <a:cs typeface="Arial"/>
                <a:sym typeface="Arial"/>
              </a:rPr>
              <a:t> strategy, so give each student a claim. Taking turns in their groups, they read their claim and either support the claim or refute it based on the evidence from their Card Sorts in Explore. Responses are then shared with the whole group. </a:t>
            </a:r>
            <a:br>
              <a:rPr lang="en-US" sz="1100" b="0" i="0" u="none" strike="noStrike" cap="none" dirty="0">
                <a:solidFill>
                  <a:schemeClr val="dk1"/>
                </a:solidFill>
                <a:effectLst/>
                <a:latin typeface="Arial"/>
                <a:ea typeface="Arial"/>
                <a:cs typeface="Arial"/>
                <a:sym typeface="Arial"/>
              </a:rPr>
            </a:br>
            <a:endParaRPr lang="en-US" sz="1100" b="0" i="0" u="none" strike="noStrike" cap="none" dirty="0">
              <a:solidFill>
                <a:schemeClr val="dk1"/>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931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
        <p:cNvGrpSpPr/>
        <p:nvPr/>
      </p:nvGrpSpPr>
      <p:grpSpPr>
        <a:xfrm>
          <a:off x="0" y="0"/>
          <a:ext cx="0" cy="0"/>
          <a:chOff x="0" y="0"/>
          <a:chExt cx="0" cy="0"/>
        </a:xfrm>
      </p:grpSpPr>
      <p:sp>
        <p:nvSpPr>
          <p:cNvPr id="19" name="Google Shape;19;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3"/>
        <p:cNvGrpSpPr/>
        <p:nvPr/>
      </p:nvGrpSpPr>
      <p:grpSpPr>
        <a:xfrm>
          <a:off x="0" y="0"/>
          <a:ext cx="0" cy="0"/>
          <a:chOff x="0" y="0"/>
          <a:chExt cx="0" cy="0"/>
        </a:xfrm>
      </p:grpSpPr>
      <p:pic>
        <p:nvPicPr>
          <p:cNvPr id="24" name="Google Shape;2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2"/>
        <p:cNvGrpSpPr/>
        <p:nvPr/>
      </p:nvGrpSpPr>
      <p:grpSpPr>
        <a:xfrm>
          <a:off x="0" y="0"/>
          <a:ext cx="0" cy="0"/>
          <a:chOff x="0" y="0"/>
          <a:chExt cx="0" cy="0"/>
        </a:xfrm>
      </p:grpSpPr>
      <p:sp>
        <p:nvSpPr>
          <p:cNvPr id="33" name="Google Shape;33;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5" name="Google Shape;35;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oastergrotto.com/top-10-parks.js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1/relationships/webextension" Target="../webextensions/webextension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gVaNbrCay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9C5F-FD84-F440-A2D2-543B488792F2}"/>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4ADA7227-D246-1E46-A4AD-C68C93366739}"/>
              </a:ext>
            </a:extLst>
          </p:cNvPr>
          <p:cNvSpPr>
            <a:spLocks noGrp="1"/>
          </p:cNvSpPr>
          <p:nvPr>
            <p:ph type="body" idx="1"/>
          </p:nvPr>
        </p:nvSpPr>
        <p:spPr/>
        <p:txBody>
          <a:bodyPr/>
          <a:lstStyle/>
          <a:p>
            <a:r>
              <a:rPr lang="en-US" dirty="0"/>
              <a:t>Finch (Bird)</a:t>
            </a:r>
          </a:p>
        </p:txBody>
      </p:sp>
      <p:sp>
        <p:nvSpPr>
          <p:cNvPr id="4" name="Text Placeholder 3">
            <a:extLst>
              <a:ext uri="{FF2B5EF4-FFF2-40B4-BE49-F238E27FC236}">
                <a16:creationId xmlns:a16="http://schemas.microsoft.com/office/drawing/2014/main" id="{520DE103-FEA7-5E47-9DC0-3A64442296F0}"/>
              </a:ext>
            </a:extLst>
          </p:cNvPr>
          <p:cNvSpPr>
            <a:spLocks noGrp="1"/>
          </p:cNvSpPr>
          <p:nvPr>
            <p:ph type="body" idx="2"/>
          </p:nvPr>
        </p:nvSpPr>
        <p:spPr>
          <a:xfrm>
            <a:off x="4645027" y="1394820"/>
            <a:ext cx="3359499" cy="491132"/>
          </a:xfrm>
        </p:spPr>
        <p:txBody>
          <a:bodyPr/>
          <a:lstStyle/>
          <a:p>
            <a:pPr algn="r"/>
            <a:r>
              <a:rPr lang="en-US" dirty="0"/>
              <a:t>Turtle</a:t>
            </a:r>
          </a:p>
        </p:txBody>
      </p:sp>
      <p:pic>
        <p:nvPicPr>
          <p:cNvPr id="7" name="Picture 2" descr="https://lh4.googleusercontent.com/OJMOBX6YNYIxr7MAeT7aZwhOZ9m0JPEF2nBwLajfodCLng0VPZMPD3bflYy8JXhn30rFw4bBgarh21-CBWdKc_G2ABej0P4hXKZ0nJ-oMQZPGx-8X83ua_XYXQm3tX34cvYQQg7t">
            <a:extLst>
              <a:ext uri="{FF2B5EF4-FFF2-40B4-BE49-F238E27FC236}">
                <a16:creationId xmlns:a16="http://schemas.microsoft.com/office/drawing/2014/main" id="{542FE822-0CBA-924D-A2D2-8DAEB1978F1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400000">
            <a:off x="106341" y="2241649"/>
            <a:ext cx="2879448" cy="2177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4dU3QUPyJ_38ab05gWuQ5GtbodA88oxk5OWNLsKBT5VMreTRy6BnKZo7aYQE1T4r7XGQRwX84qxIQOQmyjLlqOQFhxYibysK4ooCYjwjG-ChGln7xjj8qNQgSjWR_yvSFEv_f1ZS">
            <a:extLst>
              <a:ext uri="{FF2B5EF4-FFF2-40B4-BE49-F238E27FC236}">
                <a16:creationId xmlns:a16="http://schemas.microsoft.com/office/drawing/2014/main" id="{C3CB8E6F-25B2-CE45-B293-25DA32DC45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422309" y="2188025"/>
            <a:ext cx="2874783" cy="2289650"/>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313EEFF0-5145-C84E-9051-DAEB53EB41AE}"/>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2352208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C54E-C947-9346-B745-C2C3CFE97372}"/>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FE99B90F-1BEF-014D-A264-4465BF88FE52}"/>
              </a:ext>
            </a:extLst>
          </p:cNvPr>
          <p:cNvSpPr>
            <a:spLocks noGrp="1"/>
          </p:cNvSpPr>
          <p:nvPr>
            <p:ph type="body" idx="1"/>
          </p:nvPr>
        </p:nvSpPr>
        <p:spPr/>
        <p:txBody>
          <a:bodyPr/>
          <a:lstStyle/>
          <a:p>
            <a:r>
              <a:rPr lang="en-US" dirty="0"/>
              <a:t>Alligator</a:t>
            </a:r>
          </a:p>
        </p:txBody>
      </p:sp>
      <p:sp>
        <p:nvSpPr>
          <p:cNvPr id="4" name="Text Placeholder 3">
            <a:extLst>
              <a:ext uri="{FF2B5EF4-FFF2-40B4-BE49-F238E27FC236}">
                <a16:creationId xmlns:a16="http://schemas.microsoft.com/office/drawing/2014/main" id="{DEC3A7A0-A1E2-B64B-9CDC-FBC81B4B630C}"/>
              </a:ext>
            </a:extLst>
          </p:cNvPr>
          <p:cNvSpPr>
            <a:spLocks noGrp="1"/>
          </p:cNvSpPr>
          <p:nvPr>
            <p:ph type="body" idx="2"/>
          </p:nvPr>
        </p:nvSpPr>
        <p:spPr>
          <a:xfrm>
            <a:off x="4645027" y="1394820"/>
            <a:ext cx="3362337" cy="491132"/>
          </a:xfrm>
        </p:spPr>
        <p:txBody>
          <a:bodyPr/>
          <a:lstStyle/>
          <a:p>
            <a:pPr algn="r"/>
            <a:r>
              <a:rPr lang="en-US" dirty="0"/>
              <a:t>Horse</a:t>
            </a:r>
          </a:p>
        </p:txBody>
      </p:sp>
      <p:pic>
        <p:nvPicPr>
          <p:cNvPr id="7" name="Picture 2" descr="https://lh5.googleusercontent.com/SHH7RUCK7gjD5gThQgsV_tvZb_xOldOaHGCRtYPmicNHlmpzbKhRoBjGbykvlkjdCExAinoETAf9ZW5-V-GmJIkmVhVs4y49KFyY8XqADSbpAlqzjG5ltTNPysQ-GHUYgcsjeoKD">
            <a:extLst>
              <a:ext uri="{FF2B5EF4-FFF2-40B4-BE49-F238E27FC236}">
                <a16:creationId xmlns:a16="http://schemas.microsoft.com/office/drawing/2014/main" id="{966FB520-9657-3248-835D-4D29BA48CC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198" y="1879830"/>
            <a:ext cx="3061784" cy="2884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CvX_5zdgy6q0bMTAQgpwOTEkmOIQ-5-fz_jRV6Z7Inl0eTVmX4HEOEAXpWXOcV_Jlu8jNzwzcY6FXjp2Jbdmi1ZxhJghCyw4_AgdGMyAslZTgtqAqaUOkOsBGY90NjER9Z-tIiu1">
            <a:extLst>
              <a:ext uri="{FF2B5EF4-FFF2-40B4-BE49-F238E27FC236}">
                <a16:creationId xmlns:a16="http://schemas.microsoft.com/office/drawing/2014/main" id="{BE92D4C6-4DF1-0E42-9284-2AB4A7A540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381115" y="2137779"/>
            <a:ext cx="2868571" cy="2383927"/>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1470F3E1-01D9-CF46-BB05-2012D27E7AE1}"/>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4074132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F908-B2E8-3B48-B2DD-7BFA5EE46216}"/>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CE9F884D-168A-134F-ABD5-470BFAF0709F}"/>
              </a:ext>
            </a:extLst>
          </p:cNvPr>
          <p:cNvSpPr>
            <a:spLocks noGrp="1"/>
          </p:cNvSpPr>
          <p:nvPr>
            <p:ph type="body" idx="1"/>
          </p:nvPr>
        </p:nvSpPr>
        <p:spPr/>
        <p:txBody>
          <a:bodyPr/>
          <a:lstStyle/>
          <a:p>
            <a:r>
              <a:rPr lang="en-US" dirty="0"/>
              <a:t>Salamander</a:t>
            </a:r>
          </a:p>
        </p:txBody>
      </p:sp>
      <p:sp>
        <p:nvSpPr>
          <p:cNvPr id="4" name="Text Placeholder 3">
            <a:extLst>
              <a:ext uri="{FF2B5EF4-FFF2-40B4-BE49-F238E27FC236}">
                <a16:creationId xmlns:a16="http://schemas.microsoft.com/office/drawing/2014/main" id="{6DF4A7FD-01B1-F544-B138-E9E5C0990714}"/>
              </a:ext>
            </a:extLst>
          </p:cNvPr>
          <p:cNvSpPr>
            <a:spLocks noGrp="1"/>
          </p:cNvSpPr>
          <p:nvPr>
            <p:ph type="body" idx="2"/>
          </p:nvPr>
        </p:nvSpPr>
        <p:spPr>
          <a:xfrm>
            <a:off x="4645027" y="1394820"/>
            <a:ext cx="3376397" cy="491132"/>
          </a:xfrm>
        </p:spPr>
        <p:txBody>
          <a:bodyPr/>
          <a:lstStyle/>
          <a:p>
            <a:pPr algn="r"/>
            <a:r>
              <a:rPr lang="en-US" dirty="0"/>
              <a:t>Rabbit</a:t>
            </a:r>
          </a:p>
        </p:txBody>
      </p:sp>
      <p:sp>
        <p:nvSpPr>
          <p:cNvPr id="5" name="Text Placeholder 4">
            <a:extLst>
              <a:ext uri="{FF2B5EF4-FFF2-40B4-BE49-F238E27FC236}">
                <a16:creationId xmlns:a16="http://schemas.microsoft.com/office/drawing/2014/main" id="{DB6BFE13-F754-A746-A743-4A9A50425AAA}"/>
              </a:ext>
            </a:extLst>
          </p:cNvPr>
          <p:cNvSpPr>
            <a:spLocks noGrp="1"/>
          </p:cNvSpPr>
          <p:nvPr>
            <p:ph type="body" idx="3"/>
          </p:nvPr>
        </p:nvSpPr>
        <p:spPr/>
        <p:txBody>
          <a:bodyPr/>
          <a:lstStyle/>
          <a:p>
            <a:endParaRPr lang="en-US"/>
          </a:p>
        </p:txBody>
      </p:sp>
      <p:pic>
        <p:nvPicPr>
          <p:cNvPr id="7" name="Picture 2" descr="https://lh3.googleusercontent.com/aUVTZ2orAKo7ZzaHKwvTnFtiYr9liVkOyHtr6AwB5PSUA54wghZqbKZrYr7aksJVFoN1JpPngh78VwGplK4y2PSYnOFTuww1ZIhJEFMu4QKxjTSXgCbd4xt3ZXYEc8W60uw5yLiV">
            <a:extLst>
              <a:ext uri="{FF2B5EF4-FFF2-40B4-BE49-F238E27FC236}">
                <a16:creationId xmlns:a16="http://schemas.microsoft.com/office/drawing/2014/main" id="{A28CA859-6AE1-5849-BDDD-9D998DF0A4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02519" y="1895456"/>
            <a:ext cx="2318905" cy="28781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_k72aeZiLv0O_riuNFU9pixKUWfiojssFSL6OswNSjbXWQGFh5L8cND6FIWsbLH-7irKPpRLIAghjvD4i3nZ5d_4MwsMGks5vU_mrgrbuOqE9OI0dL_XXxEDHkpco7GduFpVyj4w">
            <a:extLst>
              <a:ext uri="{FF2B5EF4-FFF2-40B4-BE49-F238E27FC236}">
                <a16:creationId xmlns:a16="http://schemas.microsoft.com/office/drawing/2014/main" id="{F383EDFB-9FDD-4549-A8E4-5C27CC6786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979" y="1895456"/>
            <a:ext cx="4088629" cy="2719978"/>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62F73295-745D-1843-AAAE-091323742616}"/>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717027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9A94-C345-2F4F-B172-DFCE741808D8}"/>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735C3192-0D5D-2741-9905-F6FC37C58740}"/>
              </a:ext>
            </a:extLst>
          </p:cNvPr>
          <p:cNvSpPr>
            <a:spLocks noGrp="1"/>
          </p:cNvSpPr>
          <p:nvPr>
            <p:ph type="body" idx="1"/>
          </p:nvPr>
        </p:nvSpPr>
        <p:spPr/>
        <p:txBody>
          <a:bodyPr/>
          <a:lstStyle/>
          <a:p>
            <a:r>
              <a:rPr lang="en-US" dirty="0"/>
              <a:t>Shark</a:t>
            </a:r>
          </a:p>
        </p:txBody>
      </p:sp>
      <p:sp>
        <p:nvSpPr>
          <p:cNvPr id="4" name="Text Placeholder 3">
            <a:extLst>
              <a:ext uri="{FF2B5EF4-FFF2-40B4-BE49-F238E27FC236}">
                <a16:creationId xmlns:a16="http://schemas.microsoft.com/office/drawing/2014/main" id="{FCD0F472-9E9C-D94E-B831-830AE43B7087}"/>
              </a:ext>
            </a:extLst>
          </p:cNvPr>
          <p:cNvSpPr>
            <a:spLocks noGrp="1"/>
          </p:cNvSpPr>
          <p:nvPr>
            <p:ph type="body" idx="2"/>
          </p:nvPr>
        </p:nvSpPr>
        <p:spPr>
          <a:xfrm>
            <a:off x="4645027" y="1394820"/>
            <a:ext cx="3366457" cy="491132"/>
          </a:xfrm>
        </p:spPr>
        <p:txBody>
          <a:bodyPr/>
          <a:lstStyle/>
          <a:p>
            <a:pPr algn="r"/>
            <a:r>
              <a:rPr lang="en-US" dirty="0"/>
              <a:t>Lizard</a:t>
            </a:r>
          </a:p>
        </p:txBody>
      </p:sp>
      <p:sp>
        <p:nvSpPr>
          <p:cNvPr id="5" name="Text Placeholder 4">
            <a:extLst>
              <a:ext uri="{FF2B5EF4-FFF2-40B4-BE49-F238E27FC236}">
                <a16:creationId xmlns:a16="http://schemas.microsoft.com/office/drawing/2014/main" id="{DC37DA69-AEC3-EC41-B4C9-B8E2DABB9E81}"/>
              </a:ext>
            </a:extLst>
          </p:cNvPr>
          <p:cNvSpPr>
            <a:spLocks noGrp="1"/>
          </p:cNvSpPr>
          <p:nvPr>
            <p:ph type="body" idx="3"/>
          </p:nvPr>
        </p:nvSpPr>
        <p:spPr/>
        <p:txBody>
          <a:bodyPr/>
          <a:lstStyle/>
          <a:p>
            <a:endParaRPr lang="en-US"/>
          </a:p>
        </p:txBody>
      </p:sp>
      <p:pic>
        <p:nvPicPr>
          <p:cNvPr id="7" name="Picture 2" descr="https://lh4.googleusercontent.com/E5lho-GuryqgfnpnKdOgT-_xTDUF64myiPrXbyP_gg3GBZYDiLaw7wYlHvesGCI9nUUh7x5l5Vyy6zbUS-qfDV0DuZKyCa-tXm7L3eCmKrohkGRf7PvOBIeCXyLf1ywVmww3_tzn">
            <a:extLst>
              <a:ext uri="{FF2B5EF4-FFF2-40B4-BE49-F238E27FC236}">
                <a16:creationId xmlns:a16="http://schemas.microsoft.com/office/drawing/2014/main" id="{7441FD39-461F-2544-8CB0-836C3B5F8B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8" y="1892070"/>
            <a:ext cx="4040190" cy="2884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CC2r4puoNq7bDkbBOtJjJoN6_LAPlWANwdes2IYv1vQ5irE47_d7-eEceTxsMqoyncaaUox-gFUVsakVSzfJmqxukwSAtqMPkXxGi5wlluOasttqWlCuDtEv2RynHoAG3rSXrrXq">
            <a:extLst>
              <a:ext uri="{FF2B5EF4-FFF2-40B4-BE49-F238E27FC236}">
                <a16:creationId xmlns:a16="http://schemas.microsoft.com/office/drawing/2014/main" id="{6F1FD4BF-55AA-704E-90A7-2B2B8CC963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1179" y="1895549"/>
            <a:ext cx="2150305" cy="2885642"/>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9EAF9949-5FEF-0349-91A3-FD71BC212E80}"/>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8292553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4664-1B99-2A4A-A656-FB9B38D52D83}"/>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31DEFB6A-B42B-8140-BA1F-7F34897882E1}"/>
              </a:ext>
            </a:extLst>
          </p:cNvPr>
          <p:cNvSpPr>
            <a:spLocks noGrp="1"/>
          </p:cNvSpPr>
          <p:nvPr>
            <p:ph type="body" idx="1"/>
          </p:nvPr>
        </p:nvSpPr>
        <p:spPr/>
        <p:txBody>
          <a:bodyPr/>
          <a:lstStyle/>
          <a:p>
            <a:r>
              <a:rPr lang="en-US" dirty="0"/>
              <a:t>Fish</a:t>
            </a:r>
          </a:p>
        </p:txBody>
      </p:sp>
      <p:sp>
        <p:nvSpPr>
          <p:cNvPr id="4" name="Text Placeholder 3">
            <a:extLst>
              <a:ext uri="{FF2B5EF4-FFF2-40B4-BE49-F238E27FC236}">
                <a16:creationId xmlns:a16="http://schemas.microsoft.com/office/drawing/2014/main" id="{821DF248-0DD4-A442-9B15-48767D3AEC3C}"/>
              </a:ext>
            </a:extLst>
          </p:cNvPr>
          <p:cNvSpPr>
            <a:spLocks noGrp="1"/>
          </p:cNvSpPr>
          <p:nvPr>
            <p:ph type="body" idx="2"/>
          </p:nvPr>
        </p:nvSpPr>
        <p:spPr>
          <a:xfrm>
            <a:off x="4645027" y="1394820"/>
            <a:ext cx="3373531" cy="491132"/>
          </a:xfrm>
        </p:spPr>
        <p:txBody>
          <a:bodyPr/>
          <a:lstStyle/>
          <a:p>
            <a:pPr algn="r"/>
            <a:r>
              <a:rPr lang="en-US" dirty="0"/>
              <a:t>Bat</a:t>
            </a:r>
          </a:p>
        </p:txBody>
      </p:sp>
      <p:sp>
        <p:nvSpPr>
          <p:cNvPr id="5" name="Text Placeholder 4">
            <a:extLst>
              <a:ext uri="{FF2B5EF4-FFF2-40B4-BE49-F238E27FC236}">
                <a16:creationId xmlns:a16="http://schemas.microsoft.com/office/drawing/2014/main" id="{B4BD228C-14DB-674B-B071-75D219C5D035}"/>
              </a:ext>
            </a:extLst>
          </p:cNvPr>
          <p:cNvSpPr>
            <a:spLocks noGrp="1"/>
          </p:cNvSpPr>
          <p:nvPr>
            <p:ph type="body" idx="3"/>
          </p:nvPr>
        </p:nvSpPr>
        <p:spPr/>
        <p:txBody>
          <a:bodyPr/>
          <a:lstStyle/>
          <a:p>
            <a:endParaRPr lang="en-US" dirty="0"/>
          </a:p>
        </p:txBody>
      </p:sp>
      <p:pic>
        <p:nvPicPr>
          <p:cNvPr id="7" name="Picture 2" descr="https://lh5.googleusercontent.com/bIymbvQWsaznGJoXO8cUSQbDFfR6i0BfzxW_gtv5N-F3I77_2bCB7DDT5BGb5D6VK4NuqbQgiA-msrpTt1HWJLNXCv3xVxJJIMUOP8Hj0DTguBi1600B_pKe182HUkbY2UGqnFPp">
            <a:extLst>
              <a:ext uri="{FF2B5EF4-FFF2-40B4-BE49-F238E27FC236}">
                <a16:creationId xmlns:a16="http://schemas.microsoft.com/office/drawing/2014/main" id="{73AA7A99-6C9D-D44A-A353-54152DC7F5D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254292" y="1906805"/>
            <a:ext cx="1764266" cy="29086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wysQ265C0MXysUWbRqSWkG2M1sRF-VpXI4dzVRecKZFa8fBD-BVrgNBz--Qs4pytkBfoORdbbFBpbaLmIkqwrh1Yp4z15Qjcmjnrw23h-95i9HV8aaz1uBc0rkRLiEWZljw1MAK5">
            <a:extLst>
              <a:ext uri="{FF2B5EF4-FFF2-40B4-BE49-F238E27FC236}">
                <a16:creationId xmlns:a16="http://schemas.microsoft.com/office/drawing/2014/main" id="{E83A39F3-BE85-CA43-A585-679DAC6F5A8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896400"/>
            <a:ext cx="4114800" cy="2929467"/>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7A1FCA8C-1F97-0B40-9CA8-A017BC9B3EF7}"/>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356435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118B-4FFC-BA42-AA38-0C46461ED868}"/>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7EF12632-7FAC-F349-8F9F-334F60842907}"/>
              </a:ext>
            </a:extLst>
          </p:cNvPr>
          <p:cNvSpPr>
            <a:spLocks noGrp="1"/>
          </p:cNvSpPr>
          <p:nvPr>
            <p:ph type="body" idx="1"/>
          </p:nvPr>
        </p:nvSpPr>
        <p:spPr/>
        <p:txBody>
          <a:bodyPr/>
          <a:lstStyle/>
          <a:p>
            <a:r>
              <a:rPr lang="en-US" dirty="0"/>
              <a:t>Kangaroo</a:t>
            </a:r>
          </a:p>
        </p:txBody>
      </p:sp>
      <p:sp>
        <p:nvSpPr>
          <p:cNvPr id="4" name="Text Placeholder 3">
            <a:extLst>
              <a:ext uri="{FF2B5EF4-FFF2-40B4-BE49-F238E27FC236}">
                <a16:creationId xmlns:a16="http://schemas.microsoft.com/office/drawing/2014/main" id="{5E7F2D06-F9E6-784E-BA71-CAB69DC3784C}"/>
              </a:ext>
            </a:extLst>
          </p:cNvPr>
          <p:cNvSpPr>
            <a:spLocks noGrp="1"/>
          </p:cNvSpPr>
          <p:nvPr>
            <p:ph type="body" idx="2"/>
          </p:nvPr>
        </p:nvSpPr>
        <p:spPr>
          <a:xfrm>
            <a:off x="4645027" y="1394820"/>
            <a:ext cx="3377839" cy="491132"/>
          </a:xfrm>
        </p:spPr>
        <p:txBody>
          <a:bodyPr/>
          <a:lstStyle/>
          <a:p>
            <a:pPr algn="r"/>
            <a:r>
              <a:rPr lang="en-US" dirty="0"/>
              <a:t>Chimpanzee</a:t>
            </a:r>
          </a:p>
        </p:txBody>
      </p:sp>
      <p:pic>
        <p:nvPicPr>
          <p:cNvPr id="7" name="Picture 6">
            <a:extLst>
              <a:ext uri="{FF2B5EF4-FFF2-40B4-BE49-F238E27FC236}">
                <a16:creationId xmlns:a16="http://schemas.microsoft.com/office/drawing/2014/main" id="{F9D2E4D2-A8AE-6D48-B630-0790C3ACD27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57198" y="1885950"/>
            <a:ext cx="2686050" cy="3091874"/>
          </a:xfrm>
          <a:prstGeom prst="rect">
            <a:avLst/>
          </a:prstGeom>
        </p:spPr>
      </p:pic>
      <p:pic>
        <p:nvPicPr>
          <p:cNvPr id="8" name="Picture 2" descr="https://lh6.googleusercontent.com/u8-25iVGJ11ejhp-gs7OZnJvFreyu4fI224snuPZr812aq0mB17CLiVU1z48n7tVmap8tN9VFGn8g-Fc2CPYKQR-SyGu1-3s4knjnTljy679vCndcjHDrSbazJNUzo6lu7Dl_CH7">
            <a:extLst>
              <a:ext uri="{FF2B5EF4-FFF2-40B4-BE49-F238E27FC236}">
                <a16:creationId xmlns:a16="http://schemas.microsoft.com/office/drawing/2014/main" id="{B8891B4F-9DE4-D440-AF26-534354C4DC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59427" y="1885772"/>
            <a:ext cx="2463439" cy="2884649"/>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75F59B1A-A1FC-1440-B19B-77FD49018768}"/>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321590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9" name="Title 8">
            <a:extLst>
              <a:ext uri="{FF2B5EF4-FFF2-40B4-BE49-F238E27FC236}">
                <a16:creationId xmlns:a16="http://schemas.microsoft.com/office/drawing/2014/main" id="{6CAB371A-E0AB-8B43-B559-D81C5DB1F649}"/>
              </a:ext>
            </a:extLst>
          </p:cNvPr>
          <p:cNvSpPr>
            <a:spLocks noGrp="1"/>
          </p:cNvSpPr>
          <p:nvPr>
            <p:ph type="title"/>
          </p:nvPr>
        </p:nvSpPr>
        <p:spPr/>
        <p:txBody>
          <a:bodyPr/>
          <a:lstStyle/>
          <a:p>
            <a:r>
              <a:rPr lang="en-US" dirty="0"/>
              <a:t>Claim Cards</a:t>
            </a:r>
          </a:p>
        </p:txBody>
      </p:sp>
      <p:sp>
        <p:nvSpPr>
          <p:cNvPr id="2" name="Text Placeholder 1">
            <a:extLst>
              <a:ext uri="{FF2B5EF4-FFF2-40B4-BE49-F238E27FC236}">
                <a16:creationId xmlns:a16="http://schemas.microsoft.com/office/drawing/2014/main" id="{69D3EE82-394C-704A-BD3E-68ADF0736B1E}"/>
              </a:ext>
            </a:extLst>
          </p:cNvPr>
          <p:cNvSpPr>
            <a:spLocks noGrp="1"/>
          </p:cNvSpPr>
          <p:nvPr>
            <p:ph type="body" idx="1"/>
          </p:nvPr>
        </p:nvSpPr>
        <p:spPr/>
        <p:txBody>
          <a:bodyPr/>
          <a:lstStyle/>
          <a:p>
            <a:pPr marL="114300" indent="0">
              <a:lnSpc>
                <a:spcPct val="150000"/>
              </a:lnSpc>
              <a:buNone/>
            </a:pPr>
            <a:r>
              <a:rPr lang="en-US" dirty="0"/>
              <a:t>Each person in your group… </a:t>
            </a:r>
          </a:p>
          <a:p>
            <a:pPr>
              <a:lnSpc>
                <a:spcPct val="150000"/>
              </a:lnSpc>
            </a:pPr>
            <a:r>
              <a:rPr lang="en-US" dirty="0"/>
              <a:t>Has a claim card and reads their claim. </a:t>
            </a:r>
          </a:p>
          <a:p>
            <a:pPr>
              <a:lnSpc>
                <a:spcPct val="150000"/>
              </a:lnSpc>
            </a:pPr>
            <a:r>
              <a:rPr lang="en-US" dirty="0"/>
              <a:t>Based on the card sort, supports or refutes each claim</a:t>
            </a:r>
          </a:p>
          <a:p>
            <a:pPr marL="63500" indent="0">
              <a:buNone/>
            </a:pPr>
            <a:endParaRPr lang="en-US" dirty="0"/>
          </a:p>
        </p:txBody>
      </p:sp>
      <p:pic>
        <p:nvPicPr>
          <p:cNvPr id="11" name="Card Graphic">
            <a:extLst>
              <a:ext uri="{FF2B5EF4-FFF2-40B4-BE49-F238E27FC236}">
                <a16:creationId xmlns:a16="http://schemas.microsoft.com/office/drawing/2014/main" id="{4D9F19E2-964A-F144-9C9B-01E1A6644539}"/>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tretch/>
        </p:blipFill>
        <p:spPr>
          <a:xfrm>
            <a:off x="7859983" y="0"/>
            <a:ext cx="1133363" cy="13958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485900" y="218313"/>
            <a:ext cx="6172200" cy="857250"/>
          </a:xfrm>
          <a:prstGeom prst="rect">
            <a:avLst/>
          </a:prstGeom>
          <a:noFill/>
          <a:ln>
            <a:noFill/>
          </a:ln>
        </p:spPr>
        <p:txBody>
          <a:bodyPr spcFirstLastPara="1" wrap="square" lIns="0" tIns="34275" rIns="0" bIns="0" anchor="b" anchorCtr="0">
            <a:noAutofit/>
          </a:bodyPr>
          <a:lstStyle/>
          <a:p>
            <a:pPr>
              <a:buSzPct val="25000"/>
            </a:pPr>
            <a:r>
              <a:rPr lang="en-US" dirty="0"/>
              <a:t>Claim #1 Analyzed</a:t>
            </a:r>
            <a:endParaRPr lang="en-US" sz="3750" dirty="0"/>
          </a:p>
        </p:txBody>
      </p:sp>
      <p:sp>
        <p:nvSpPr>
          <p:cNvPr id="64" name="Shape 64"/>
          <p:cNvSpPr txBox="1">
            <a:spLocks noGrp="1"/>
          </p:cNvSpPr>
          <p:nvPr>
            <p:ph type="body" idx="1"/>
          </p:nvPr>
        </p:nvSpPr>
        <p:spPr>
          <a:xfrm>
            <a:off x="864296" y="1180719"/>
            <a:ext cx="4789983" cy="3291839"/>
          </a:xfrm>
          <a:prstGeom prst="rect">
            <a:avLst/>
          </a:prstGeom>
          <a:noFill/>
          <a:ln>
            <a:noFill/>
          </a:ln>
        </p:spPr>
        <p:txBody>
          <a:bodyPr spcFirstLastPara="1" wrap="square" lIns="68569" tIns="34275" rIns="68569" bIns="34275" anchor="t" anchorCtr="0">
            <a:noAutofit/>
          </a:bodyPr>
          <a:lstStyle/>
          <a:p>
            <a:pPr marL="205730" indent="-205730">
              <a:spcBef>
                <a:spcPts val="0"/>
              </a:spcBef>
              <a:buSzPct val="95000"/>
              <a:buFont typeface="Noto Sans Symbols"/>
              <a:buChar char="●"/>
            </a:pPr>
            <a:r>
              <a:rPr lang="en-US" sz="1950" dirty="0"/>
              <a:t>Animals start as pre-formed, microscopic versions of themselves, and just grow bigger. That is, a mouse embryo would look like a tiny mouse that would grow into a bigger mouse before being born.</a:t>
            </a:r>
          </a:p>
          <a:p>
            <a:pPr marL="205730" indent="-205730">
              <a:spcBef>
                <a:spcPts val="0"/>
              </a:spcBef>
              <a:buSzPct val="95000"/>
              <a:buFont typeface="Noto Sans Symbols"/>
              <a:buChar char="●"/>
            </a:pPr>
            <a:r>
              <a:rPr lang="en-US" sz="1950" dirty="0"/>
              <a:t>This is called the Preformation Theory, or Preformationism.</a:t>
            </a:r>
          </a:p>
          <a:p>
            <a:pPr marL="205730" indent="-205730">
              <a:spcBef>
                <a:spcPts val="0"/>
              </a:spcBef>
              <a:buSzPct val="95000"/>
              <a:buFont typeface="Noto Sans Symbols"/>
              <a:buChar char="●"/>
            </a:pPr>
            <a:r>
              <a:rPr lang="en-US" dirty="0"/>
              <a:t>Was popular in the 16</a:t>
            </a:r>
            <a:r>
              <a:rPr lang="en-US" baseline="30000" dirty="0"/>
              <a:t>th</a:t>
            </a:r>
            <a:r>
              <a:rPr lang="en-US" dirty="0"/>
              <a:t> and 17</a:t>
            </a:r>
            <a:r>
              <a:rPr lang="en-US" baseline="30000" dirty="0"/>
              <a:t>th</a:t>
            </a:r>
            <a:r>
              <a:rPr lang="en-US" dirty="0"/>
              <a:t> centuries until microscopes were utilized.</a:t>
            </a:r>
          </a:p>
          <a:p>
            <a:pPr marL="205730" indent="-205730">
              <a:spcBef>
                <a:spcPts val="0"/>
              </a:spcBef>
              <a:buSzPct val="95000"/>
              <a:buFont typeface="Noto Sans Symbols"/>
              <a:buChar char="●"/>
            </a:pPr>
            <a:endParaRPr lang="en-US" sz="1950" dirty="0"/>
          </a:p>
        </p:txBody>
      </p:sp>
      <p:sp>
        <p:nvSpPr>
          <p:cNvPr id="3" name="TextBox 2"/>
          <p:cNvSpPr txBox="1"/>
          <p:nvPr/>
        </p:nvSpPr>
        <p:spPr>
          <a:xfrm>
            <a:off x="5336812" y="4209973"/>
            <a:ext cx="2571749" cy="830997"/>
          </a:xfrm>
          <a:prstGeom prst="rect">
            <a:avLst/>
          </a:prstGeom>
          <a:noFill/>
        </p:spPr>
        <p:txBody>
          <a:bodyPr wrap="square" rtlCol="0">
            <a:spAutoFit/>
          </a:bodyPr>
          <a:lstStyle/>
          <a:p>
            <a:pPr algn="ctr"/>
            <a:r>
              <a:rPr lang="en-US" sz="1200" dirty="0">
                <a:latin typeface="Calibri" charset="0"/>
                <a:ea typeface="Calibri" charset="0"/>
                <a:cs typeface="Calibri" charset="0"/>
              </a:rPr>
              <a:t>A reproduction of a drawing from 1695 of a tiny person inside a sperm, which is what preformationism believed was true</a:t>
            </a:r>
          </a:p>
        </p:txBody>
      </p:sp>
      <p:pic>
        <p:nvPicPr>
          <p:cNvPr id="4" name="Picture 3"/>
          <p:cNvPicPr>
            <a:picLocks noChangeAspect="1"/>
          </p:cNvPicPr>
          <p:nvPr/>
        </p:nvPicPr>
        <p:blipFill>
          <a:blip r:embed="rId3"/>
          <a:stretch>
            <a:fillRect/>
          </a:stretch>
        </p:blipFill>
        <p:spPr>
          <a:xfrm>
            <a:off x="5753100" y="371398"/>
            <a:ext cx="1905000" cy="3838575"/>
          </a:xfrm>
          <a:prstGeom prst="rect">
            <a:avLst/>
          </a:prstGeom>
        </p:spPr>
      </p:pic>
    </p:spTree>
    <p:extLst>
      <p:ext uri="{BB962C8B-B14F-4D97-AF65-F5344CB8AC3E}">
        <p14:creationId xmlns:p14="http://schemas.microsoft.com/office/powerpoint/2010/main" val="296756373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485900" y="87232"/>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#2 Analyzed</a:t>
            </a:r>
            <a:endParaRPr lang="en-US" sz="3750" dirty="0"/>
          </a:p>
        </p:txBody>
      </p:sp>
      <p:sp>
        <p:nvSpPr>
          <p:cNvPr id="88" name="Shape 88"/>
          <p:cNvSpPr txBox="1">
            <a:spLocks noGrp="1"/>
          </p:cNvSpPr>
          <p:nvPr>
            <p:ph type="body" idx="1"/>
          </p:nvPr>
        </p:nvSpPr>
        <p:spPr>
          <a:xfrm>
            <a:off x="425885" y="651393"/>
            <a:ext cx="7232215" cy="3291839"/>
          </a:xfrm>
          <a:prstGeom prst="rect">
            <a:avLst/>
          </a:prstGeom>
          <a:noFill/>
          <a:ln>
            <a:noFill/>
          </a:ln>
        </p:spPr>
        <p:txBody>
          <a:bodyPr spcFirstLastPara="1" wrap="square" lIns="68569" tIns="34275" rIns="68569" bIns="34275" anchor="t" anchorCtr="0">
            <a:noAutofit/>
          </a:bodyPr>
          <a:lstStyle/>
          <a:p>
            <a:pPr indent="-205730">
              <a:spcBef>
                <a:spcPts val="0"/>
              </a:spcBef>
            </a:pPr>
            <a:r>
              <a:rPr lang="en-US" dirty="0"/>
              <a:t>The more general parts of animals appear earlier in the embryo than the more special parts. From the most general forms the less general are developed, and so on, until finally the most special arises.</a:t>
            </a:r>
          </a:p>
          <a:p>
            <a:pPr indent="-205730">
              <a:spcBef>
                <a:spcPts val="0"/>
              </a:spcBef>
            </a:pPr>
            <a:r>
              <a:rPr lang="en-US" dirty="0"/>
              <a:t>This is the first half of Von Baer’s Laws of Embryology, which was first introduced in 1828.</a:t>
            </a:r>
          </a:p>
          <a:p>
            <a:pPr indent="-205730">
              <a:spcBef>
                <a:spcPts val="0"/>
              </a:spcBef>
            </a:pPr>
            <a:endParaRPr lang="en-US" dirty="0"/>
          </a:p>
        </p:txBody>
      </p:sp>
      <p:sp>
        <p:nvSpPr>
          <p:cNvPr id="4" name="TextBox 3"/>
          <p:cNvSpPr txBox="1"/>
          <p:nvPr/>
        </p:nvSpPr>
        <p:spPr>
          <a:xfrm>
            <a:off x="1614488" y="4661298"/>
            <a:ext cx="6204347" cy="461665"/>
          </a:xfrm>
          <a:prstGeom prst="rect">
            <a:avLst/>
          </a:prstGeom>
          <a:noFill/>
        </p:spPr>
        <p:txBody>
          <a:bodyPr wrap="square" rtlCol="0">
            <a:spAutoFit/>
          </a:bodyPr>
          <a:lstStyle/>
          <a:p>
            <a:pPr algn="ctr"/>
            <a:r>
              <a:rPr lang="en-US" sz="1200" dirty="0"/>
              <a:t>In this picture, the earliest (or youngest) embryo are at the left. The left embryo is the most basic. As the embryo develops, the chicken become more specialized.</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7413" y="3417408"/>
            <a:ext cx="4309173" cy="1243890"/>
          </a:xfrm>
          <a:prstGeom prst="rect">
            <a:avLst/>
          </a:prstGeom>
        </p:spPr>
      </p:pic>
    </p:spTree>
    <p:extLst>
      <p:ext uri="{BB962C8B-B14F-4D97-AF65-F5344CB8AC3E}">
        <p14:creationId xmlns:p14="http://schemas.microsoft.com/office/powerpoint/2010/main" val="173172151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485900" y="153018"/>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#3 Analyzed</a:t>
            </a:r>
            <a:endParaRPr lang="en-US" sz="3750" dirty="0"/>
          </a:p>
        </p:txBody>
      </p:sp>
      <p:sp>
        <p:nvSpPr>
          <p:cNvPr id="76" name="Shape 76"/>
          <p:cNvSpPr txBox="1">
            <a:spLocks noGrp="1"/>
          </p:cNvSpPr>
          <p:nvPr>
            <p:ph type="body" idx="1"/>
          </p:nvPr>
        </p:nvSpPr>
        <p:spPr>
          <a:xfrm>
            <a:off x="500770" y="838678"/>
            <a:ext cx="6386513" cy="3291839"/>
          </a:xfrm>
          <a:prstGeom prst="rect">
            <a:avLst/>
          </a:prstGeom>
          <a:noFill/>
          <a:ln>
            <a:noFill/>
          </a:ln>
        </p:spPr>
        <p:txBody>
          <a:bodyPr spcFirstLastPara="1" wrap="square" lIns="68569" tIns="34275" rIns="68569" bIns="34275" anchor="t" anchorCtr="0">
            <a:noAutofit/>
          </a:bodyPr>
          <a:lstStyle/>
          <a:p>
            <a:pPr marL="205730" indent="-205730">
              <a:lnSpc>
                <a:spcPct val="90000"/>
              </a:lnSpc>
              <a:spcBef>
                <a:spcPts val="0"/>
              </a:spcBef>
              <a:buSzPct val="95000"/>
              <a:buFont typeface="Noto Sans Symbols"/>
              <a:buChar char="●"/>
            </a:pPr>
            <a:r>
              <a:rPr lang="en-US" sz="1800" dirty="0"/>
              <a:t>An embryo will go through all the different evolutionary kinds of animals within its history before ending as the final animal (for example, a gorilla embryo would start like a parasite embryo, then like a fish embryo, then</a:t>
            </a:r>
          </a:p>
          <a:p>
            <a:pPr marL="0" indent="0">
              <a:lnSpc>
                <a:spcPct val="90000"/>
              </a:lnSpc>
              <a:spcBef>
                <a:spcPts val="0"/>
              </a:spcBef>
              <a:buSzPct val="95000"/>
              <a:buNone/>
            </a:pPr>
            <a:r>
              <a:rPr lang="en-US" sz="1800" dirty="0"/>
              <a:t>    like an amphibian embryo, then finally </a:t>
            </a:r>
          </a:p>
          <a:p>
            <a:pPr marL="0" indent="0">
              <a:lnSpc>
                <a:spcPct val="90000"/>
              </a:lnSpc>
              <a:spcBef>
                <a:spcPts val="0"/>
              </a:spcBef>
              <a:buSzPct val="95000"/>
              <a:buNone/>
            </a:pPr>
            <a:r>
              <a:rPr lang="en-US" sz="1800" dirty="0"/>
              <a:t>    be most like a gorilla embryo).</a:t>
            </a:r>
          </a:p>
          <a:p>
            <a:pPr marL="205730" indent="-205730">
              <a:lnSpc>
                <a:spcPct val="90000"/>
              </a:lnSpc>
              <a:spcBef>
                <a:spcPts val="0"/>
              </a:spcBef>
              <a:buSzPct val="95000"/>
              <a:buFont typeface="Noto Sans Symbols"/>
              <a:buChar char="●"/>
            </a:pPr>
            <a:r>
              <a:rPr lang="en-US" sz="1800" dirty="0">
                <a:solidFill>
                  <a:schemeClr val="tx1"/>
                </a:solidFill>
              </a:rPr>
              <a:t>This is called the Recapitalization Theory,</a:t>
            </a:r>
          </a:p>
          <a:p>
            <a:pPr marL="0" indent="0">
              <a:lnSpc>
                <a:spcPct val="90000"/>
              </a:lnSpc>
              <a:spcBef>
                <a:spcPts val="0"/>
              </a:spcBef>
              <a:buSzPct val="95000"/>
              <a:buNone/>
            </a:pPr>
            <a:r>
              <a:rPr lang="en-US" sz="1800" dirty="0">
                <a:solidFill>
                  <a:schemeClr val="tx1"/>
                </a:solidFill>
              </a:rPr>
              <a:t>    first introduced by Haeckel in 1868. It says</a:t>
            </a:r>
          </a:p>
          <a:p>
            <a:pPr marL="0" indent="0">
              <a:lnSpc>
                <a:spcPct val="90000"/>
              </a:lnSpc>
              <a:spcBef>
                <a:spcPts val="0"/>
              </a:spcBef>
              <a:buSzPct val="95000"/>
              <a:buNone/>
            </a:pPr>
            <a:r>
              <a:rPr lang="en-US" sz="1800" dirty="0">
                <a:solidFill>
                  <a:schemeClr val="tx1"/>
                </a:solidFill>
              </a:rPr>
              <a:t>    that all animals go through every previous </a:t>
            </a:r>
          </a:p>
          <a:p>
            <a:pPr marL="0" indent="0">
              <a:lnSpc>
                <a:spcPct val="90000"/>
              </a:lnSpc>
              <a:spcBef>
                <a:spcPts val="0"/>
              </a:spcBef>
              <a:buSzPct val="95000"/>
              <a:buNone/>
            </a:pPr>
            <a:r>
              <a:rPr lang="en-US" sz="1800" dirty="0">
                <a:solidFill>
                  <a:schemeClr val="tx1"/>
                </a:solidFill>
              </a:rPr>
              <a:t>    evolutionary version while an embryo. </a:t>
            </a:r>
          </a:p>
          <a:p>
            <a:pPr marL="205730" indent="-205730">
              <a:lnSpc>
                <a:spcPct val="90000"/>
              </a:lnSpc>
              <a:spcBef>
                <a:spcPts val="0"/>
              </a:spcBef>
              <a:buSzPct val="95000"/>
              <a:buFont typeface="Noto Sans Symbols"/>
              <a:buChar char="●"/>
            </a:pPr>
            <a:r>
              <a:rPr lang="en-US" sz="1800" dirty="0">
                <a:solidFill>
                  <a:schemeClr val="tx1"/>
                </a:solidFill>
              </a:rPr>
              <a:t>Even though, as we’ve explored, most </a:t>
            </a:r>
          </a:p>
          <a:p>
            <a:pPr marL="0" indent="0">
              <a:lnSpc>
                <a:spcPct val="90000"/>
              </a:lnSpc>
              <a:spcBef>
                <a:spcPts val="0"/>
              </a:spcBef>
              <a:buSzPct val="95000"/>
              <a:buNone/>
            </a:pPr>
            <a:r>
              <a:rPr lang="en-US" sz="1800" dirty="0">
                <a:solidFill>
                  <a:schemeClr val="tx1"/>
                </a:solidFill>
              </a:rPr>
              <a:t>    embryos are very similar and go through a</a:t>
            </a:r>
          </a:p>
          <a:p>
            <a:pPr marL="0" indent="0">
              <a:lnSpc>
                <a:spcPct val="90000"/>
              </a:lnSpc>
              <a:spcBef>
                <a:spcPts val="0"/>
              </a:spcBef>
              <a:buSzPct val="95000"/>
              <a:buNone/>
            </a:pPr>
            <a:r>
              <a:rPr lang="en-US" sz="1800" dirty="0">
                <a:solidFill>
                  <a:schemeClr val="tx1"/>
                </a:solidFill>
              </a:rPr>
              <a:t>    very similar progression, in 1997 a </a:t>
            </a:r>
          </a:p>
          <a:p>
            <a:pPr marL="0" indent="0">
              <a:lnSpc>
                <a:spcPct val="90000"/>
              </a:lnSpc>
              <a:spcBef>
                <a:spcPts val="0"/>
              </a:spcBef>
              <a:buSzPct val="95000"/>
              <a:buNone/>
            </a:pPr>
            <a:r>
              <a:rPr lang="en-US" sz="1800" dirty="0">
                <a:solidFill>
                  <a:schemeClr val="tx1"/>
                </a:solidFill>
              </a:rPr>
              <a:t>    detailed study was published showing </a:t>
            </a:r>
          </a:p>
          <a:p>
            <a:pPr marL="0" indent="0">
              <a:lnSpc>
                <a:spcPct val="90000"/>
              </a:lnSpc>
              <a:spcBef>
                <a:spcPts val="0"/>
              </a:spcBef>
              <a:buSzPct val="95000"/>
              <a:buNone/>
            </a:pPr>
            <a:r>
              <a:rPr lang="en-US" sz="1800" dirty="0">
                <a:solidFill>
                  <a:schemeClr val="tx1"/>
                </a:solidFill>
              </a:rPr>
              <a:t>    that the physical similarities aren’t because </a:t>
            </a:r>
          </a:p>
          <a:p>
            <a:pPr marL="0" indent="0">
              <a:lnSpc>
                <a:spcPct val="90000"/>
              </a:lnSpc>
              <a:spcBef>
                <a:spcPts val="0"/>
              </a:spcBef>
              <a:buSzPct val="95000"/>
              <a:buNone/>
            </a:pPr>
            <a:r>
              <a:rPr lang="en-US" sz="1800" dirty="0">
                <a:solidFill>
                  <a:schemeClr val="tx1"/>
                </a:solidFill>
              </a:rPr>
              <a:t>    of past versions, since similar looking embryo </a:t>
            </a:r>
          </a:p>
          <a:p>
            <a:pPr marL="0" indent="0">
              <a:lnSpc>
                <a:spcPct val="90000"/>
              </a:lnSpc>
              <a:spcBef>
                <a:spcPts val="0"/>
              </a:spcBef>
              <a:buSzPct val="95000"/>
              <a:buNone/>
            </a:pPr>
            <a:r>
              <a:rPr lang="en-US" sz="1800" dirty="0">
                <a:solidFill>
                  <a:schemeClr val="tx1"/>
                </a:solidFill>
              </a:rPr>
              <a:t>    structures turn into very different organs.</a:t>
            </a:r>
            <a:endParaRPr lang="en-US" sz="1800" dirty="0">
              <a:solidFill>
                <a:schemeClr val="tx1"/>
              </a:solidFill>
              <a:hlinkClick r:id="rId3"/>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7883" y="1714000"/>
            <a:ext cx="2138799" cy="2625328"/>
          </a:xfrm>
          <a:prstGeom prst="rect">
            <a:avLst/>
          </a:prstGeom>
        </p:spPr>
      </p:pic>
      <p:sp>
        <p:nvSpPr>
          <p:cNvPr id="3" name="TextBox 2"/>
          <p:cNvSpPr txBox="1"/>
          <p:nvPr/>
        </p:nvSpPr>
        <p:spPr>
          <a:xfrm>
            <a:off x="5635780" y="4339328"/>
            <a:ext cx="2227434" cy="738664"/>
          </a:xfrm>
          <a:prstGeom prst="rect">
            <a:avLst/>
          </a:prstGeom>
          <a:noFill/>
        </p:spPr>
        <p:txBody>
          <a:bodyPr wrap="square" rtlCol="0">
            <a:spAutoFit/>
          </a:bodyPr>
          <a:lstStyle/>
          <a:p>
            <a:pPr algn="ctr"/>
            <a:r>
              <a:rPr lang="en-US" sz="1050" dirty="0"/>
              <a:t>The old idea that all embryos started out exactly the same with all animals, then change into different animals as they develop</a:t>
            </a:r>
          </a:p>
        </p:txBody>
      </p:sp>
    </p:spTree>
    <p:extLst>
      <p:ext uri="{BB962C8B-B14F-4D97-AF65-F5344CB8AC3E}">
        <p14:creationId xmlns:p14="http://schemas.microsoft.com/office/powerpoint/2010/main" val="7076716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How EGG-</a:t>
            </a:r>
            <a:r>
              <a:rPr lang="en-US" dirty="0" err="1"/>
              <a:t>ceptional</a:t>
            </a:r>
            <a:r>
              <a:rPr lang="en-US" dirty="0"/>
              <a:t> Are We?</a:t>
            </a:r>
            <a:endParaRPr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0" lvl="0" indent="0">
              <a:spcBef>
                <a:spcPts val="0"/>
              </a:spcBef>
              <a:buClr>
                <a:schemeClr val="dk1"/>
              </a:buClr>
              <a:buSzPts val="1100"/>
            </a:pPr>
            <a:r>
              <a:rPr lang="en-US" dirty="0"/>
              <a:t>Biology: Evolution/Embryonic Development</a:t>
            </a:r>
            <a:endParaRPr sz="24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485900" y="284978"/>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#4 Analysis</a:t>
            </a:r>
            <a:endParaRPr lang="en-US" sz="3750" dirty="0"/>
          </a:p>
        </p:txBody>
      </p:sp>
      <p:sp>
        <p:nvSpPr>
          <p:cNvPr id="82" name="Shape 82"/>
          <p:cNvSpPr txBox="1">
            <a:spLocks noGrp="1"/>
          </p:cNvSpPr>
          <p:nvPr>
            <p:ph type="body" idx="1"/>
          </p:nvPr>
        </p:nvSpPr>
        <p:spPr>
          <a:xfrm>
            <a:off x="651977" y="920389"/>
            <a:ext cx="4152677" cy="3291839"/>
          </a:xfrm>
          <a:prstGeom prst="rect">
            <a:avLst/>
          </a:prstGeom>
          <a:noFill/>
          <a:ln>
            <a:noFill/>
          </a:ln>
        </p:spPr>
        <p:txBody>
          <a:bodyPr spcFirstLastPara="1" wrap="square" lIns="68569" tIns="34275" rIns="68569" bIns="34275" anchor="t" anchorCtr="0">
            <a:noAutofit/>
          </a:bodyPr>
          <a:lstStyle/>
          <a:p>
            <a:pPr marL="205730" indent="-205730">
              <a:spcBef>
                <a:spcPts val="0"/>
              </a:spcBef>
              <a:buSzPct val="95000"/>
              <a:buFont typeface="Noto Sans Symbols"/>
              <a:buChar char="●"/>
            </a:pPr>
            <a:r>
              <a:rPr lang="en-US" dirty="0"/>
              <a:t>Every embryo of all species, instead of passing through the other species, rather becomes separated from them as the embryo develops.</a:t>
            </a:r>
          </a:p>
          <a:p>
            <a:pPr marL="205730" indent="-205730">
              <a:spcBef>
                <a:spcPts val="0"/>
              </a:spcBef>
              <a:buSzPct val="95000"/>
              <a:buFont typeface="Noto Sans Symbols"/>
              <a:buChar char="●"/>
            </a:pPr>
            <a:r>
              <a:rPr lang="en-US" sz="1950" dirty="0"/>
              <a:t>This is the second half of Von Baer’s Laws of Embryology.</a:t>
            </a:r>
          </a:p>
          <a:p>
            <a:pPr marL="205730" indent="-205730">
              <a:spcBef>
                <a:spcPts val="0"/>
              </a:spcBef>
              <a:buSzPct val="95000"/>
              <a:buFont typeface="Noto Sans Symbols"/>
              <a:buChar char="●"/>
            </a:pPr>
            <a:r>
              <a:rPr lang="en-US" sz="1950" dirty="0"/>
              <a:t>Just as embryos develop from basic to complex, they don’t develop complex parts of other species, just complex parts for just their species.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6" y="920389"/>
            <a:ext cx="2853446" cy="3311128"/>
          </a:xfrm>
          <a:prstGeom prst="rect">
            <a:avLst/>
          </a:prstGeom>
        </p:spPr>
      </p:pic>
      <p:sp>
        <p:nvSpPr>
          <p:cNvPr id="3" name="TextBox 2"/>
          <p:cNvSpPr txBox="1"/>
          <p:nvPr/>
        </p:nvSpPr>
        <p:spPr>
          <a:xfrm>
            <a:off x="4572000" y="4404836"/>
            <a:ext cx="3482579" cy="738664"/>
          </a:xfrm>
          <a:prstGeom prst="rect">
            <a:avLst/>
          </a:prstGeom>
          <a:noFill/>
        </p:spPr>
        <p:txBody>
          <a:bodyPr wrap="square" rtlCol="0">
            <a:spAutoFit/>
          </a:bodyPr>
          <a:lstStyle/>
          <a:p>
            <a:pPr algn="ctr"/>
            <a:r>
              <a:rPr lang="en-US" sz="1050" dirty="0"/>
              <a:t>The earliest embryos on top and the later versions at the bottom. The early embryos are very similar, but as they develop they each develop specific characteristics, not developing all characteristics then losing some.</a:t>
            </a:r>
          </a:p>
        </p:txBody>
      </p:sp>
    </p:spTree>
    <p:extLst>
      <p:ext uri="{BB962C8B-B14F-4D97-AF65-F5344CB8AC3E}">
        <p14:creationId xmlns:p14="http://schemas.microsoft.com/office/powerpoint/2010/main" val="13404867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779b2e807f_0_16"/>
          <p:cNvSpPr txBox="1">
            <a:spLocks noGrp="1"/>
          </p:cNvSpPr>
          <p:nvPr>
            <p:ph type="title"/>
          </p:nvPr>
        </p:nvSpPr>
        <p:spPr>
          <a:xfrm>
            <a:off x="457200" y="39999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DNA Comparison</a:t>
            </a:r>
            <a:endParaRPr dirty="0"/>
          </a:p>
        </p:txBody>
      </p:sp>
      <p:sp>
        <p:nvSpPr>
          <p:cNvPr id="123" name="Google Shape;123;g779b2e807f_0_16"/>
          <p:cNvSpPr txBox="1">
            <a:spLocks noGrp="1"/>
          </p:cNvSpPr>
          <p:nvPr>
            <p:ph type="body" idx="1"/>
          </p:nvPr>
        </p:nvSpPr>
        <p:spPr>
          <a:xfrm>
            <a:off x="243281" y="1464794"/>
            <a:ext cx="8229600" cy="3192210"/>
          </a:xfrm>
          <a:prstGeom prst="rect">
            <a:avLst/>
          </a:prstGeom>
          <a:noFill/>
          <a:ln>
            <a:noFill/>
          </a:ln>
        </p:spPr>
        <p:txBody>
          <a:bodyPr spcFirstLastPara="1" wrap="square" lIns="91425" tIns="45700" rIns="91425" bIns="45700" anchor="t" anchorCtr="0">
            <a:noAutofit/>
          </a:bodyPr>
          <a:lstStyle/>
          <a:p>
            <a:pPr indent="-457200">
              <a:lnSpc>
                <a:spcPct val="150000"/>
              </a:lnSpc>
            </a:pPr>
            <a:endParaRPr lang="en-US" dirty="0"/>
          </a:p>
          <a:p>
            <a:pPr indent="-457200">
              <a:lnSpc>
                <a:spcPct val="150000"/>
              </a:lnSpc>
            </a:pPr>
            <a:r>
              <a:rPr lang="en-US" dirty="0"/>
              <a:t>Using colored pens or markers, look through the nucleotide sequence.</a:t>
            </a:r>
          </a:p>
          <a:p>
            <a:pPr indent="-457200">
              <a:lnSpc>
                <a:spcPct val="150000"/>
              </a:lnSpc>
            </a:pPr>
            <a:r>
              <a:rPr lang="en-US" dirty="0"/>
              <a:t>Reference the questions on the back of the handout for inspiration on how </a:t>
            </a:r>
            <a:r>
              <a:rPr lang="en-US"/>
              <a:t>to sequence the DNA.</a:t>
            </a:r>
            <a:endParaRPr dirty="0"/>
          </a:p>
        </p:txBody>
      </p:sp>
      <p:pic>
        <p:nvPicPr>
          <p:cNvPr id="3" name="Picture 2">
            <a:extLst>
              <a:ext uri="{FF2B5EF4-FFF2-40B4-BE49-F238E27FC236}">
                <a16:creationId xmlns:a16="http://schemas.microsoft.com/office/drawing/2014/main" id="{D7676923-194D-B94E-A257-0C3E8A94D9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2188" y="91234"/>
            <a:ext cx="2791968" cy="20939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77dbb16b6e_0_14"/>
          <p:cNvSpPr txBox="1">
            <a:spLocks noGrp="1"/>
          </p:cNvSpPr>
          <p:nvPr>
            <p:ph type="title"/>
          </p:nvPr>
        </p:nvSpPr>
        <p:spPr>
          <a:xfrm>
            <a:off x="457200" y="157363"/>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BLAST Lab</a:t>
            </a:r>
            <a:endParaRPr dirty="0"/>
          </a:p>
        </p:txBody>
      </p:sp>
      <p:sp>
        <p:nvSpPr>
          <p:cNvPr id="3" name="Text Placeholder 2">
            <a:extLst>
              <a:ext uri="{FF2B5EF4-FFF2-40B4-BE49-F238E27FC236}">
                <a16:creationId xmlns:a16="http://schemas.microsoft.com/office/drawing/2014/main" id="{57C9758C-17DB-7D42-B06C-A12518CD01CE}"/>
              </a:ext>
            </a:extLst>
          </p:cNvPr>
          <p:cNvSpPr>
            <a:spLocks noGrp="1"/>
          </p:cNvSpPr>
          <p:nvPr>
            <p:ph type="body" idx="1"/>
          </p:nvPr>
        </p:nvSpPr>
        <p:spPr>
          <a:xfrm>
            <a:off x="457200" y="1014763"/>
            <a:ext cx="8229600" cy="3291840"/>
          </a:xfrm>
        </p:spPr>
        <p:txBody>
          <a:bodyPr/>
          <a:lstStyle/>
          <a:p>
            <a:r>
              <a:rPr lang="en-US" dirty="0"/>
              <a:t>This is a partial inquiry lab, so there will be times that you have to think of next steps on your own an execute them.</a:t>
            </a:r>
          </a:p>
          <a:p>
            <a:r>
              <a:rPr lang="en-US" dirty="0"/>
              <a:t>BLAST is a database for genome comparison; this is a practical resource and not an education resource.</a:t>
            </a:r>
          </a:p>
          <a:p>
            <a:r>
              <a:rPr lang="en-US" dirty="0"/>
              <a:t>What does this mean for you? What will you have to keep in mind?</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490E-6542-174B-92EC-650E2696D30A}"/>
              </a:ext>
            </a:extLst>
          </p:cNvPr>
          <p:cNvSpPr>
            <a:spLocks noGrp="1"/>
          </p:cNvSpPr>
          <p:nvPr>
            <p:ph type="title"/>
          </p:nvPr>
        </p:nvSpPr>
        <p:spPr>
          <a:xfrm>
            <a:off x="457200" y="318186"/>
            <a:ext cx="8229600" cy="857250"/>
          </a:xfrm>
        </p:spPr>
        <p:txBody>
          <a:bodyPr/>
          <a:lstStyle/>
          <a:p>
            <a:r>
              <a:rPr lang="en-US" dirty="0"/>
              <a:t>BLAST Lab – Pre-lab</a:t>
            </a:r>
          </a:p>
        </p:txBody>
      </p:sp>
      <p:sp>
        <p:nvSpPr>
          <p:cNvPr id="3" name="Text Placeholder 2">
            <a:extLst>
              <a:ext uri="{FF2B5EF4-FFF2-40B4-BE49-F238E27FC236}">
                <a16:creationId xmlns:a16="http://schemas.microsoft.com/office/drawing/2014/main" id="{6E10D191-088E-964C-83C1-C81960E42F82}"/>
              </a:ext>
            </a:extLst>
          </p:cNvPr>
          <p:cNvSpPr>
            <a:spLocks noGrp="1"/>
          </p:cNvSpPr>
          <p:nvPr>
            <p:ph type="body" idx="1"/>
          </p:nvPr>
        </p:nvSpPr>
        <p:spPr>
          <a:xfrm>
            <a:off x="457200" y="1175436"/>
            <a:ext cx="8229600" cy="3291840"/>
          </a:xfrm>
        </p:spPr>
        <p:txBody>
          <a:bodyPr/>
          <a:lstStyle/>
          <a:p>
            <a:r>
              <a:rPr lang="en-US" dirty="0"/>
              <a:t>This is not the most intuitive lab.</a:t>
            </a:r>
          </a:p>
          <a:p>
            <a:r>
              <a:rPr lang="en-US" dirty="0"/>
              <a:t>None of the pre-lab questions or online activities are specifically assigned, but read through them and gauge your comfort with what is being talked about.</a:t>
            </a:r>
          </a:p>
          <a:p>
            <a:r>
              <a:rPr lang="en-US" dirty="0"/>
              <a:t>You can always go back and try things; the intensity of this lab increases rapidly, and you may want to loop back to reorient yourself.</a:t>
            </a:r>
          </a:p>
        </p:txBody>
      </p:sp>
    </p:spTree>
    <p:extLst>
      <p:ext uri="{BB962C8B-B14F-4D97-AF65-F5344CB8AC3E}">
        <p14:creationId xmlns:p14="http://schemas.microsoft.com/office/powerpoint/2010/main" val="1190862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F9F4-1F84-F64E-A708-BAC112C3B8E1}"/>
              </a:ext>
            </a:extLst>
          </p:cNvPr>
          <p:cNvSpPr>
            <a:spLocks noGrp="1"/>
          </p:cNvSpPr>
          <p:nvPr>
            <p:ph type="title"/>
          </p:nvPr>
        </p:nvSpPr>
        <p:spPr/>
        <p:txBody>
          <a:bodyPr/>
          <a:lstStyle/>
          <a:p>
            <a:r>
              <a:rPr lang="en-US" dirty="0"/>
              <a:t>BLAST Lab - Procedures</a:t>
            </a:r>
          </a:p>
        </p:txBody>
      </p:sp>
      <p:sp>
        <p:nvSpPr>
          <p:cNvPr id="3" name="Text Placeholder 2">
            <a:extLst>
              <a:ext uri="{FF2B5EF4-FFF2-40B4-BE49-F238E27FC236}">
                <a16:creationId xmlns:a16="http://schemas.microsoft.com/office/drawing/2014/main" id="{8EC86214-6F73-204F-B2CA-D66D12055C9A}"/>
              </a:ext>
            </a:extLst>
          </p:cNvPr>
          <p:cNvSpPr>
            <a:spLocks noGrp="1"/>
          </p:cNvSpPr>
          <p:nvPr>
            <p:ph type="body" idx="1"/>
          </p:nvPr>
        </p:nvSpPr>
        <p:spPr>
          <a:xfrm>
            <a:off x="457200" y="1451610"/>
            <a:ext cx="6549081" cy="3291840"/>
          </a:xfrm>
        </p:spPr>
        <p:txBody>
          <a:bodyPr>
            <a:normAutofit lnSpcReduction="10000"/>
          </a:bodyPr>
          <a:lstStyle/>
          <a:p>
            <a:r>
              <a:rPr lang="en-US" dirty="0"/>
              <a:t>You are making a hypothesis of where this fossil belongs in the phylogenic tree.</a:t>
            </a:r>
          </a:p>
          <a:p>
            <a:r>
              <a:rPr lang="en-US" dirty="0"/>
              <a:t>Follow the steps in your lab handout for comparing genomes </a:t>
            </a:r>
            <a:r>
              <a:rPr lang="en-US" b="1" dirty="0"/>
              <a:t>*Read the steps carefully and execute them exactly*</a:t>
            </a:r>
          </a:p>
          <a:p>
            <a:r>
              <a:rPr lang="en-US" dirty="0"/>
              <a:t>Remember: BLAST offers similarity of genome only. Remind yourself what that means and what it doesn’t mean.</a:t>
            </a:r>
          </a:p>
        </p:txBody>
      </p:sp>
      <p:pic>
        <p:nvPicPr>
          <p:cNvPr id="4" name="Picture 3">
            <a:extLst>
              <a:ext uri="{FF2B5EF4-FFF2-40B4-BE49-F238E27FC236}">
                <a16:creationId xmlns:a16="http://schemas.microsoft.com/office/drawing/2014/main" id="{612960EB-1050-2849-B69A-C57DA5E841E8}"/>
              </a:ext>
            </a:extLst>
          </p:cNvPr>
          <p:cNvPicPr>
            <a:picLocks noChangeAspect="1"/>
          </p:cNvPicPr>
          <p:nvPr/>
        </p:nvPicPr>
        <p:blipFill>
          <a:blip r:embed="rId2"/>
          <a:stretch>
            <a:fillRect/>
          </a:stretch>
        </p:blipFill>
        <p:spPr>
          <a:xfrm>
            <a:off x="7043351" y="529610"/>
            <a:ext cx="1606379" cy="3073935"/>
          </a:xfrm>
          <a:prstGeom prst="rect">
            <a:avLst/>
          </a:prstGeom>
        </p:spPr>
      </p:pic>
    </p:spTree>
    <p:extLst>
      <p:ext uri="{BB962C8B-B14F-4D97-AF65-F5344CB8AC3E}">
        <p14:creationId xmlns:p14="http://schemas.microsoft.com/office/powerpoint/2010/main" val="495897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ECEA-663E-BD4A-A283-7E41DC56D3CF}"/>
              </a:ext>
            </a:extLst>
          </p:cNvPr>
          <p:cNvSpPr>
            <a:spLocks noGrp="1"/>
          </p:cNvSpPr>
          <p:nvPr>
            <p:ph type="title"/>
          </p:nvPr>
        </p:nvSpPr>
        <p:spPr>
          <a:xfrm>
            <a:off x="457200" y="0"/>
            <a:ext cx="8229600" cy="857250"/>
          </a:xfrm>
        </p:spPr>
        <p:txBody>
          <a:bodyPr/>
          <a:lstStyle/>
          <a:p>
            <a:r>
              <a:rPr lang="en-US" dirty="0"/>
              <a:t>BLAST Lab – Your Procedures</a:t>
            </a:r>
          </a:p>
        </p:txBody>
      </p:sp>
      <p:sp>
        <p:nvSpPr>
          <p:cNvPr id="3" name="Text Placeholder 2">
            <a:extLst>
              <a:ext uri="{FF2B5EF4-FFF2-40B4-BE49-F238E27FC236}">
                <a16:creationId xmlns:a16="http://schemas.microsoft.com/office/drawing/2014/main" id="{B7A521C0-E42A-0544-8BC5-6C2BDB23E9D7}"/>
              </a:ext>
            </a:extLst>
          </p:cNvPr>
          <p:cNvSpPr>
            <a:spLocks noGrp="1"/>
          </p:cNvSpPr>
          <p:nvPr>
            <p:ph type="body" idx="1"/>
          </p:nvPr>
        </p:nvSpPr>
        <p:spPr>
          <a:xfrm>
            <a:off x="457200" y="857250"/>
            <a:ext cx="8229600" cy="3955089"/>
          </a:xfrm>
        </p:spPr>
        <p:txBody>
          <a:bodyPr>
            <a:normAutofit fontScale="92500"/>
          </a:bodyPr>
          <a:lstStyle/>
          <a:p>
            <a:r>
              <a:rPr lang="en-US" dirty="0"/>
              <a:t>The previous investigation was to help you get familiar with BLAST and how to interpret.</a:t>
            </a:r>
          </a:p>
          <a:p>
            <a:r>
              <a:rPr lang="en-US" dirty="0"/>
              <a:t>The ‘Example Procedure’ is just that: an example.</a:t>
            </a:r>
          </a:p>
          <a:p>
            <a:r>
              <a:rPr lang="en-US" dirty="0"/>
              <a:t>You need to construct similar procedures with a gene of your choice.</a:t>
            </a:r>
          </a:p>
          <a:p>
            <a:r>
              <a:rPr lang="en-US" dirty="0"/>
              <a:t>Your goal is to answer the questions for consideration on the last page using your BLAST analysis as the evidence.</a:t>
            </a:r>
          </a:p>
          <a:p>
            <a:r>
              <a:rPr lang="en-US" dirty="0"/>
              <a:t>Remember: BLAST offers similarity of genome only. Remind yourself what that means and what it doesn’t mean.</a:t>
            </a:r>
          </a:p>
        </p:txBody>
      </p:sp>
    </p:spTree>
    <p:extLst>
      <p:ext uri="{BB962C8B-B14F-4D97-AF65-F5344CB8AC3E}">
        <p14:creationId xmlns:p14="http://schemas.microsoft.com/office/powerpoint/2010/main" val="1788242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D529-208E-234D-ABB1-2906F35DCE5B}"/>
              </a:ext>
            </a:extLst>
          </p:cNvPr>
          <p:cNvSpPr>
            <a:spLocks noGrp="1"/>
          </p:cNvSpPr>
          <p:nvPr>
            <p:ph type="title"/>
          </p:nvPr>
        </p:nvSpPr>
        <p:spPr>
          <a:xfrm>
            <a:off x="457200" y="0"/>
            <a:ext cx="8229600" cy="857250"/>
          </a:xfrm>
        </p:spPr>
        <p:txBody>
          <a:bodyPr/>
          <a:lstStyle/>
          <a:p>
            <a:r>
              <a:rPr lang="en-US" dirty="0"/>
              <a:t>Free Response Question</a:t>
            </a:r>
          </a:p>
        </p:txBody>
      </p:sp>
      <p:sp>
        <p:nvSpPr>
          <p:cNvPr id="3" name="Text Placeholder 2">
            <a:extLst>
              <a:ext uri="{FF2B5EF4-FFF2-40B4-BE49-F238E27FC236}">
                <a16:creationId xmlns:a16="http://schemas.microsoft.com/office/drawing/2014/main" id="{2C842B09-50E0-4345-8128-3FD4F6C48770}"/>
              </a:ext>
            </a:extLst>
          </p:cNvPr>
          <p:cNvSpPr>
            <a:spLocks noGrp="1"/>
          </p:cNvSpPr>
          <p:nvPr>
            <p:ph type="body" idx="1"/>
          </p:nvPr>
        </p:nvSpPr>
        <p:spPr>
          <a:xfrm>
            <a:off x="457200" y="925829"/>
            <a:ext cx="8229600" cy="3930375"/>
          </a:xfrm>
        </p:spPr>
        <p:txBody>
          <a:bodyPr>
            <a:normAutofit/>
          </a:bodyPr>
          <a:lstStyle/>
          <a:p>
            <a:r>
              <a:rPr lang="en-US" dirty="0"/>
              <a:t>This is a long question – pace yourself at 22 minutes to answer.</a:t>
            </a:r>
          </a:p>
          <a:p>
            <a:r>
              <a:rPr lang="en-US" dirty="0"/>
              <a:t>10 points are available for this question.</a:t>
            </a:r>
          </a:p>
          <a:p>
            <a:r>
              <a:rPr lang="en-US" dirty="0"/>
              <a:t>Remember: bolded verbs are important, and all must be addressed. They give clues of where points will be most weighted.</a:t>
            </a:r>
          </a:p>
          <a:p>
            <a:r>
              <a:rPr lang="en-US" dirty="0"/>
              <a:t>This is a moderate difficulty question. You can do this! Shake off jitters when you need to, keep trying. </a:t>
            </a:r>
          </a:p>
        </p:txBody>
      </p:sp>
    </p:spTree>
    <p:extLst>
      <p:ext uri="{BB962C8B-B14F-4D97-AF65-F5344CB8AC3E}">
        <p14:creationId xmlns:p14="http://schemas.microsoft.com/office/powerpoint/2010/main" val="11885790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DC12-6C66-F44A-87E6-208AB3BD6ED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23284EB-00FD-9041-938B-028284BF992E}"/>
              </a:ext>
            </a:extLst>
          </p:cNvPr>
          <p:cNvSpPr>
            <a:spLocks noGrp="1"/>
          </p:cNvSpPr>
          <p:nvPr>
            <p:ph type="body" idx="1"/>
          </p:nvPr>
        </p:nvSpPr>
        <p:spPr/>
        <p:txBody>
          <a:bodyPr/>
          <a:lstStyle/>
          <a:p>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EasyTimer">
                <a:extLst>
                  <a:ext uri="{FF2B5EF4-FFF2-40B4-BE49-F238E27FC236}">
                    <a16:creationId xmlns:a16="http://schemas.microsoft.com/office/drawing/2014/main" id="{F3C4333E-781C-754B-8FDC-4144E6C90A66}"/>
                  </a:ext>
                </a:extLst>
              </p:cNvPr>
              <p:cNvGraphicFramePr>
                <a:graphicFrameLocks noGrp="1"/>
              </p:cNvGraphicFramePr>
              <p:nvPr>
                <p:extLst>
                  <p:ext uri="{D42A27DB-BD31-4B8C-83A1-F6EECF244321}">
                    <p14:modId xmlns:p14="http://schemas.microsoft.com/office/powerpoint/2010/main" val="301689261"/>
                  </p:ext>
                </p:extLst>
              </p:nvPr>
            </p:nvGraphicFramePr>
            <p:xfrm>
              <a:off x="0" y="0"/>
              <a:ext cx="9051235" cy="51435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EasyTimer">
                <a:extLst>
                  <a:ext uri="{FF2B5EF4-FFF2-40B4-BE49-F238E27FC236}">
                    <a16:creationId xmlns:a16="http://schemas.microsoft.com/office/drawing/2014/main" id="{F3C4333E-781C-754B-8FDC-4144E6C90A66}"/>
                  </a:ext>
                </a:extLst>
              </p:cNvPr>
              <p:cNvPicPr>
                <a:picLocks noGrp="1" noRot="1" noChangeAspect="1" noMove="1" noResize="1" noEditPoints="1" noAdjustHandles="1" noChangeArrowheads="1" noChangeShapeType="1"/>
              </p:cNvPicPr>
              <p:nvPr/>
            </p:nvPicPr>
            <p:blipFill>
              <a:blip r:embed="rId3"/>
              <a:stretch>
                <a:fillRect/>
              </a:stretch>
            </p:blipFill>
            <p:spPr>
              <a:xfrm>
                <a:off x="0" y="0"/>
                <a:ext cx="9051235" cy="5143500"/>
              </a:xfrm>
              <a:prstGeom prst="rect">
                <a:avLst/>
              </a:prstGeom>
            </p:spPr>
          </p:pic>
        </mc:Fallback>
      </mc:AlternateContent>
    </p:spTree>
    <p:extLst>
      <p:ext uri="{BB962C8B-B14F-4D97-AF65-F5344CB8AC3E}">
        <p14:creationId xmlns:p14="http://schemas.microsoft.com/office/powerpoint/2010/main" val="1065147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58F7-DAE3-4D20-81CC-664E7C07A433}"/>
              </a:ext>
            </a:extLst>
          </p:cNvPr>
          <p:cNvSpPr>
            <a:spLocks noGrp="1"/>
          </p:cNvSpPr>
          <p:nvPr>
            <p:ph type="title"/>
          </p:nvPr>
        </p:nvSpPr>
        <p:spPr/>
        <p:txBody>
          <a:bodyPr/>
          <a:lstStyle/>
          <a:p>
            <a:r>
              <a:rPr lang="en-US" dirty="0"/>
              <a:t>Essential Question</a:t>
            </a:r>
          </a:p>
        </p:txBody>
      </p:sp>
      <p:sp>
        <p:nvSpPr>
          <p:cNvPr id="3" name="Text Placeholder 2">
            <a:extLst>
              <a:ext uri="{FF2B5EF4-FFF2-40B4-BE49-F238E27FC236}">
                <a16:creationId xmlns:a16="http://schemas.microsoft.com/office/drawing/2014/main" id="{3595028F-AEA8-47F5-9959-02D33036EB3A}"/>
              </a:ext>
            </a:extLst>
          </p:cNvPr>
          <p:cNvSpPr>
            <a:spLocks noGrp="1"/>
          </p:cNvSpPr>
          <p:nvPr>
            <p:ph type="body" idx="1"/>
          </p:nvPr>
        </p:nvSpPr>
        <p:spPr/>
        <p:txBody>
          <a:bodyPr/>
          <a:lstStyle/>
          <a:p>
            <a:r>
              <a:rPr lang="en-US" dirty="0"/>
              <a:t>How do we decide what to believe about</a:t>
            </a:r>
          </a:p>
          <a:p>
            <a:r>
              <a:rPr lang="en-US" dirty="0"/>
              <a:t>evolutionary claims?</a:t>
            </a:r>
          </a:p>
        </p:txBody>
      </p:sp>
    </p:spTree>
    <p:extLst>
      <p:ext uri="{BB962C8B-B14F-4D97-AF65-F5344CB8AC3E}">
        <p14:creationId xmlns:p14="http://schemas.microsoft.com/office/powerpoint/2010/main" val="247656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8039035fe8_0_0"/>
          <p:cNvSpPr txBox="1">
            <a:spLocks noGrp="1"/>
          </p:cNvSpPr>
          <p:nvPr>
            <p:ph type="title"/>
          </p:nvPr>
        </p:nvSpPr>
        <p:spPr>
          <a:xfrm>
            <a:off x="530352" y="5303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Lesson Objectives</a:t>
            </a:r>
            <a:endParaRPr/>
          </a:p>
        </p:txBody>
      </p:sp>
      <p:sp>
        <p:nvSpPr>
          <p:cNvPr id="86" name="Google Shape;86;g8039035fe8_0_0"/>
          <p:cNvSpPr txBox="1">
            <a:spLocks noGrp="1"/>
          </p:cNvSpPr>
          <p:nvPr>
            <p:ph type="body" idx="1"/>
          </p:nvPr>
        </p:nvSpPr>
        <p:spPr>
          <a:xfrm>
            <a:off x="530352" y="1571298"/>
            <a:ext cx="7772400" cy="321364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Students will be able to:</a:t>
            </a:r>
          </a:p>
          <a:p>
            <a:pPr lvl="0" indent="-457200">
              <a:buFont typeface="Arial" panose="020B0604020202020204" pitchFamily="34" charset="0"/>
              <a:buChar char="•"/>
            </a:pPr>
            <a:r>
              <a:rPr lang="en-US" dirty="0"/>
              <a:t>Compare and contrast organisms using DNA and appearance at various stages of development. </a:t>
            </a:r>
          </a:p>
          <a:p>
            <a:pPr lvl="0" indent="-457200">
              <a:buFont typeface="Arial" panose="020B0604020202020204" pitchFamily="34" charset="0"/>
              <a:buChar char="•"/>
            </a:pPr>
            <a:r>
              <a:rPr lang="en-US" dirty="0"/>
              <a:t>Analyze embryology as an evidence for evolution.</a:t>
            </a:r>
            <a:endParaRPr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77dbb16b6e_0_1"/>
          <p:cNvSpPr txBox="1">
            <a:spLocks noGrp="1"/>
          </p:cNvSpPr>
          <p:nvPr>
            <p:ph type="title"/>
          </p:nvPr>
        </p:nvSpPr>
        <p:spPr>
          <a:xfrm>
            <a:off x="4656950" y="528075"/>
            <a:ext cx="40299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dirty="0"/>
              <a:t>An Egg is Quiet </a:t>
            </a:r>
            <a:br>
              <a:rPr lang="en-US" i="1" dirty="0"/>
            </a:br>
            <a:r>
              <a:rPr lang="en-US" sz="2800" dirty="0"/>
              <a:t>By Dianna Aston </a:t>
            </a:r>
            <a:endParaRPr dirty="0"/>
          </a:p>
        </p:txBody>
      </p:sp>
      <p:sp>
        <p:nvSpPr>
          <p:cNvPr id="99" name="Google Shape;99;g77dbb16b6e_0_1"/>
          <p:cNvSpPr txBox="1">
            <a:spLocks noGrp="1"/>
          </p:cNvSpPr>
          <p:nvPr>
            <p:ph type="body" idx="1"/>
          </p:nvPr>
        </p:nvSpPr>
        <p:spPr>
          <a:xfrm>
            <a:off x="4656850" y="1428750"/>
            <a:ext cx="4029900" cy="3257700"/>
          </a:xfrm>
          <a:prstGeom prst="rect">
            <a:avLst/>
          </a:prstGeom>
          <a:noFill/>
          <a:ln>
            <a:noFill/>
          </a:ln>
        </p:spPr>
        <p:txBody>
          <a:bodyPr spcFirstLastPara="1" wrap="square" lIns="91425" tIns="0" rIns="91425" bIns="45700" anchor="t" anchorCtr="0">
            <a:noAutofit/>
          </a:bodyPr>
          <a:lstStyle/>
          <a:p>
            <a:pPr marL="342900" lvl="0" indent="-342900" algn="l" rtl="0">
              <a:lnSpc>
                <a:spcPct val="100000"/>
              </a:lnSpc>
              <a:spcBef>
                <a:spcPts val="420"/>
              </a:spcBef>
              <a:spcAft>
                <a:spcPts val="0"/>
              </a:spcAft>
              <a:buSzPts val="2100"/>
              <a:buFont typeface="Arial" panose="020B0604020202020204" pitchFamily="34" charset="0"/>
              <a:buChar char="•"/>
            </a:pPr>
            <a:r>
              <a:rPr lang="en-US" dirty="0"/>
              <a:t>Option 1: Read the book </a:t>
            </a:r>
            <a:r>
              <a:rPr lang="en-US" i="1" dirty="0"/>
              <a:t>An Egg is Quiet.</a:t>
            </a:r>
          </a:p>
          <a:p>
            <a:pPr marL="0" lvl="0" indent="0" algn="l" rtl="0">
              <a:lnSpc>
                <a:spcPct val="100000"/>
              </a:lnSpc>
              <a:spcBef>
                <a:spcPts val="420"/>
              </a:spcBef>
              <a:spcAft>
                <a:spcPts val="0"/>
              </a:spcAft>
              <a:buSzPts val="2100"/>
              <a:buNone/>
            </a:pPr>
            <a:endParaRPr i="1" dirty="0"/>
          </a:p>
          <a:p>
            <a:pPr marL="342900" lvl="0" indent="-342900" algn="l" rtl="0">
              <a:lnSpc>
                <a:spcPct val="100000"/>
              </a:lnSpc>
              <a:spcBef>
                <a:spcPts val="420"/>
              </a:spcBef>
              <a:spcAft>
                <a:spcPts val="0"/>
              </a:spcAft>
              <a:buSzPts val="2100"/>
              <a:buFont typeface="Arial" panose="020B0604020202020204" pitchFamily="34" charset="0"/>
              <a:buChar char="•"/>
            </a:pPr>
            <a:r>
              <a:rPr lang="en-US" dirty="0"/>
              <a:t>Option 2: Watch </a:t>
            </a:r>
            <a:r>
              <a:rPr lang="en-US" u="sng" dirty="0">
                <a:solidFill>
                  <a:schemeClr val="hlink"/>
                </a:solidFill>
                <a:hlinkClick r:id="rId3"/>
              </a:rPr>
              <a:t>An Egg Is Quiet Read Aloud</a:t>
            </a:r>
            <a:r>
              <a:rPr lang="en-US" dirty="0">
                <a:hlinkClick r:id="rId3"/>
              </a:rPr>
              <a:t> </a:t>
            </a:r>
            <a:r>
              <a:rPr lang="en-US" dirty="0"/>
              <a:t>video. </a:t>
            </a:r>
            <a:endParaRPr dirty="0"/>
          </a:p>
        </p:txBody>
      </p:sp>
      <p:sp>
        <p:nvSpPr>
          <p:cNvPr id="100" name="Google Shape;100;g77dbb16b6e_0_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360"/>
              </a:spcBef>
              <a:spcAft>
                <a:spcPts val="0"/>
              </a:spcAft>
              <a:buSzPts val="1800"/>
              <a:buNone/>
            </a:pPr>
            <a:endParaRPr dirty="0"/>
          </a:p>
        </p:txBody>
      </p:sp>
      <p:sp>
        <p:nvSpPr>
          <p:cNvPr id="102" name="Google Shape;102;g77dbb16b6e_0_1"/>
          <p:cNvSpPr txBox="1"/>
          <p:nvPr/>
        </p:nvSpPr>
        <p:spPr>
          <a:xfrm>
            <a:off x="4311475" y="4687850"/>
            <a:ext cx="4494900" cy="3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1" u="none" strike="noStrike" cap="none" dirty="0">
                <a:solidFill>
                  <a:srgbClr val="659298"/>
                </a:solidFill>
                <a:latin typeface="Calibri"/>
                <a:ea typeface="Calibri"/>
                <a:cs typeface="Calibri"/>
                <a:sym typeface="Calibri"/>
              </a:rPr>
              <a:t>Aston, </a:t>
            </a:r>
            <a:r>
              <a:rPr lang="en-US" sz="1050" i="1" dirty="0">
                <a:solidFill>
                  <a:srgbClr val="659298"/>
                </a:solidFill>
                <a:latin typeface="Calibri"/>
                <a:ea typeface="Calibri"/>
                <a:cs typeface="Calibri"/>
                <a:sym typeface="Calibri"/>
              </a:rPr>
              <a:t>D</a:t>
            </a:r>
            <a:r>
              <a:rPr lang="en-US" sz="1050" b="0" i="1" u="none" strike="noStrike" cap="none" dirty="0">
                <a:solidFill>
                  <a:srgbClr val="659298"/>
                </a:solidFill>
                <a:latin typeface="Calibri"/>
                <a:ea typeface="Calibri"/>
                <a:cs typeface="Calibri"/>
                <a:sym typeface="Calibri"/>
              </a:rPr>
              <a:t>. (2014). An Egg Is Quiet. Mankato, MN: Amicus.</a:t>
            </a:r>
            <a:endParaRPr sz="1400" b="0" i="1" u="none" strike="noStrike" cap="none" dirty="0">
              <a:solidFill>
                <a:srgbClr val="659298"/>
              </a:solidFill>
              <a:latin typeface="Calibri"/>
              <a:ea typeface="Calibri"/>
              <a:cs typeface="Calibri"/>
              <a:sym typeface="Calibri"/>
            </a:endParaRPr>
          </a:p>
        </p:txBody>
      </p:sp>
      <p:pic>
        <p:nvPicPr>
          <p:cNvPr id="3" name="Picture 2" descr="A picture containing food&#10;&#10;Description automatically generated">
            <a:extLst>
              <a:ext uri="{FF2B5EF4-FFF2-40B4-BE49-F238E27FC236}">
                <a16:creationId xmlns:a16="http://schemas.microsoft.com/office/drawing/2014/main" id="{0F1A42D9-C1E1-4842-8661-1DBB01D480A6}"/>
              </a:ext>
            </a:extLst>
          </p:cNvPr>
          <p:cNvPicPr>
            <a:picLocks noChangeAspect="1"/>
          </p:cNvPicPr>
          <p:nvPr/>
        </p:nvPicPr>
        <p:blipFill>
          <a:blip r:embed="rId4"/>
          <a:stretch>
            <a:fillRect/>
          </a:stretch>
        </p:blipFill>
        <p:spPr>
          <a:xfrm>
            <a:off x="0" y="0"/>
            <a:ext cx="4029900" cy="51458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Card Sort</a:t>
            </a:r>
            <a:endParaRPr dirty="0"/>
          </a:p>
        </p:txBody>
      </p:sp>
      <p:sp>
        <p:nvSpPr>
          <p:cNvPr id="2" name="Text Placeholder 1">
            <a:extLst>
              <a:ext uri="{FF2B5EF4-FFF2-40B4-BE49-F238E27FC236}">
                <a16:creationId xmlns:a16="http://schemas.microsoft.com/office/drawing/2014/main" id="{279F8DE6-D7BF-414B-A7A4-2902F4813B72}"/>
              </a:ext>
            </a:extLst>
          </p:cNvPr>
          <p:cNvSpPr>
            <a:spLocks noGrp="1"/>
          </p:cNvSpPr>
          <p:nvPr>
            <p:ph type="body" idx="1"/>
          </p:nvPr>
        </p:nvSpPr>
        <p:spPr/>
        <p:txBody>
          <a:bodyPr>
            <a:normAutofit lnSpcReduction="10000"/>
          </a:bodyPr>
          <a:lstStyle/>
          <a:p>
            <a:pPr marL="76200" indent="0">
              <a:buNone/>
            </a:pPr>
            <a:r>
              <a:rPr lang="en-US" dirty="0"/>
              <a:t>Set A </a:t>
            </a:r>
          </a:p>
          <a:p>
            <a:r>
              <a:rPr lang="en-US" dirty="0"/>
              <a:t>Group what you think is similar together.</a:t>
            </a:r>
          </a:p>
          <a:p>
            <a:r>
              <a:rPr lang="en-US" dirty="0"/>
              <a:t>Write on a sticky note why you grouped things together (category headings).</a:t>
            </a:r>
          </a:p>
          <a:p>
            <a:r>
              <a:rPr lang="en-US" dirty="0"/>
              <a:t>Rotate through to see other groupings.</a:t>
            </a:r>
          </a:p>
          <a:p>
            <a:endParaRPr lang="en-US" dirty="0"/>
          </a:p>
        </p:txBody>
      </p:sp>
      <p:sp>
        <p:nvSpPr>
          <p:cNvPr id="4" name="Text Placeholder 3">
            <a:extLst>
              <a:ext uri="{FF2B5EF4-FFF2-40B4-BE49-F238E27FC236}">
                <a16:creationId xmlns:a16="http://schemas.microsoft.com/office/drawing/2014/main" id="{64CE55B1-74CC-FA4D-B811-528EDE543529}"/>
              </a:ext>
            </a:extLst>
          </p:cNvPr>
          <p:cNvSpPr>
            <a:spLocks noGrp="1"/>
          </p:cNvSpPr>
          <p:nvPr>
            <p:ph type="body" idx="2"/>
          </p:nvPr>
        </p:nvSpPr>
        <p:spPr/>
        <p:txBody>
          <a:bodyPr/>
          <a:lstStyle/>
          <a:p>
            <a:pPr marL="76200" indent="0">
              <a:buNone/>
            </a:pPr>
            <a:r>
              <a:rPr lang="en-US" dirty="0"/>
              <a:t>Set B</a:t>
            </a:r>
          </a:p>
          <a:p>
            <a:r>
              <a:rPr lang="en-US" dirty="0"/>
              <a:t>Combine these with the embryos from set A.</a:t>
            </a:r>
          </a:p>
          <a:p>
            <a:r>
              <a:rPr lang="en-US" dirty="0"/>
              <a:t>Group what you think is similar.</a:t>
            </a:r>
          </a:p>
        </p:txBody>
      </p:sp>
      <p:pic>
        <p:nvPicPr>
          <p:cNvPr id="7" name="Card Graphic">
            <a:extLst>
              <a:ext uri="{FF2B5EF4-FFF2-40B4-BE49-F238E27FC236}">
                <a16:creationId xmlns:a16="http://schemas.microsoft.com/office/drawing/2014/main" id="{79ADD9A3-2E98-3241-B3E3-23A7E01CAB28}"/>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7FE4-8CCD-2641-A5AE-DC9F833CDD8C}"/>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B140DF4D-9558-1147-B70B-DFBF47E950FF}"/>
              </a:ext>
            </a:extLst>
          </p:cNvPr>
          <p:cNvSpPr>
            <a:spLocks noGrp="1"/>
          </p:cNvSpPr>
          <p:nvPr>
            <p:ph type="body" idx="1"/>
          </p:nvPr>
        </p:nvSpPr>
        <p:spPr/>
        <p:txBody>
          <a:bodyPr/>
          <a:lstStyle/>
          <a:p>
            <a:r>
              <a:rPr lang="en-US" dirty="0"/>
              <a:t>Mouse</a:t>
            </a:r>
          </a:p>
        </p:txBody>
      </p:sp>
      <p:sp>
        <p:nvSpPr>
          <p:cNvPr id="4" name="Text Placeholder 3">
            <a:extLst>
              <a:ext uri="{FF2B5EF4-FFF2-40B4-BE49-F238E27FC236}">
                <a16:creationId xmlns:a16="http://schemas.microsoft.com/office/drawing/2014/main" id="{7137B258-4614-D645-9379-95D0D640CDB3}"/>
              </a:ext>
            </a:extLst>
          </p:cNvPr>
          <p:cNvSpPr>
            <a:spLocks noGrp="1"/>
          </p:cNvSpPr>
          <p:nvPr>
            <p:ph type="body" idx="2"/>
          </p:nvPr>
        </p:nvSpPr>
        <p:spPr>
          <a:xfrm>
            <a:off x="4645027" y="1394820"/>
            <a:ext cx="3452371" cy="491132"/>
          </a:xfrm>
        </p:spPr>
        <p:txBody>
          <a:bodyPr/>
          <a:lstStyle/>
          <a:p>
            <a:pPr algn="r"/>
            <a:r>
              <a:rPr lang="en-US" dirty="0"/>
              <a:t>Snake</a:t>
            </a:r>
          </a:p>
        </p:txBody>
      </p:sp>
      <p:pic>
        <p:nvPicPr>
          <p:cNvPr id="7" name="Picture 4" descr="https://lh3.googleusercontent.com/k_R175vrZGMUv-uIxUcGijp6cFZQB96IVwwZv36mwbw1hJaNyE6pn3yuYqKs1_IEKMkm3NO_dLjLM_-MSQATnjh9N4nPVFvSS-HY2JUxdEUT2mQAgH3xTVRG_YSEniN7utGVV1uL">
            <a:extLst>
              <a:ext uri="{FF2B5EF4-FFF2-40B4-BE49-F238E27FC236}">
                <a16:creationId xmlns:a16="http://schemas.microsoft.com/office/drawing/2014/main" id="{E33C417E-F150-2E46-8EE3-17B7CDB441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97" y="1872234"/>
            <a:ext cx="3542309" cy="2881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5x-0aNJnYV5IYT7lcCX9jI4nLvw-2sbKRMoydPB-VmAKSktIGGBhOyERKa0fImYLbN44fumlxd0D5t3rBCUKhY17CXY2Kn3RAku1yocHCsNDrnAC4tvMswc67JO4drL5qX0dHfkn">
            <a:extLst>
              <a:ext uri="{FF2B5EF4-FFF2-40B4-BE49-F238E27FC236}">
                <a16:creationId xmlns:a16="http://schemas.microsoft.com/office/drawing/2014/main" id="{891BAD57-C13A-8941-885E-977C2FBCA6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5024" y="1895456"/>
            <a:ext cx="3452374" cy="2862072"/>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55EAE3A0-3FE0-C949-AD39-5CB09FBBD08B}"/>
              </a:ext>
            </a:extLst>
          </p:cNvPr>
          <p:cNvPicPr preferRelativeResize="0">
            <a:picLocks noChangeAspect="1"/>
          </p:cNvPicPr>
          <p:nvPr/>
        </p:nvPicPr>
        <p:blipFill rotWithShape="1">
          <a:blip r:embed="rId5"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27473497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82A3-706B-E947-AB32-C6A915AD441E}"/>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21836698-D697-484D-8830-92390ACB013A}"/>
              </a:ext>
            </a:extLst>
          </p:cNvPr>
          <p:cNvSpPr>
            <a:spLocks noGrp="1"/>
          </p:cNvSpPr>
          <p:nvPr>
            <p:ph type="body" idx="1"/>
          </p:nvPr>
        </p:nvSpPr>
        <p:spPr/>
        <p:txBody>
          <a:bodyPr/>
          <a:lstStyle/>
          <a:p>
            <a:r>
              <a:rPr lang="en-US" dirty="0"/>
              <a:t>Cat</a:t>
            </a:r>
          </a:p>
        </p:txBody>
      </p:sp>
      <p:sp>
        <p:nvSpPr>
          <p:cNvPr id="4" name="Text Placeholder 3">
            <a:extLst>
              <a:ext uri="{FF2B5EF4-FFF2-40B4-BE49-F238E27FC236}">
                <a16:creationId xmlns:a16="http://schemas.microsoft.com/office/drawing/2014/main" id="{CBA8A1ED-BF3B-134A-B621-E936A0D401EB}"/>
              </a:ext>
            </a:extLst>
          </p:cNvPr>
          <p:cNvSpPr>
            <a:spLocks noGrp="1"/>
          </p:cNvSpPr>
          <p:nvPr>
            <p:ph type="body" idx="2"/>
          </p:nvPr>
        </p:nvSpPr>
        <p:spPr>
          <a:xfrm>
            <a:off x="5567379" y="1394820"/>
            <a:ext cx="2439585" cy="491132"/>
          </a:xfrm>
        </p:spPr>
        <p:txBody>
          <a:bodyPr/>
          <a:lstStyle/>
          <a:p>
            <a:pPr algn="r"/>
            <a:r>
              <a:rPr lang="en-US" dirty="0"/>
              <a:t>Human</a:t>
            </a:r>
          </a:p>
        </p:txBody>
      </p:sp>
      <p:pic>
        <p:nvPicPr>
          <p:cNvPr id="7" name="Picture 2" descr="https://lh4.googleusercontent.com/05Ww7xfvsKPM4tsN1Z69euhkXBfwoCY3_GODQFUgRy6u8qFUR6FWC7i1hdw6hKEiffJQMDsM7QNQpeRaSYenK5XIvLhCB5TNtewBuco6wtga6EQTrvkVSIvTI2YknpDwMfkwa9b4">
            <a:extLst>
              <a:ext uri="{FF2B5EF4-FFF2-40B4-BE49-F238E27FC236}">
                <a16:creationId xmlns:a16="http://schemas.microsoft.com/office/drawing/2014/main" id="{6D87D1C7-6C6A-0447-B308-3FCDEFF45D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98" y="1885951"/>
            <a:ext cx="3415087" cy="29028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4.googleusercontent.com/HTDHB4K2Xx6UEyB13dF3HLfFJHYhu-e1QRHKZEGpsmzHJ9LR7z-WC1DBOb91y8e59LHohhLb0JspEL0a4WCj9Wb_1TUV9uDu5hB7Lg9CrRELgMCF5uekdtfsXUdFQ8NFiK3Q8vxN">
            <a:extLst>
              <a:ext uri="{FF2B5EF4-FFF2-40B4-BE49-F238E27FC236}">
                <a16:creationId xmlns:a16="http://schemas.microsoft.com/office/drawing/2014/main" id="{D833F88A-885F-124F-96B4-8000AAD94E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7379" y="1877404"/>
            <a:ext cx="2439585" cy="2919918"/>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ADE98641-1D52-5C4E-924A-5DA89964EF7C}"/>
              </a:ext>
            </a:extLst>
          </p:cNvPr>
          <p:cNvPicPr preferRelativeResize="0">
            <a:picLocks noChangeAspect="1"/>
          </p:cNvPicPr>
          <p:nvPr/>
        </p:nvPicPr>
        <p:blipFill rotWithShape="1">
          <a:blip r:embed="rId5"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843756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B798-851E-5742-A555-5DBF563E317B}"/>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DCC2E168-80FC-7540-BBE7-7562D860A890}"/>
              </a:ext>
            </a:extLst>
          </p:cNvPr>
          <p:cNvSpPr>
            <a:spLocks noGrp="1"/>
          </p:cNvSpPr>
          <p:nvPr>
            <p:ph type="body" idx="1"/>
          </p:nvPr>
        </p:nvSpPr>
        <p:spPr/>
        <p:txBody>
          <a:bodyPr/>
          <a:lstStyle/>
          <a:p>
            <a:r>
              <a:rPr lang="en-US" dirty="0"/>
              <a:t>Chicken</a:t>
            </a:r>
          </a:p>
        </p:txBody>
      </p:sp>
      <p:sp>
        <p:nvSpPr>
          <p:cNvPr id="4" name="Text Placeholder 3">
            <a:extLst>
              <a:ext uri="{FF2B5EF4-FFF2-40B4-BE49-F238E27FC236}">
                <a16:creationId xmlns:a16="http://schemas.microsoft.com/office/drawing/2014/main" id="{2F476C54-6C06-5F4A-9E44-A13B6C9CE85C}"/>
              </a:ext>
            </a:extLst>
          </p:cNvPr>
          <p:cNvSpPr>
            <a:spLocks noGrp="1"/>
          </p:cNvSpPr>
          <p:nvPr>
            <p:ph type="body" idx="2"/>
          </p:nvPr>
        </p:nvSpPr>
        <p:spPr>
          <a:xfrm>
            <a:off x="4645027" y="1394820"/>
            <a:ext cx="3353983" cy="491132"/>
          </a:xfrm>
        </p:spPr>
        <p:txBody>
          <a:bodyPr/>
          <a:lstStyle/>
          <a:p>
            <a:pPr algn="r"/>
            <a:r>
              <a:rPr lang="en-US" dirty="0"/>
              <a:t>Elephant</a:t>
            </a:r>
          </a:p>
        </p:txBody>
      </p:sp>
      <p:pic>
        <p:nvPicPr>
          <p:cNvPr id="7" name="Picture 2" descr="https://lh4.googleusercontent.com/lxlnr8CuPco2UWbPE-9nG7Y55e-ai18og8jO1SZrbf7qh3qo468wGQTwhHTcRv8opwIVuwPpp4guL_HRJRd4evAfHpbFx8bZV1v1l4SdAPUqnKJSF3N3YijazZ88caJ6QtH0OgUZ">
            <a:extLst>
              <a:ext uri="{FF2B5EF4-FFF2-40B4-BE49-F238E27FC236}">
                <a16:creationId xmlns:a16="http://schemas.microsoft.com/office/drawing/2014/main" id="{8AFD8E6F-AC82-9B4E-A3CB-BDB61A0304B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8" y="1885950"/>
            <a:ext cx="3369365" cy="2898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I9zlYz58bCNcD6nuXR1WilBzK5UWIOZgulnqYv2pTfbMTQXgZnPFy-noM0ic_Qyi9SIcCV988nrfJqSRnRJVGHVSy978Uzss44sZltJbJajGFGxY0vQY_8J4bm0m5HXcOysnSP9M">
            <a:extLst>
              <a:ext uri="{FF2B5EF4-FFF2-40B4-BE49-F238E27FC236}">
                <a16:creationId xmlns:a16="http://schemas.microsoft.com/office/drawing/2014/main" id="{4B51E076-AE7F-6C48-BD7A-DDA5527C76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938" y="1895456"/>
            <a:ext cx="2360072" cy="2898120"/>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201A5EB8-23A6-B449-964E-3A9C0149797E}"/>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29189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1.png"/></Relationships>
</file>

<file path=ppt/webextensions/webextension1.xml><?xml version="1.0" encoding="utf-8"?>
<we:webextension xmlns:we="http://schemas.microsoft.com/office/webextensions/webextension/2010/11" id="{FA879CB4-0723-B64F-BD45-FA9F4CE3B2D2}">
  <we:reference id="wa104382064" version="1.0.0.2" store="en-US" storeType="OMEX"/>
  <we:alternateReferences>
    <we:reference id="wa104382064" version="1.0.0.2" store="wa104382064" storeType="OMEX"/>
  </we:alternateReferences>
  <we:properties>
    <we:property name="HH" value="0"/>
    <we:property name="HH-reminder" value="&quot;--&quot;"/>
    <we:property name="MM" value="22"/>
    <we:property name="MM-reminder" value="&quot;--&quot;"/>
    <we:property name="SS" value="0"/>
    <we:property name="SS-reminder" value="&quot;--&quot;"/>
    <we:property name="canvash" value="491"/>
    <we:property name="canvasw" value="491"/>
    <we:property name="clocktype" value="&quot;digital&quot;"/>
    <we:property name="interval" value="5"/>
    <we:property name="radius" value="220.95000000000002"/>
    <we:property name="showCombi" value="true"/>
    <we:property name="tickType" value="&quot;none&quot;"/>
    <we:property name="timeupType" value="&quot;alarm&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555</TotalTime>
  <Words>1905</Words>
  <Application>Microsoft Macintosh PowerPoint</Application>
  <PresentationFormat>On-screen Show (16:9)</PresentationFormat>
  <Paragraphs>125</Paragraphs>
  <Slides>27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Constantia</vt:lpstr>
      <vt:lpstr>Noto Sans Symbols</vt:lpstr>
      <vt:lpstr>Georgia</vt:lpstr>
      <vt:lpstr>Calibri</vt:lpstr>
      <vt:lpstr>LEARN theme</vt:lpstr>
      <vt:lpstr>LEARN theme</vt:lpstr>
      <vt:lpstr>PowerPoint Presentation</vt:lpstr>
      <vt:lpstr>How EGG-ceptional Are We?</vt:lpstr>
      <vt:lpstr>Essential Question</vt:lpstr>
      <vt:lpstr>Lesson Objectives</vt:lpstr>
      <vt:lpstr>An Egg is Quiet  By Dianna Aston </vt:lpstr>
      <vt:lpstr>Card Sort</vt:lpstr>
      <vt:lpstr>Card Sort Answers</vt:lpstr>
      <vt:lpstr>Card Sort Answers</vt:lpstr>
      <vt:lpstr>Card Sort Answers</vt:lpstr>
      <vt:lpstr>Card Sort Answers</vt:lpstr>
      <vt:lpstr>Card Sort Answers</vt:lpstr>
      <vt:lpstr>Card Sort Answers</vt:lpstr>
      <vt:lpstr>Card Sort Answers</vt:lpstr>
      <vt:lpstr>Card Sort Answers</vt:lpstr>
      <vt:lpstr>Card Sort Answers</vt:lpstr>
      <vt:lpstr>Claim Cards</vt:lpstr>
      <vt:lpstr>Claim #1 Analyzed</vt:lpstr>
      <vt:lpstr>Claim #2 Analyzed</vt:lpstr>
      <vt:lpstr>Claim #3 Analyzed</vt:lpstr>
      <vt:lpstr>Claim #4 Analysis</vt:lpstr>
      <vt:lpstr>DNA Comparison</vt:lpstr>
      <vt:lpstr>BLAST Lab</vt:lpstr>
      <vt:lpstr>BLAST Lab – Pre-lab</vt:lpstr>
      <vt:lpstr>BLAST Lab - Procedures</vt:lpstr>
      <vt:lpstr>BLAST Lab – Your Procedures</vt:lpstr>
      <vt:lpstr>Free Response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Wigginton, Brook M.</cp:lastModifiedBy>
  <cp:revision>37</cp:revision>
  <dcterms:modified xsi:type="dcterms:W3CDTF">2021-07-21T15:54:07Z</dcterms:modified>
</cp:coreProperties>
</file>