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36"/>
  </p:notesMasterIdLst>
  <p:sldIdLst>
    <p:sldId id="257" r:id="rId3"/>
    <p:sldId id="259" r:id="rId4"/>
    <p:sldId id="29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96" r:id="rId24"/>
    <p:sldId id="281" r:id="rId25"/>
    <p:sldId id="282" r:id="rId26"/>
    <p:sldId id="283" r:id="rId27"/>
    <p:sldId id="297" r:id="rId28"/>
    <p:sldId id="284" r:id="rId29"/>
    <p:sldId id="286" r:id="rId30"/>
    <p:sldId id="288" r:id="rId31"/>
    <p:sldId id="289" r:id="rId32"/>
    <p:sldId id="292" r:id="rId33"/>
    <p:sldId id="294" r:id="rId34"/>
    <p:sldId id="295" r:id="rId3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7"/>
      <p:bold r:id="rId38"/>
      <p:italic r:id="rId39"/>
      <p:bold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0" roundtripDataSignature="AMtx7miICc+Lr3TFMMBdiKiOd8fcej9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8"/>
    <p:restoredTop sz="89213" autoAdjust="0"/>
  </p:normalViewPr>
  <p:slideViewPr>
    <p:cSldViewPr snapToGrid="0">
      <p:cViewPr varScale="1">
        <p:scale>
          <a:sx n="123" d="100"/>
          <a:sy n="12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romuseum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en:Creative_Commons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0d039546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0d039546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0d039546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0d039546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0d039546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0d039546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0d039546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0d039546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2cdc8f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02cdc8f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</a:t>
            </a:r>
            <a:r>
              <a:rPr lang="en-US" dirty="0" err="1"/>
              <a:t>BirdsEyeLV</a:t>
            </a:r>
            <a:r>
              <a:rPr lang="en-US" dirty="0"/>
              <a:t>. (2014, Dec. 6). Atomic bombing dome. Wikimedia Commons. https://commons.wikimedia.org/wiki/File:Atomic_bombing_dome_-_panoramio.jpg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 under the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w:en:Creative Commons"/>
              </a:rPr>
              <a:t>Creative Commons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Attribution-Share Alike 3.0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Unported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license.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02cdc8fe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02cdc8fe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2cdc8fe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02cdc8fe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2cdc8fe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2cdc8fe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02cdc8fe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02cdc8fe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Top Image Source: Unknown. (n.d.). Hiroshima Commercial Museum Wikimedia Commons. </a:t>
            </a:r>
            <a:r>
              <a:rPr lang="en-US" dirty="0">
                <a:hlinkClick r:id="rId3"/>
              </a:rPr>
              <a:t>https://commons.wikimedia.org/wiki/File:Hiromuseum.jpg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Public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Bottom Image Source: </a:t>
            </a:r>
            <a:r>
              <a:rPr lang="en-US" dirty="0" err="1"/>
              <a:t>BirdsEyeLV</a:t>
            </a:r>
            <a:r>
              <a:rPr lang="en-US" dirty="0"/>
              <a:t>. (2014, Dec. 6). Atomic bombing dome. Wikimedia Commons. https://commons.wikimedia.org/wiki/File:Atomic_bombing_dome_-_panoramio.jpg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 under the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 tooltip="w:en:Creative Commons"/>
              </a:rPr>
              <a:t>Creative Commons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Attribution-Share Alike 3.0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Unported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license.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02cdc8fe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02cdc8fe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2cdc8f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2cdc8f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1 (younger students or those who need differentiation)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2cdc8fe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02cdc8fe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2cdc8fe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02cdc8fe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2cdc8fe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02cdc8fe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808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2cdc8fe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2cdc8fe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2cdc8fe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02cdc8fe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02cdc8fe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02cdc8fe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02cdc8fe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02cdc8fe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076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02cdc8fe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02cdc8fe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02cdc8fe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02cdc8fe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02cdc8fe1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02cdc8fe1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2cdc8f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2cdc8f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Option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95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2cdc8fe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02cdc8fe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02cdc8fe1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02cdc8fe1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Goldberger, B., Moakley, P., &amp; Pollack, K. (n.d.). 100 photographs: The most influential images of all time. Time. http://100photos.time.com/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02cdc8fe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02cdc8fe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02cdc8fe1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02cdc8fe1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2cdc8fe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2cdc8fe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02cdc8f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02cdc8fe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d8e805b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7d8e805b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8e805b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d8e805b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0d039546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0d039546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0d03954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0d03954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0" name="Google Shape;4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100photos.time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i="1" dirty="0"/>
              <a:t>Introduction to Expository Writing</a:t>
            </a:r>
            <a:endParaRPr i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Expository Writing</a:t>
            </a:r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English Language Arts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80d0395461_0_9"/>
          <p:cNvPicPr preferRelativeResize="0"/>
          <p:nvPr/>
        </p:nvPicPr>
        <p:blipFill rotWithShape="1">
          <a:blip r:embed="rId3">
            <a:alphaModFix/>
          </a:blip>
          <a:srcRect l="739" t="1390"/>
          <a:stretch/>
        </p:blipFill>
        <p:spPr>
          <a:xfrm>
            <a:off x="1503045" y="624177"/>
            <a:ext cx="6137910" cy="413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80d0395461_0_16"/>
          <p:cNvPicPr preferRelativeResize="0"/>
          <p:nvPr/>
        </p:nvPicPr>
        <p:blipFill rotWithShape="1">
          <a:blip r:embed="rId3">
            <a:alphaModFix/>
          </a:blip>
          <a:srcRect l="1205" t="1199"/>
          <a:stretch/>
        </p:blipFill>
        <p:spPr>
          <a:xfrm>
            <a:off x="1532186" y="612250"/>
            <a:ext cx="6079628" cy="414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80d0395461_0_20"/>
          <p:cNvPicPr preferRelativeResize="0"/>
          <p:nvPr/>
        </p:nvPicPr>
        <p:blipFill rotWithShape="1">
          <a:blip r:embed="rId3">
            <a:alphaModFix/>
          </a:blip>
          <a:srcRect l="675" b="1546"/>
          <a:stretch/>
        </p:blipFill>
        <p:spPr>
          <a:xfrm>
            <a:off x="1501057" y="595353"/>
            <a:ext cx="6141886" cy="415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80d0395461_0_24"/>
          <p:cNvPicPr preferRelativeResize="0"/>
          <p:nvPr/>
        </p:nvPicPr>
        <p:blipFill rotWithShape="1">
          <a:blip r:embed="rId3">
            <a:alphaModFix/>
          </a:blip>
          <a:srcRect l="335" t="715"/>
          <a:stretch/>
        </p:blipFill>
        <p:spPr>
          <a:xfrm>
            <a:off x="1503525" y="640080"/>
            <a:ext cx="6136949" cy="411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702cdc8fe1_0_4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9" y="161925"/>
            <a:ext cx="727674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2cdc8fe1_0_51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175" name="Google Shape;175;g702cdc8fe1_0_5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000000"/>
                </a:solidFill>
              </a:rPr>
              <a:t>Open the Description flap on your Expository Foldable handout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descriptive writing</a:t>
            </a:r>
            <a:r>
              <a:rPr lang="en-US" sz="2600" dirty="0">
                <a:solidFill>
                  <a:srgbClr val="000000"/>
                </a:solidFill>
              </a:rPr>
              <a:t> 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 descr="Expository Foldable Handout">
            <a:extLst>
              <a:ext uri="{FF2B5EF4-FFF2-40B4-BE49-F238E27FC236}">
                <a16:creationId xmlns:a16="http://schemas.microsoft.com/office/drawing/2014/main" id="{CE685505-7E36-434E-A5C7-15C16DDD5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49EB50D-90D6-4589-888C-B7972929DBDA}"/>
              </a:ext>
            </a:extLst>
          </p:cNvPr>
          <p:cNvSpPr/>
          <p:nvPr/>
        </p:nvSpPr>
        <p:spPr>
          <a:xfrm>
            <a:off x="6201103" y="604349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02cdc8fe1_0_71"/>
          <p:cNvSpPr txBox="1">
            <a:spLocks noGrp="1"/>
          </p:cNvSpPr>
          <p:nvPr>
            <p:ph type="title"/>
          </p:nvPr>
        </p:nvSpPr>
        <p:spPr>
          <a:xfrm>
            <a:off x="457200" y="32930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List-Group-Label</a:t>
            </a:r>
            <a:endParaRPr dirty="0"/>
          </a:p>
        </p:txBody>
      </p:sp>
      <p:sp>
        <p:nvSpPr>
          <p:cNvPr id="189" name="Google Shape;189;g702cdc8fe1_0_71"/>
          <p:cNvSpPr txBox="1">
            <a:spLocks noGrp="1"/>
          </p:cNvSpPr>
          <p:nvPr>
            <p:ph type="body" idx="1"/>
          </p:nvPr>
        </p:nvSpPr>
        <p:spPr>
          <a:xfrm>
            <a:off x="457200" y="1232630"/>
            <a:ext cx="59579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indent="-457200">
              <a:buFont typeface="+mj-lt"/>
              <a:buAutoNum type="arabicPeriod"/>
            </a:pPr>
            <a:r>
              <a:rPr lang="en-US" sz="2000" dirty="0"/>
              <a:t>Find and list the events surrounding the creation of the Atomic Bomb Dome.</a:t>
            </a:r>
          </a:p>
          <a:p>
            <a:pPr marL="874395" indent="-28575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What is the Atomic Bomb Dome?</a:t>
            </a:r>
          </a:p>
          <a:p>
            <a:pPr marL="874395" indent="-28575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What event “created” it?</a:t>
            </a:r>
          </a:p>
          <a:p>
            <a:pPr marL="874395" indent="-28575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What happened just before this event?</a:t>
            </a:r>
          </a:p>
          <a:p>
            <a:pPr marL="874395" indent="-28575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What events led up to this event?</a:t>
            </a:r>
          </a:p>
          <a:p>
            <a:pPr marL="533400" lvl="0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+mj-lt"/>
              <a:buAutoNum type="arabicPeriod" startAt="2"/>
            </a:pPr>
            <a:r>
              <a:rPr lang="en-US" sz="2000" dirty="0"/>
              <a:t>Group events together. For example:</a:t>
            </a:r>
            <a:endParaRPr sz="2000" dirty="0"/>
          </a:p>
          <a:p>
            <a:pPr marL="931545" indent="-34290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By day.</a:t>
            </a:r>
          </a:p>
          <a:p>
            <a:pPr marL="931545" indent="-34290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By month.</a:t>
            </a:r>
            <a:endParaRPr sz="1800" dirty="0"/>
          </a:p>
          <a:p>
            <a:pPr marL="931545" indent="-34290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By country.</a:t>
            </a:r>
            <a:endParaRPr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 startAt="3"/>
            </a:pPr>
            <a:r>
              <a:rPr lang="en-US" sz="2000" dirty="0"/>
              <a:t>Be prepared to justify how and why you grouped your events in a particular way.</a:t>
            </a:r>
            <a:endParaRPr sz="2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183;g702cdc8fe1_0_58">
            <a:extLst>
              <a:ext uri="{FF2B5EF4-FFF2-40B4-BE49-F238E27FC236}">
                <a16:creationId xmlns:a16="http://schemas.microsoft.com/office/drawing/2014/main" id="{195695FF-1356-452D-AA4E-F622C1451E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787" y="758008"/>
            <a:ext cx="2454032" cy="315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02cdc8fe1_0_82"/>
          <p:cNvSpPr txBox="1">
            <a:spLocks noGrp="1"/>
          </p:cNvSpPr>
          <p:nvPr>
            <p:ph type="title"/>
          </p:nvPr>
        </p:nvSpPr>
        <p:spPr>
          <a:xfrm>
            <a:off x="457200" y="36157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196" name="Google Shape;196;g702cdc8fe1_0_8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Open the Sequence (Process) flap on your expository foldable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process writing</a:t>
            </a:r>
            <a:r>
              <a:rPr lang="en-US" sz="2600" dirty="0">
                <a:solidFill>
                  <a:srgbClr val="000000"/>
                </a:solidFill>
              </a:rPr>
              <a:t> 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Expository Foldable Handout">
            <a:extLst>
              <a:ext uri="{FF2B5EF4-FFF2-40B4-BE49-F238E27FC236}">
                <a16:creationId xmlns:a16="http://schemas.microsoft.com/office/drawing/2014/main" id="{0D3789FE-EC85-4C48-8AB6-3BE73B8D3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B57491-3BFF-4197-B523-444DF4AE98EC}"/>
              </a:ext>
            </a:extLst>
          </p:cNvPr>
          <p:cNvSpPr/>
          <p:nvPr/>
        </p:nvSpPr>
        <p:spPr>
          <a:xfrm>
            <a:off x="6201103" y="1371606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2cdc8fe1_0_102"/>
          <p:cNvSpPr txBox="1">
            <a:spLocks noGrp="1"/>
          </p:cNvSpPr>
          <p:nvPr>
            <p:ph type="title"/>
          </p:nvPr>
        </p:nvSpPr>
        <p:spPr>
          <a:xfrm>
            <a:off x="457200" y="2613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Venn Diagram</a:t>
            </a:r>
            <a:endParaRPr dirty="0"/>
          </a:p>
        </p:txBody>
      </p:sp>
      <p:sp>
        <p:nvSpPr>
          <p:cNvPr id="203" name="Google Shape;203;g702cdc8fe1_0_102"/>
          <p:cNvSpPr txBox="1">
            <a:spLocks noGrp="1"/>
          </p:cNvSpPr>
          <p:nvPr>
            <p:ph type="body" idx="1"/>
          </p:nvPr>
        </p:nvSpPr>
        <p:spPr>
          <a:xfrm>
            <a:off x="457200" y="12876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600"/>
              </a:spcAft>
              <a:buNone/>
            </a:pPr>
            <a:r>
              <a:rPr lang="en-US" dirty="0"/>
              <a:t>Using a Venn Diagram, compare the two images of the historic Atomic Bomb Dome.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Similarities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Differences</a:t>
            </a:r>
            <a:endParaRPr dirty="0"/>
          </a:p>
        </p:txBody>
      </p:sp>
      <p:pic>
        <p:nvPicPr>
          <p:cNvPr id="204" name="Google Shape;204;g702cdc8fe1_0_10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585" y="0"/>
            <a:ext cx="4156414" cy="24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9;g702cdc8fe1_0_46">
            <a:extLst>
              <a:ext uri="{FF2B5EF4-FFF2-40B4-BE49-F238E27FC236}">
                <a16:creationId xmlns:a16="http://schemas.microsoft.com/office/drawing/2014/main" id="{B78E7FC3-CDF7-4514-9B0A-0BA034E589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836" y="2386613"/>
            <a:ext cx="4141164" cy="274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2cdc8fe1_0_115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211" name="Google Shape;211;g702cdc8fe1_0_11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Open the Comparison flap on your Expository Foldable handout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comparison writing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Expository Foldable Handout">
            <a:extLst>
              <a:ext uri="{FF2B5EF4-FFF2-40B4-BE49-F238E27FC236}">
                <a16:creationId xmlns:a16="http://schemas.microsoft.com/office/drawing/2014/main" id="{356FB93D-38F6-42FF-BE6C-2532E5E97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DB88B7-297C-4FDA-83FE-57517344C16A}"/>
              </a:ext>
            </a:extLst>
          </p:cNvPr>
          <p:cNvSpPr/>
          <p:nvPr/>
        </p:nvSpPr>
        <p:spPr>
          <a:xfrm>
            <a:off x="6201103" y="2102082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2cdc8fe1_0_0"/>
          <p:cNvSpPr txBox="1">
            <a:spLocks noGrp="1"/>
          </p:cNvSpPr>
          <p:nvPr>
            <p:ph type="title"/>
          </p:nvPr>
        </p:nvSpPr>
        <p:spPr>
          <a:xfrm>
            <a:off x="819150" y="50921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Word Splash</a:t>
            </a:r>
            <a:endParaRPr dirty="0"/>
          </a:p>
        </p:txBody>
      </p:sp>
      <p:sp>
        <p:nvSpPr>
          <p:cNvPr id="91" name="Google Shape;91;g702cdc8fe1_0_0"/>
          <p:cNvSpPr txBox="1">
            <a:spLocks noGrp="1"/>
          </p:cNvSpPr>
          <p:nvPr>
            <p:ph type="body" idx="1"/>
          </p:nvPr>
        </p:nvSpPr>
        <p:spPr>
          <a:xfrm>
            <a:off x="819150" y="1245704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Description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Sequence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Comparison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Cause and Effect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Problem and Solution</a:t>
            </a:r>
            <a:endParaRPr dirty="0"/>
          </a:p>
        </p:txBody>
      </p:sp>
      <p:pic>
        <p:nvPicPr>
          <p:cNvPr id="92" name="Google Shape;92;g702cdc8fe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799" y="937913"/>
            <a:ext cx="2692865" cy="3451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02cdc8fe1_0_1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 – Part 1</a:t>
            </a:r>
            <a:endParaRPr dirty="0"/>
          </a:p>
        </p:txBody>
      </p:sp>
      <p:sp>
        <p:nvSpPr>
          <p:cNvPr id="218" name="Google Shape;218;g702cdc8fe1_0_1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0" indent="-457200" algn="l" rtl="0">
              <a:spcBef>
                <a:spcPts val="52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Read and answer the question at the top of your paper.</a:t>
            </a:r>
            <a:endParaRPr dirty="0"/>
          </a:p>
          <a:p>
            <a:pPr marL="977900"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Pass your paper to the person on your right.</a:t>
            </a:r>
            <a:endParaRPr dirty="0"/>
          </a:p>
        </p:txBody>
      </p:sp>
      <p:pic>
        <p:nvPicPr>
          <p:cNvPr id="5" name="Google Shape;219;g702cdc8fe1_0_122">
            <a:extLst>
              <a:ext uri="{FF2B5EF4-FFF2-40B4-BE49-F238E27FC236}">
                <a16:creationId xmlns:a16="http://schemas.microsoft.com/office/drawing/2014/main" id="{290856DC-1B4C-B543-B433-D92DDA4377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04" y="956766"/>
            <a:ext cx="2467495" cy="320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2cdc8fe1_0_1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 – Part 2</a:t>
            </a:r>
            <a:endParaRPr dirty="0"/>
          </a:p>
        </p:txBody>
      </p:sp>
      <p:sp>
        <p:nvSpPr>
          <p:cNvPr id="225" name="Google Shape;225;g702cdc8fe1_0_129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5000106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indent="-45720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Read the question and answer at the top of the paper that was just handed to you.</a:t>
            </a:r>
          </a:p>
          <a:p>
            <a:pPr marL="977900"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Add supporting details or evidence to the response that has already been given.</a:t>
            </a:r>
            <a:endParaRPr dirty="0"/>
          </a:p>
          <a:p>
            <a:pPr marL="977900"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Pass the paper to the person on your right.</a:t>
            </a:r>
            <a:endParaRPr dirty="0"/>
          </a:p>
        </p:txBody>
      </p:sp>
      <p:pic>
        <p:nvPicPr>
          <p:cNvPr id="5" name="Google Shape;219;g702cdc8fe1_0_122">
            <a:extLst>
              <a:ext uri="{FF2B5EF4-FFF2-40B4-BE49-F238E27FC236}">
                <a16:creationId xmlns:a16="http://schemas.microsoft.com/office/drawing/2014/main" id="{D5EAABCA-1123-4D1C-9AAA-02A95506D1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04" y="956766"/>
            <a:ext cx="2467495" cy="320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2cdc8fe1_0_1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 – Part 3</a:t>
            </a:r>
            <a:endParaRPr dirty="0"/>
          </a:p>
        </p:txBody>
      </p:sp>
      <p:sp>
        <p:nvSpPr>
          <p:cNvPr id="225" name="Google Shape;225;g702cdc8fe1_0_129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5000106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indent="-45720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Read the question, answer, and supporting details that have already been given.</a:t>
            </a:r>
          </a:p>
          <a:p>
            <a:pPr marL="977900" indent="-45720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Add additional supporting details and evidence.</a:t>
            </a:r>
            <a:endParaRPr dirty="0"/>
          </a:p>
          <a:p>
            <a:pPr marL="977900"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Pass the paper to the person on your right.</a:t>
            </a:r>
            <a:endParaRPr dirty="0"/>
          </a:p>
        </p:txBody>
      </p:sp>
      <p:pic>
        <p:nvPicPr>
          <p:cNvPr id="6" name="Google Shape;219;g702cdc8fe1_0_122">
            <a:extLst>
              <a:ext uri="{FF2B5EF4-FFF2-40B4-BE49-F238E27FC236}">
                <a16:creationId xmlns:a16="http://schemas.microsoft.com/office/drawing/2014/main" id="{8F2E6E39-6AB3-F04D-80C1-7B36BA54C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04" y="956766"/>
            <a:ext cx="2467495" cy="320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996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02cdc8fe1_0_1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 – Part 4</a:t>
            </a:r>
            <a:endParaRPr dirty="0"/>
          </a:p>
        </p:txBody>
      </p:sp>
      <p:sp>
        <p:nvSpPr>
          <p:cNvPr id="232" name="Google Shape;232;g702cdc8fe1_0_135"/>
          <p:cNvSpPr txBox="1">
            <a:spLocks noGrp="1"/>
          </p:cNvSpPr>
          <p:nvPr>
            <p:ph type="body" idx="1"/>
          </p:nvPr>
        </p:nvSpPr>
        <p:spPr>
          <a:xfrm>
            <a:off x="457200" y="2315152"/>
            <a:ext cx="4426200" cy="27835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Read responses and supporting evidence provided by others.</a:t>
            </a:r>
            <a:endParaRPr dirty="0"/>
          </a:p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Summarize all of the information.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8DFA2-9F7C-4BF8-96BF-E329D586A18D}"/>
              </a:ext>
            </a:extLst>
          </p:cNvPr>
          <p:cNvSpPr/>
          <p:nvPr/>
        </p:nvSpPr>
        <p:spPr>
          <a:xfrm>
            <a:off x="-112674" y="1417915"/>
            <a:ext cx="5088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0">
              <a:buSzPts val="26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should now have your original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paper back!</a:t>
            </a:r>
          </a:p>
        </p:txBody>
      </p:sp>
      <p:pic>
        <p:nvPicPr>
          <p:cNvPr id="6" name="Google Shape;219;g702cdc8fe1_0_122">
            <a:extLst>
              <a:ext uri="{FF2B5EF4-FFF2-40B4-BE49-F238E27FC236}">
                <a16:creationId xmlns:a16="http://schemas.microsoft.com/office/drawing/2014/main" id="{665606FB-D940-5D4D-9A17-D47FBD81A0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04" y="956766"/>
            <a:ext cx="2467495" cy="320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02cdc8fe1_0_146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239" name="Google Shape;239;g702cdc8fe1_0_14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293524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Open the Cause and Effect flap on your expository foldable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cause and effect writing</a:t>
            </a:r>
            <a:r>
              <a:rPr lang="en-US" sz="2600" dirty="0">
                <a:solidFill>
                  <a:srgbClr val="000000"/>
                </a:solidFill>
              </a:rPr>
              <a:t> 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Expository Foldable Handout">
            <a:extLst>
              <a:ext uri="{FF2B5EF4-FFF2-40B4-BE49-F238E27FC236}">
                <a16:creationId xmlns:a16="http://schemas.microsoft.com/office/drawing/2014/main" id="{DCC96BF8-6DE3-4297-B184-DF8187415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6ACDBA5-B6EE-4D2D-BF6D-1629B04317F1}"/>
              </a:ext>
            </a:extLst>
          </p:cNvPr>
          <p:cNvSpPr/>
          <p:nvPr/>
        </p:nvSpPr>
        <p:spPr>
          <a:xfrm>
            <a:off x="6201103" y="2806276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2cdc8fe1_0_1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 the Problem – Part 1</a:t>
            </a:r>
            <a:endParaRPr dirty="0"/>
          </a:p>
        </p:txBody>
      </p:sp>
      <p:sp>
        <p:nvSpPr>
          <p:cNvPr id="246" name="Google Shape;246;g702cdc8fe1_0_153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4262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Read the problem description that you received.</a:t>
            </a:r>
          </a:p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Work with your partner to design a multi-step solution to your problem.</a:t>
            </a:r>
            <a:endParaRPr dirty="0"/>
          </a:p>
        </p:txBody>
      </p:sp>
      <p:pic>
        <p:nvPicPr>
          <p:cNvPr id="247" name="Google Shape;247;g702cdc8fe1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735" y="740455"/>
            <a:ext cx="2649794" cy="342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2cdc8fe1_0_1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 the Problem – Part 2</a:t>
            </a:r>
            <a:endParaRPr dirty="0"/>
          </a:p>
        </p:txBody>
      </p:sp>
      <p:sp>
        <p:nvSpPr>
          <p:cNvPr id="246" name="Google Shape;246;g702cdc8fe1_0_153"/>
          <p:cNvSpPr txBox="1">
            <a:spLocks noGrp="1"/>
          </p:cNvSpPr>
          <p:nvPr>
            <p:ph type="body" idx="1"/>
          </p:nvPr>
        </p:nvSpPr>
        <p:spPr>
          <a:xfrm>
            <a:off x="457199" y="1440075"/>
            <a:ext cx="5652655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Pass your problem/solution paper to another pair.</a:t>
            </a:r>
          </a:p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Read the problem/solution that was just handed to you.</a:t>
            </a:r>
          </a:p>
          <a:p>
            <a:pPr marL="9906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With your partner, continue to work on solving the problem, picking up where the last pair left off.</a:t>
            </a:r>
          </a:p>
          <a:p>
            <a:pPr marL="990600" lvl="0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Google Shape;247;g702cdc8fe1_0_153">
            <a:extLst>
              <a:ext uri="{FF2B5EF4-FFF2-40B4-BE49-F238E27FC236}">
                <a16:creationId xmlns:a16="http://schemas.microsoft.com/office/drawing/2014/main" id="{B49EC69F-8BE4-C744-B575-F566372917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854" y="956766"/>
            <a:ext cx="2325244" cy="300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56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02cdc8fe1_0_16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 the Problem – Part 3</a:t>
            </a:r>
            <a:endParaRPr dirty="0"/>
          </a:p>
        </p:txBody>
      </p:sp>
      <p:sp>
        <p:nvSpPr>
          <p:cNvPr id="253" name="Google Shape;253;g702cdc8fe1_0_160"/>
          <p:cNvSpPr txBox="1">
            <a:spLocks noGrp="1"/>
          </p:cNvSpPr>
          <p:nvPr>
            <p:ph type="body" idx="1"/>
          </p:nvPr>
        </p:nvSpPr>
        <p:spPr>
          <a:xfrm>
            <a:off x="457199" y="1440075"/>
            <a:ext cx="5378335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Pass your problem/solution paper to a third pair.</a:t>
            </a:r>
          </a:p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Read the problem/solution that was just handed to you.</a:t>
            </a:r>
          </a:p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With your partner, modify and complete the solution you received from your classmates.</a:t>
            </a:r>
          </a:p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Make notes and prepare to justify your reasoning.</a:t>
            </a:r>
          </a:p>
        </p:txBody>
      </p:sp>
      <p:pic>
        <p:nvPicPr>
          <p:cNvPr id="6" name="Google Shape;247;g702cdc8fe1_0_153">
            <a:extLst>
              <a:ext uri="{FF2B5EF4-FFF2-40B4-BE49-F238E27FC236}">
                <a16:creationId xmlns:a16="http://schemas.microsoft.com/office/drawing/2014/main" id="{36B7D27E-6F9A-9C45-8B8D-51E1F86E6B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763" y="956766"/>
            <a:ext cx="2325244" cy="300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02cdc8fe1_0_177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267" name="Google Shape;267;g702cdc8fe1_0_17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Open the Problem and Solution flap of your Expository Foldable handout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problem and solution writing</a:t>
            </a:r>
            <a:r>
              <a:rPr lang="en-US" sz="2600" dirty="0">
                <a:solidFill>
                  <a:srgbClr val="000000"/>
                </a:solidFill>
              </a:rPr>
              <a:t> 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Expository Foldable Handout">
            <a:extLst>
              <a:ext uri="{FF2B5EF4-FFF2-40B4-BE49-F238E27FC236}">
                <a16:creationId xmlns:a16="http://schemas.microsoft.com/office/drawing/2014/main" id="{408DC21E-314C-437E-BADA-208F83BC0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72FBB5-3435-49E2-86EA-E283BD424934}"/>
              </a:ext>
            </a:extLst>
          </p:cNvPr>
          <p:cNvSpPr/>
          <p:nvPr/>
        </p:nvSpPr>
        <p:spPr>
          <a:xfrm>
            <a:off x="6201103" y="3526233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2cdc8fe1_0_197"/>
          <p:cNvSpPr txBox="1">
            <a:spLocks noGrp="1"/>
          </p:cNvSpPr>
          <p:nvPr>
            <p:ph type="title"/>
          </p:nvPr>
        </p:nvSpPr>
        <p:spPr>
          <a:xfrm>
            <a:off x="457200" y="31639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</a:t>
            </a:r>
            <a:endParaRPr dirty="0"/>
          </a:p>
        </p:txBody>
      </p:sp>
      <p:sp>
        <p:nvSpPr>
          <p:cNvPr id="279" name="Google Shape;279;g702cdc8fe1_0_197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4262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With your team, research the specifics of one style of expository writing.</a:t>
            </a:r>
            <a:endParaRPr dirty="0"/>
          </a:p>
          <a:p>
            <a:pPr marL="990600" lvl="0" indent="-457200" algn="l" rtl="0">
              <a:spcBef>
                <a:spcPts val="0"/>
              </a:spcBef>
              <a:spcAft>
                <a:spcPts val="600"/>
              </a:spcAft>
              <a:buSzPts val="2400"/>
              <a:buFont typeface="+mj-lt"/>
              <a:buAutoNum type="arabicPeriod"/>
            </a:pPr>
            <a:r>
              <a:rPr lang="en-US" dirty="0"/>
              <a:t>Create an anchor chart that includes the following information:</a:t>
            </a:r>
            <a:endParaRPr dirty="0"/>
          </a:p>
          <a:p>
            <a:pPr marL="1371600" lvl="1" indent="-325755" algn="l" rtl="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Definition</a:t>
            </a:r>
            <a:endParaRPr dirty="0"/>
          </a:p>
          <a:p>
            <a:pPr marL="1371600" lvl="1" indent="-325755" algn="l" rtl="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Key characteristics</a:t>
            </a:r>
            <a:endParaRPr dirty="0"/>
          </a:p>
          <a:p>
            <a:pPr marL="1371600" lvl="1" indent="-325755" algn="l" rtl="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Cue words</a:t>
            </a:r>
            <a:endParaRPr dirty="0"/>
          </a:p>
        </p:txBody>
      </p:sp>
      <p:pic>
        <p:nvPicPr>
          <p:cNvPr id="280" name="Google Shape;280;g702cdc8fe1_0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745099"/>
            <a:ext cx="2561303" cy="331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2cdc8fe1_0_0"/>
          <p:cNvSpPr txBox="1">
            <a:spLocks noGrp="1"/>
          </p:cNvSpPr>
          <p:nvPr>
            <p:ph type="title"/>
          </p:nvPr>
        </p:nvSpPr>
        <p:spPr>
          <a:xfrm>
            <a:off x="819150" y="50921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Word Splash</a:t>
            </a:r>
            <a:endParaRPr dirty="0"/>
          </a:p>
        </p:txBody>
      </p:sp>
      <p:sp>
        <p:nvSpPr>
          <p:cNvPr id="8" name="Google Shape;98;g702cdc8fe1_0_7">
            <a:extLst>
              <a:ext uri="{FF2B5EF4-FFF2-40B4-BE49-F238E27FC236}">
                <a16:creationId xmlns:a16="http://schemas.microsoft.com/office/drawing/2014/main" id="{4A4E3E84-5123-43E7-B528-86067884F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915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Features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Details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Chronological Order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Venn Diagram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Relationships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Questioning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Solutions</a:t>
            </a:r>
            <a:endParaRPr dirty="0"/>
          </a:p>
        </p:txBody>
      </p:sp>
      <p:pic>
        <p:nvPicPr>
          <p:cNvPr id="5" name="Google Shape;92;g702cdc8fe1_0_0">
            <a:extLst>
              <a:ext uri="{FF2B5EF4-FFF2-40B4-BE49-F238E27FC236}">
                <a16:creationId xmlns:a16="http://schemas.microsoft.com/office/drawing/2014/main" id="{A4E92E2D-0D01-4541-824D-1544945569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799" y="937913"/>
            <a:ext cx="2692865" cy="345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644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02cdc8fe1_0_209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286" name="Google Shape;286;g702cdc8fe1_0_20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As each group shares, add new information to your Expository Foldable handout.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Expository Foldable Handout">
            <a:extLst>
              <a:ext uri="{FF2B5EF4-FFF2-40B4-BE49-F238E27FC236}">
                <a16:creationId xmlns:a16="http://schemas.microsoft.com/office/drawing/2014/main" id="{ECCE2D6B-9451-4160-A33A-A668669DA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AE91C9-4B80-4A22-A8BF-19F8537B7A65}"/>
              </a:ext>
            </a:extLst>
          </p:cNvPr>
          <p:cNvSpPr/>
          <p:nvPr/>
        </p:nvSpPr>
        <p:spPr>
          <a:xfrm>
            <a:off x="7325710" y="867103"/>
            <a:ext cx="1093076" cy="358402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2cdc8fe1_0_228"/>
          <p:cNvSpPr txBox="1">
            <a:spLocks noGrp="1"/>
          </p:cNvSpPr>
          <p:nvPr>
            <p:ph type="title"/>
          </p:nvPr>
        </p:nvSpPr>
        <p:spPr>
          <a:xfrm>
            <a:off x="895350" y="29930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Writing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B785592-948F-4ECF-A97D-E6328BF38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29827"/>
              </p:ext>
            </p:extLst>
          </p:nvPr>
        </p:nvGraphicFramePr>
        <p:xfrm>
          <a:off x="895350" y="1712374"/>
          <a:ext cx="6677026" cy="3017520"/>
        </p:xfrm>
        <a:graphic>
          <a:graphicData uri="http://schemas.openxmlformats.org/drawingml/2006/table">
            <a:tbl>
              <a:tblPr firstCol="1" bandRow="1">
                <a:tableStyleId>{17292A2E-F333-43FB-9621-5CBBE7FDCDCB}</a:tableStyleId>
              </a:tblPr>
              <a:tblGrid>
                <a:gridCol w="2618646">
                  <a:extLst>
                    <a:ext uri="{9D8B030D-6E8A-4147-A177-3AD203B41FA5}">
                      <a16:colId xmlns:a16="http://schemas.microsoft.com/office/drawing/2014/main" val="1855956747"/>
                    </a:ext>
                  </a:extLst>
                </a:gridCol>
                <a:gridCol w="4058380">
                  <a:extLst>
                    <a:ext uri="{9D8B030D-6E8A-4147-A177-3AD203B41FA5}">
                      <a16:colId xmlns:a16="http://schemas.microsoft.com/office/drawing/2014/main" val="3621187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Deconstruct one of the images from the </a:t>
                      </a:r>
                      <a:r>
                        <a:rPr lang="en-US" i="1" dirty="0"/>
                        <a:t>Time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3"/>
                        </a:rPr>
                        <a:t>100 Images</a:t>
                      </a:r>
                      <a:r>
                        <a:rPr lang="en-US" dirty="0"/>
                        <a:t> list.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9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Sequence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Sequence 10 things you want to do in your life before you die in order from highest to lowest priority.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3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Comparison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Compare and contrast two characters from your favorite movie.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 and Effect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Explain the effects of image- and video-based social media sites like Snapchat or Instagram on teenagers’ social interactions.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9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 and Solution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Create a multi-step solution to the problem of students struggling to pay attention in class.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632008"/>
                  </a:ext>
                </a:extLst>
              </a:tr>
            </a:tbl>
          </a:graphicData>
        </a:graphic>
      </p:graphicFrame>
      <p:sp>
        <p:nvSpPr>
          <p:cNvPr id="6" name="Google Shape;299;g702cdc8fe1_0_233">
            <a:extLst>
              <a:ext uri="{FF2B5EF4-FFF2-40B4-BE49-F238E27FC236}">
                <a16:creationId xmlns:a16="http://schemas.microsoft.com/office/drawing/2014/main" id="{41724316-D9C1-43E0-BFA2-D1562DDF089E}"/>
              </a:ext>
            </a:extLst>
          </p:cNvPr>
          <p:cNvSpPr txBox="1">
            <a:spLocks/>
          </p:cNvSpPr>
          <p:nvPr/>
        </p:nvSpPr>
        <p:spPr>
          <a:xfrm>
            <a:off x="895350" y="1104861"/>
            <a:ext cx="7854600" cy="4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Choose one of following prompts for your paragraph: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02cdc8fe1_0_217"/>
          <p:cNvSpPr txBox="1">
            <a:spLocks noGrp="1"/>
          </p:cNvSpPr>
          <p:nvPr>
            <p:ph type="title"/>
          </p:nvPr>
        </p:nvSpPr>
        <p:spPr>
          <a:xfrm>
            <a:off x="457200" y="49172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Stars and a Wish</a:t>
            </a:r>
            <a:endParaRPr dirty="0"/>
          </a:p>
        </p:txBody>
      </p:sp>
      <p:sp>
        <p:nvSpPr>
          <p:cNvPr id="316" name="Google Shape;316;g702cdc8fe1_0_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530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Swap paragraphs with a partner.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Read your partner’s paragraph and provide feedback to help them improve their writing.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60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2 positive statements about their writing (the stars)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60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1 area of improvement (the wish)</a:t>
            </a:r>
            <a:endParaRPr dirty="0"/>
          </a:p>
        </p:txBody>
      </p:sp>
      <p:pic>
        <p:nvPicPr>
          <p:cNvPr id="317" name="Google Shape;317;g702cdc8fe1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026" y="631723"/>
            <a:ext cx="2600632" cy="331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02cdc8fe1_0_238"/>
          <p:cNvSpPr txBox="1">
            <a:spLocks noGrp="1"/>
          </p:cNvSpPr>
          <p:nvPr>
            <p:ph type="title"/>
          </p:nvPr>
        </p:nvSpPr>
        <p:spPr>
          <a:xfrm>
            <a:off x="457200" y="560400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KWL Chart</a:t>
            </a:r>
            <a:endParaRPr dirty="0"/>
          </a:p>
        </p:txBody>
      </p:sp>
      <p:sp>
        <p:nvSpPr>
          <p:cNvPr id="323" name="Google Shape;323;g702cdc8fe1_0_238"/>
          <p:cNvSpPr txBox="1">
            <a:spLocks noGrp="1"/>
          </p:cNvSpPr>
          <p:nvPr>
            <p:ph type="body" idx="1"/>
          </p:nvPr>
        </p:nvSpPr>
        <p:spPr>
          <a:xfrm>
            <a:off x="577500" y="141780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a sticky note: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Write down at least 3 things you learned during the lesson.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Stick this sticky note under the </a:t>
            </a:r>
            <a:r>
              <a:rPr lang="en-US" b="1" u="sng" dirty="0"/>
              <a:t>L</a:t>
            </a:r>
            <a:r>
              <a:rPr lang="en-US" dirty="0"/>
              <a:t> on the class chart.</a:t>
            </a:r>
            <a:endParaRPr dirty="0"/>
          </a:p>
        </p:txBody>
      </p:sp>
      <p:pic>
        <p:nvPicPr>
          <p:cNvPr id="324" name="Google Shape;324;g702cdc8fe1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746288"/>
            <a:ext cx="2590800" cy="334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02cdc8fe1_0_13"/>
          <p:cNvSpPr txBox="1">
            <a:spLocks noGrp="1"/>
          </p:cNvSpPr>
          <p:nvPr>
            <p:ph type="title"/>
          </p:nvPr>
        </p:nvSpPr>
        <p:spPr>
          <a:xfrm>
            <a:off x="609600" y="52982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KWL Chart</a:t>
            </a:r>
            <a:endParaRPr dirty="0"/>
          </a:p>
        </p:txBody>
      </p:sp>
      <p:sp>
        <p:nvSpPr>
          <p:cNvPr id="105" name="Google Shape;105;g702cdc8fe1_0_13"/>
          <p:cNvSpPr txBox="1">
            <a:spLocks noGrp="1"/>
          </p:cNvSpPr>
          <p:nvPr>
            <p:ph type="body" idx="1"/>
          </p:nvPr>
        </p:nvSpPr>
        <p:spPr>
          <a:xfrm>
            <a:off x="714375" y="1326656"/>
            <a:ext cx="520065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a sticky note: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Define </a:t>
            </a:r>
            <a:r>
              <a:rPr lang="en-US" b="1" i="1" dirty="0"/>
              <a:t>expository writing</a:t>
            </a:r>
            <a:endParaRPr b="1"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List two details about what is included in an expository essay.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Put this sticky note under the </a:t>
            </a:r>
            <a:r>
              <a:rPr lang="en-US" b="1" u="sng" dirty="0"/>
              <a:t>K</a:t>
            </a:r>
            <a:r>
              <a:rPr lang="en-US" dirty="0"/>
              <a:t> on the class chart.</a:t>
            </a:r>
            <a:endParaRPr dirty="0"/>
          </a:p>
        </p:txBody>
      </p:sp>
      <p:pic>
        <p:nvPicPr>
          <p:cNvPr id="106" name="Google Shape;106;g702cdc8fe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368" y="925404"/>
            <a:ext cx="2428567" cy="313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2cdc8fe1_0_21"/>
          <p:cNvSpPr txBox="1">
            <a:spLocks noGrp="1"/>
          </p:cNvSpPr>
          <p:nvPr>
            <p:ph type="title"/>
          </p:nvPr>
        </p:nvSpPr>
        <p:spPr>
          <a:xfrm>
            <a:off x="457200" y="57745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KWL Chart</a:t>
            </a:r>
            <a:endParaRPr dirty="0"/>
          </a:p>
        </p:txBody>
      </p:sp>
      <p:sp>
        <p:nvSpPr>
          <p:cNvPr id="112" name="Google Shape;112;g702cdc8fe1_0_21"/>
          <p:cNvSpPr txBox="1">
            <a:spLocks noGrp="1"/>
          </p:cNvSpPr>
          <p:nvPr>
            <p:ph type="body" idx="1"/>
          </p:nvPr>
        </p:nvSpPr>
        <p:spPr>
          <a:xfrm>
            <a:off x="577500" y="1434853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a sticky note, ask two questions you have about expository writing.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Put this sticky note under the </a:t>
            </a:r>
            <a:r>
              <a:rPr lang="en-US" b="1" u="sng" dirty="0"/>
              <a:t>W</a:t>
            </a:r>
            <a:r>
              <a:rPr lang="en-US" dirty="0"/>
              <a:t> on the class chart.</a:t>
            </a:r>
            <a:endParaRPr dirty="0"/>
          </a:p>
        </p:txBody>
      </p:sp>
      <p:pic>
        <p:nvPicPr>
          <p:cNvPr id="5" name="Google Shape;106;g702cdc8fe1_0_13">
            <a:extLst>
              <a:ext uri="{FF2B5EF4-FFF2-40B4-BE49-F238E27FC236}">
                <a16:creationId xmlns:a16="http://schemas.microsoft.com/office/drawing/2014/main" id="{04C92F19-5998-6F42-9EA8-49B95B9D72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368" y="925404"/>
            <a:ext cx="2428567" cy="313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d8e805b68_0_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19" name="Google Shape;119;g7d8e805b68_0_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i="1" dirty="0"/>
              <a:t>What is expository writing?</a:t>
            </a:r>
            <a:endParaRPr i="1" dirty="0"/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i="1" dirty="0"/>
              <a:t>How does expository writing expose information in a variety of ways?</a:t>
            </a:r>
            <a:endParaRPr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d8e805b68_0_11"/>
          <p:cNvSpPr txBox="1">
            <a:spLocks noGrp="1"/>
          </p:cNvSpPr>
          <p:nvPr>
            <p:ph type="title"/>
          </p:nvPr>
        </p:nvSpPr>
        <p:spPr>
          <a:xfrm>
            <a:off x="457200" y="20941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25" name="Google Shape;125;g7d8e805b68_0_11"/>
          <p:cNvSpPr txBox="1">
            <a:spLocks noGrp="1"/>
          </p:cNvSpPr>
          <p:nvPr>
            <p:ph type="body" idx="1"/>
          </p:nvPr>
        </p:nvSpPr>
        <p:spPr>
          <a:xfrm>
            <a:off x="457200" y="12134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Identify the different types of expository writing.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Explain key characteristics of each type of expository writing.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Review essay sets to determine the level with which they have been written appropriately under the guidelines of an expository text.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Compose an expository essay.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d0395461_0_33"/>
          <p:cNvSpPr txBox="1">
            <a:spLocks noGrp="1"/>
          </p:cNvSpPr>
          <p:nvPr>
            <p:ph type="title"/>
          </p:nvPr>
        </p:nvSpPr>
        <p:spPr>
          <a:xfrm>
            <a:off x="457200" y="31376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 Directions</a:t>
            </a:r>
            <a:endParaRPr dirty="0"/>
          </a:p>
        </p:txBody>
      </p:sp>
      <p:sp>
        <p:nvSpPr>
          <p:cNvPr id="136" name="Google Shape;136;g80d0395461_0_33"/>
          <p:cNvSpPr txBox="1">
            <a:spLocks noGrp="1"/>
          </p:cNvSpPr>
          <p:nvPr>
            <p:ph type="body" idx="1"/>
          </p:nvPr>
        </p:nvSpPr>
        <p:spPr>
          <a:xfrm>
            <a:off x="457200" y="1348631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Cut along the horizontal lines that separate the writing styles.</a:t>
            </a:r>
          </a:p>
          <a:p>
            <a:pPr marL="5334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Fold your paper vertically along the dotted line.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Do not cut beyond the dotted line!</a:t>
            </a:r>
            <a:endParaRPr sz="2000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Expository Foldable handout">
            <a:extLst>
              <a:ext uri="{FF2B5EF4-FFF2-40B4-BE49-F238E27FC236}">
                <a16:creationId xmlns:a16="http://schemas.microsoft.com/office/drawing/2014/main" id="{2B379E9B-1E4A-471B-A386-4F552D65E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72" y="1225782"/>
            <a:ext cx="2774909" cy="360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0d0395461_0_0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Deconstruction</a:t>
            </a:r>
            <a:endParaRPr dirty="0"/>
          </a:p>
        </p:txBody>
      </p:sp>
      <p:sp>
        <p:nvSpPr>
          <p:cNvPr id="143" name="Google Shape;143;g80d0395461_0_0"/>
          <p:cNvSpPr txBox="1">
            <a:spLocks noGrp="1"/>
          </p:cNvSpPr>
          <p:nvPr>
            <p:ph type="body" idx="1"/>
          </p:nvPr>
        </p:nvSpPr>
        <p:spPr>
          <a:xfrm>
            <a:off x="457200" y="1363864"/>
            <a:ext cx="5457825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0550" lvl="0" indent="-514350" algn="l" rtl="0"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sz="2600" dirty="0"/>
              <a:t>For each part of the photo, describe what you are seeing:</a:t>
            </a:r>
            <a:endParaRPr sz="2600" dirty="0"/>
          </a:p>
          <a:p>
            <a:pPr marL="931545" indent="-342900">
              <a:spcBef>
                <a:spcPts val="0"/>
              </a:spcBef>
              <a:buSzPts val="1530"/>
            </a:pPr>
            <a:r>
              <a:rPr lang="en-US" sz="2000" dirty="0"/>
              <a:t>People</a:t>
            </a:r>
            <a:endParaRPr sz="2000" dirty="0"/>
          </a:p>
          <a:p>
            <a:pPr marL="931545" indent="-342900">
              <a:spcBef>
                <a:spcPts val="0"/>
              </a:spcBef>
              <a:buSzPts val="1530"/>
            </a:pPr>
            <a:r>
              <a:rPr lang="en-US" sz="2000" dirty="0"/>
              <a:t>Places</a:t>
            </a:r>
            <a:endParaRPr sz="2000" dirty="0"/>
          </a:p>
          <a:p>
            <a:pPr marL="931545" indent="-342900">
              <a:spcBef>
                <a:spcPts val="0"/>
              </a:spcBef>
              <a:buSzPts val="1530"/>
            </a:pPr>
            <a:r>
              <a:rPr lang="en-US" sz="2000" dirty="0"/>
              <a:t>Objects</a:t>
            </a:r>
          </a:p>
          <a:p>
            <a:pPr marL="76200" lvl="0" indent="0" algn="l" rtl="0">
              <a:spcBef>
                <a:spcPts val="600"/>
              </a:spcBef>
              <a:spcAft>
                <a:spcPts val="1200"/>
              </a:spcAft>
              <a:buSzPts val="2400"/>
              <a:buNone/>
            </a:pPr>
            <a:r>
              <a:rPr lang="en-US" sz="2600" dirty="0"/>
              <a:t>       What do you notice?</a:t>
            </a:r>
          </a:p>
          <a:p>
            <a:pPr marL="590550" lvl="0" indent="-51435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 startAt="2"/>
            </a:pPr>
            <a:r>
              <a:rPr lang="en-US" sz="2600" dirty="0"/>
              <a:t>Infer and interpret what you see using evidence from the photo.</a:t>
            </a:r>
            <a:endParaRPr sz="2600" dirty="0"/>
          </a:p>
        </p:txBody>
      </p:sp>
      <p:pic>
        <p:nvPicPr>
          <p:cNvPr id="144" name="Google Shape;144;g80d039546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400" y="833148"/>
            <a:ext cx="1984400" cy="256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6812</TotalTime>
  <Words>1125</Words>
  <Application>Microsoft Office PowerPoint</Application>
  <PresentationFormat>On-screen Show (16:9)</PresentationFormat>
  <Paragraphs>138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Constantia</vt:lpstr>
      <vt:lpstr>Arial</vt:lpstr>
      <vt:lpstr>Georgia</vt:lpstr>
      <vt:lpstr>Calibri</vt:lpstr>
      <vt:lpstr>LEARN theme</vt:lpstr>
      <vt:lpstr>LEARN theme</vt:lpstr>
      <vt:lpstr>Introduction to Expository Writing</vt:lpstr>
      <vt:lpstr>Word Splash</vt:lpstr>
      <vt:lpstr>Word Splash</vt:lpstr>
      <vt:lpstr>KWL Chart</vt:lpstr>
      <vt:lpstr>KWL Chart</vt:lpstr>
      <vt:lpstr>Essential Questions</vt:lpstr>
      <vt:lpstr>Learning Objectives</vt:lpstr>
      <vt:lpstr>Expository Foldable Directions</vt:lpstr>
      <vt:lpstr>Photo Deconstruction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Expository Foldable</vt:lpstr>
      <vt:lpstr>List-Group-Label</vt:lpstr>
      <vt:lpstr>Expository Foldable</vt:lpstr>
      <vt:lpstr>Venn Diagram</vt:lpstr>
      <vt:lpstr>Expository Foldable</vt:lpstr>
      <vt:lpstr>Chain Notes – Part 1</vt:lpstr>
      <vt:lpstr>Chain Notes – Part 2</vt:lpstr>
      <vt:lpstr>Chain Notes – Part 3</vt:lpstr>
      <vt:lpstr>Chain Notes – Part 4</vt:lpstr>
      <vt:lpstr>Expository Foldable</vt:lpstr>
      <vt:lpstr>Pass the Problem – Part 1</vt:lpstr>
      <vt:lpstr>Pass the Problem – Part 2</vt:lpstr>
      <vt:lpstr>Pass the Problem – Part 3</vt:lpstr>
      <vt:lpstr>Expository Foldable</vt:lpstr>
      <vt:lpstr>Anchor Chart</vt:lpstr>
      <vt:lpstr>Expository Foldable</vt:lpstr>
      <vt:lpstr>Expository Writing</vt:lpstr>
      <vt:lpstr>Two Stars and a Wish</vt:lpstr>
      <vt:lpstr>KWL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Expository Writing</dc:title>
  <dc:creator>K20 Center</dc:creator>
  <cp:lastModifiedBy>Bracken, Pam</cp:lastModifiedBy>
  <cp:revision>27</cp:revision>
  <dcterms:modified xsi:type="dcterms:W3CDTF">2024-09-25T15:01:14Z</dcterms:modified>
</cp:coreProperties>
</file>