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81" r:id="rId2"/>
  </p:sldMasterIdLst>
  <p:notesMasterIdLst>
    <p:notesMasterId r:id="rId13"/>
  </p:notesMasterIdLst>
  <p:sldIdLst>
    <p:sldId id="256" r:id="rId3"/>
    <p:sldId id="270" r:id="rId4"/>
    <p:sldId id="262" r:id="rId5"/>
    <p:sldId id="263" r:id="rId6"/>
    <p:sldId id="264" r:id="rId7"/>
    <p:sldId id="260" r:id="rId8"/>
    <p:sldId id="273" r:id="rId9"/>
    <p:sldId id="274" r:id="rId10"/>
    <p:sldId id="271" r:id="rId11"/>
    <p:sldId id="276" r:id="rId12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EDF182F-1DE7-4F13-8AA3-002D9E3B458A}">
  <a:tblStyle styleId="{BEDF182F-1DE7-4F13-8AA3-002D9E3B458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 autoAdjust="0"/>
    <p:restoredTop sz="74889"/>
  </p:normalViewPr>
  <p:slideViewPr>
    <p:cSldViewPr snapToGrid="0">
      <p:cViewPr varScale="1">
        <p:scale>
          <a:sx n="74" d="100"/>
          <a:sy n="74" d="100"/>
        </p:scale>
        <p:origin x="184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Google Shape;3;n">
            <a:extLst>
              <a:ext uri="{FF2B5EF4-FFF2-40B4-BE49-F238E27FC236}">
                <a16:creationId xmlns:a16="http://schemas.microsoft.com/office/drawing/2014/main" id="{8624FC82-B5A2-5FA3-CBF3-BCBFA34F9D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Google Shape;4;n">
            <a:extLst>
              <a:ext uri="{FF2B5EF4-FFF2-40B4-BE49-F238E27FC236}">
                <a16:creationId xmlns:a16="http://schemas.microsoft.com/office/drawing/2014/main" id="{8976970C-9707-70A8-F003-735290520F14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5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45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1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61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25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Google Shape;38;p:notes">
            <a:extLst>
              <a:ext uri="{FF2B5EF4-FFF2-40B4-BE49-F238E27FC236}">
                <a16:creationId xmlns:a16="http://schemas.microsoft.com/office/drawing/2014/main" id="{9366B4A2-DBA3-CFE8-53CE-BFEE9562E40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headEnd/>
            <a:tailEnd/>
          </a:ln>
        </p:spPr>
      </p:sp>
      <p:sp>
        <p:nvSpPr>
          <p:cNvPr id="21506" name="Google Shape;39;p:notes">
            <a:extLst>
              <a:ext uri="{FF2B5EF4-FFF2-40B4-BE49-F238E27FC236}">
                <a16:creationId xmlns:a16="http://schemas.microsoft.com/office/drawing/2014/main" id="{3F2534ED-FEAD-412D-0543-27B7B303B0D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SzPts val="1100"/>
            </a:pPr>
            <a:endParaRPr lang="en-US" altLang="en-US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Always, sometimes, or never true.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https://learn.k20center.ou.edu/strategy/145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275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Always, sometimes, or never true. Strategies. </a:t>
            </a: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https://learn.k20center.ou.edu/strategy/145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954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Honeycomb harvest. Strategies.</a:t>
            </a:r>
            <a:b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</a:b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https://learn.k20center.ou.edu/strategy/61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340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Honeycomb harvest. Strategies.</a:t>
            </a:r>
            <a:b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</a:br>
            <a:r>
              <a:rPr lang="en-US" sz="1400" b="0" i="0" u="sng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https://learn.k20center.ou.edu/strategy/61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91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400" b="0" i="0" u="none" strike="noStrik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</a:rPr>
              <a:t>K20 Center. (n.d.). Bell ringers and exit tickets. Strategies. </a:t>
            </a:r>
            <a:r>
              <a:rPr lang="en-US" sz="1400" b="0" i="0" u="sng" strike="noStrik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 panose="020B0604020202020204" pitchFamily="34" charset="0"/>
                <a:hlinkClick r:id="rId3"/>
              </a:rPr>
              <a:t>https://learn.k20center.ou.edu/strategy/125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06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710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4B20552E-7342-E84A-F371-1971A3F6C44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2;p8"/>
          <p:cNvSpPr txBox="1">
            <a:spLocks noGrp="1"/>
          </p:cNvSpPr>
          <p:nvPr>
            <p:ph type="title"/>
          </p:nvPr>
        </p:nvSpPr>
        <p:spPr>
          <a:xfrm>
            <a:off x="754050" y="4329575"/>
            <a:ext cx="7635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t">
            <a:norm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275781"/>
              </a:buClr>
              <a:buSzPts val="1800"/>
              <a:buFont typeface="Calibri"/>
              <a:buNone/>
              <a:defRPr sz="1800">
                <a:solidFill>
                  <a:srgbClr val="27578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Calibri"/>
              <a:buNone/>
              <a:defRPr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69048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D6EEF45-89C6-035A-7767-7ED289963CD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7393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C972B790-E0EA-1D94-2E39-E91EBF32EFA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824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3;p3" title="k20center-logo-variations_K20 Bug - White.png">
            <a:extLst>
              <a:ext uri="{FF2B5EF4-FFF2-40B4-BE49-F238E27FC236}">
                <a16:creationId xmlns:a16="http://schemas.microsoft.com/office/drawing/2014/main" id="{A98AC9D7-ABC9-ABD1-C36A-7174189F79D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718689"/>
            <a:ext cx="7886700" cy="11255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958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120B5383-12EC-4263-1497-9698C0CF58F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5F1D04-4812-04B5-3299-BCB12F584B19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0201FEDF-1B17-4939-DD49-DF358C79259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211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Red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86F1E247-B682-7CCA-0967-E63908DD64C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492F45D-B2D5-2BE4-2F75-6C684136B567}"/>
              </a:ext>
            </a:extLst>
          </p:cNvPr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en-US" kern="0">
              <a:sym typeface="Arial"/>
            </a:endParaRPr>
          </a:p>
        </p:txBody>
      </p:sp>
      <p:pic>
        <p:nvPicPr>
          <p:cNvPr id="5" name="Google Shape;13;p3" title="k20center-logo-variations_K20 Bug - White.png">
            <a:extLst>
              <a:ext uri="{FF2B5EF4-FFF2-40B4-BE49-F238E27FC236}">
                <a16:creationId xmlns:a16="http://schemas.microsoft.com/office/drawing/2014/main" id="{80D6DD3C-71EE-3C73-DDA5-5CEF6C3263A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496" y="521401"/>
            <a:ext cx="3867150" cy="41006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065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 title="k20center-logo-variations_K20 - Bug Color.png">
            <a:extLst>
              <a:ext uri="{FF2B5EF4-FFF2-40B4-BE49-F238E27FC236}">
                <a16:creationId xmlns:a16="http://schemas.microsoft.com/office/drawing/2014/main" id="{AF74F841-FC3F-3B0B-3269-2B1C811007C1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21586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" type="title">
  <p:cSld name="Cover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379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459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With Cover Imag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13;p3" title="k20center-logo-variations_K20 Bug - White.png">
            <a:extLst>
              <a:ext uri="{FF2B5EF4-FFF2-40B4-BE49-F238E27FC236}">
                <a16:creationId xmlns:a16="http://schemas.microsoft.com/office/drawing/2014/main" id="{07A283A7-4BAE-5607-F552-FF9DE8E501F0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9666" y="559689"/>
            <a:ext cx="4940921" cy="213995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569073" y="2807732"/>
            <a:ext cx="4939927" cy="1397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1pPr>
            <a:lvl2pPr marL="3657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2pPr>
            <a:lvl3pPr marL="82296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3pPr>
            <a:lvl4pPr marL="13716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4pPr>
            <a:lvl5pPr marL="1828800" indent="0">
              <a:buClr>
                <a:schemeClr val="bg1"/>
              </a:buClr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446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sential Question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5D844917-401A-C607-900F-8340B4453A3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175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(s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3;p3" title="k20center-logo-variations_K20 Bug - White.png">
            <a:extLst>
              <a:ext uri="{FF2B5EF4-FFF2-40B4-BE49-F238E27FC236}">
                <a16:creationId xmlns:a16="http://schemas.microsoft.com/office/drawing/2014/main" id="{2190A501-5ACD-F178-69EF-6D3C6116E86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23888" y="559689"/>
            <a:ext cx="7886700" cy="2139950"/>
          </a:xfrm>
        </p:spPr>
        <p:txBody>
          <a:bodyPr anchor="b">
            <a:norm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623888" y="2807732"/>
            <a:ext cx="7885113" cy="1397000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93142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9;p7" title="k20center-logo-variations_K20 - Bug Color.png">
            <a:extLst>
              <a:ext uri="{FF2B5EF4-FFF2-40B4-BE49-F238E27FC236}">
                <a16:creationId xmlns:a16="http://schemas.microsoft.com/office/drawing/2014/main" id="{7A36BC56-4BFB-F2FB-2704-1CEB5D4A557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8649" y="1370013"/>
            <a:ext cx="7886699" cy="3262312"/>
          </a:xfrm>
          <a:prstGeom prst="rect">
            <a:avLst/>
          </a:prstGeom>
        </p:spPr>
        <p:txBody>
          <a:bodyPr/>
          <a:lstStyle>
            <a:lvl1pPr marL="228600" indent="-22860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22860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648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Content -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D51A9934-4731-CF7D-01F8-8F8BC4047EED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130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t -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9;p7" title="k20center-logo-variations_K20 - Bug Color.png">
            <a:extLst>
              <a:ext uri="{FF2B5EF4-FFF2-40B4-BE49-F238E27FC236}">
                <a16:creationId xmlns:a16="http://schemas.microsoft.com/office/drawing/2014/main" id="{CC1A804E-1971-8E34-9464-0A90A0072EB2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  <a:prstGeom prst="rect">
            <a:avLst/>
          </a:prstGeom>
        </p:spPr>
        <p:txBody>
          <a:bodyPr/>
          <a:lstStyle>
            <a:lvl1pPr marL="228600" indent="-320040">
              <a:buFont typeface="+mj-lt"/>
              <a:buAutoNum type="arabicPeriod"/>
              <a:defRPr/>
            </a:lvl1pPr>
            <a:lvl2pPr marL="685800" indent="-320040">
              <a:buFont typeface="+mj-lt"/>
              <a:buAutoNum type="alphaLcPeriod"/>
              <a:defRPr/>
            </a:lvl2pPr>
            <a:lvl3pPr marL="1143000" indent="-320040">
              <a:buFont typeface="+mj-lt"/>
              <a:buAutoNum type="romanLcPeriod"/>
              <a:defRPr/>
            </a:lvl3pPr>
            <a:lvl4pPr marL="1600200" indent="-320040">
              <a:lnSpc>
                <a:spcPct val="100000"/>
              </a:lnSpc>
              <a:buSzPct val="120000"/>
              <a:buFont typeface="Arial" panose="020B0604020202020204" pitchFamily="34" charset="0"/>
              <a:buChar char="•"/>
              <a:defRPr/>
            </a:lvl4pPr>
            <a:lvl5pPr marL="2057400" indent="-320040">
              <a:lnSpc>
                <a:spcPct val="100000"/>
              </a:lnSpc>
              <a:buFont typeface="Courier New" panose="02070309020205020404" pitchFamily="49" charset="0"/>
              <a:buChar char="o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60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ctional 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9;p7" title="k20center-logo-variations_K20 - Bug Color.png">
            <a:extLst>
              <a:ext uri="{FF2B5EF4-FFF2-40B4-BE49-F238E27FC236}">
                <a16:creationId xmlns:a16="http://schemas.microsoft.com/office/drawing/2014/main" id="{5D168AF4-32E4-74C0-4A18-039BCF6D6B8B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850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92A09B7-DA10-1158-CAB4-8798C3E2F8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C7CF834B-CD39-B870-A33D-BB16E7C46C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 </a:t>
            </a:r>
          </a:p>
          <a:p>
            <a:pPr lvl="1"/>
            <a:r>
              <a:rPr lang="en-US" altLang="en-US" dirty="0"/>
              <a:t>Second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15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457200" indent="-393192" algn="l" rtl="0" eaLnBrk="1" fontAlgn="base" hangingPunct="1">
        <a:spcBef>
          <a:spcPts val="520"/>
        </a:spcBef>
        <a:spcAft>
          <a:spcPct val="0"/>
        </a:spcAft>
        <a:buClr>
          <a:srgbClr val="971D20"/>
        </a:buClr>
        <a:buSzPct val="100000"/>
        <a:buFont typeface="System Font Regular"/>
        <a:buChar char="●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eaLnBrk="1" fontAlgn="base" hangingPunct="1">
        <a:spcBef>
          <a:spcPts val="400"/>
        </a:spcBef>
        <a:spcAft>
          <a:spcPct val="0"/>
        </a:spcAft>
        <a:buClr>
          <a:schemeClr val="accent1"/>
        </a:buClr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eaLnBrk="1" fontAlgn="base" hangingPunct="1">
        <a:spcBef>
          <a:spcPts val="340"/>
        </a:spcBef>
        <a:spcAft>
          <a:spcPct val="0"/>
        </a:spcAft>
        <a:buClr>
          <a:srgbClr val="E8BF3C"/>
        </a:buClr>
        <a:buFont typeface="Wingdings" pitchFamily="2" charset="2"/>
        <a:buChar char="§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20040" algn="l" rtl="0" eaLnBrk="1" fontAlgn="base" hangingPunct="1">
        <a:lnSpc>
          <a:spcPct val="90000"/>
        </a:lnSpc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eaLnBrk="1" fontAlgn="base" hangingPunct="1">
        <a:lnSpc>
          <a:spcPct val="90000"/>
        </a:lnSpc>
        <a:spcBef>
          <a:spcPts val="270"/>
        </a:spcBef>
        <a:spcAft>
          <a:spcPct val="0"/>
        </a:spcAft>
        <a:buClr>
          <a:schemeClr val="accent1"/>
        </a:buClr>
        <a:buSzPct val="80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BC93EE6-7CCD-518F-84C9-A4397115C5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274638"/>
            <a:ext cx="7886700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4DDC3D1B-4E0E-1D9F-CB2D-3C12C3643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370013"/>
            <a:ext cx="7886700" cy="326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pic>
        <p:nvPicPr>
          <p:cNvPr id="7" name="Google Shape;29;p7" title="k20center-logo-variations_K20 - Bug Color.png">
            <a:extLst>
              <a:ext uri="{FF2B5EF4-FFF2-40B4-BE49-F238E27FC236}">
                <a16:creationId xmlns:a16="http://schemas.microsoft.com/office/drawing/2014/main" id="{A6C23A54-FCC8-0F9D-1665-130E35DC754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428038" y="4451350"/>
            <a:ext cx="511175" cy="50958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alibri" panose="020F0502020204030204" pitchFamily="34" charset="0"/>
          <a:cs typeface="Calibri" panose="020F0502020204030204" pitchFamily="34" charset="0"/>
        </a:defRPr>
      </a:lvl9pPr>
    </p:titleStyle>
    <p:bodyStyle>
      <a:lvl1pPr marL="228600" indent="-393192" algn="l" rtl="0" fontAlgn="base">
        <a:spcBef>
          <a:spcPts val="520"/>
        </a:spcBef>
        <a:spcAft>
          <a:spcPct val="0"/>
        </a:spcAft>
        <a:buClr>
          <a:srgbClr val="971D20"/>
        </a:buClr>
        <a:buFont typeface="Aptos Display" panose="020B0004020202020204" pitchFamily="34" charset="0"/>
        <a:buAutoNum type="arabi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914400" indent="-356616" algn="l" rtl="0" fontAlgn="base">
        <a:spcBef>
          <a:spcPts val="400"/>
        </a:spcBef>
        <a:spcAft>
          <a:spcPct val="0"/>
        </a:spcAft>
        <a:buClr>
          <a:schemeClr val="accent1"/>
        </a:buClr>
        <a:buFont typeface="Aptos Display" panose="020B0004020202020204" pitchFamily="34" charset="0"/>
        <a:buAutoNum type="alpha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371600" indent="-338328" algn="l" rtl="0" fontAlgn="base">
        <a:spcBef>
          <a:spcPts val="340"/>
        </a:spcBef>
        <a:spcAft>
          <a:spcPct val="0"/>
        </a:spcAft>
        <a:buClr>
          <a:srgbClr val="E8BF3C"/>
        </a:buClr>
        <a:buFont typeface="Aptos Display" panose="020B0004020202020204" pitchFamily="34" charset="0"/>
        <a:buAutoNum type="romanLcPeriod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828800" indent="-319088" algn="l" rtl="0" fontAlgn="base">
        <a:spcBef>
          <a:spcPts val="300"/>
        </a:spcBef>
        <a:spcAft>
          <a:spcPct val="0"/>
        </a:spcAft>
        <a:buClr>
          <a:srgbClr val="971D20"/>
        </a:buClr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286000" indent="-310896" algn="l" rtl="0" fontAlgn="base">
        <a:spcBef>
          <a:spcPts val="270"/>
        </a:spcBef>
        <a:spcAft>
          <a:spcPct val="0"/>
        </a:spcAft>
        <a:buClr>
          <a:schemeClr val="accent1"/>
        </a:buClr>
        <a:buSzPct val="75000"/>
        <a:buFont typeface="Courier New" panose="02070309020205020404" pitchFamily="49" charset="0"/>
        <a:buChar char="o"/>
        <a:defRPr sz="26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15561-47CC-D9A2-8E07-AE12D4138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2DE0B-B755-6946-B7CB-6C12D5CD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Exit Ticket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71FE4BB-1602-0EDA-6E37-1B5FF56919F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14350" lvl="0" indent="-5143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+mj-lt"/>
              <a:buAutoNum type="arabicPeriod"/>
            </a:pPr>
            <a:r>
              <a:rPr lang="en-US" dirty="0"/>
              <a:t>People are naturally good.</a:t>
            </a:r>
          </a:p>
          <a:p>
            <a:pPr marL="514350" lvl="0" indent="-5143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+mj-lt"/>
              <a:buAutoNum type="arabicPeriod"/>
            </a:pPr>
            <a:r>
              <a:rPr lang="en-US" dirty="0"/>
              <a:t>Dictatorships are the best form of government.</a:t>
            </a:r>
          </a:p>
          <a:p>
            <a:pPr marL="514350" lvl="0" indent="-5143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+mj-lt"/>
              <a:buAutoNum type="arabicPeriod"/>
            </a:pPr>
            <a:r>
              <a:rPr lang="en-US" dirty="0"/>
              <a:t>Most countries have always had free market economies.</a:t>
            </a:r>
          </a:p>
          <a:p>
            <a:pPr marL="514350" lvl="0" indent="-5143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+mj-lt"/>
              <a:buAutoNum type="arabicPeriod"/>
            </a:pPr>
            <a:r>
              <a:rPr lang="en-US" dirty="0"/>
              <a:t>People should give up some freedoms for safety and security.</a:t>
            </a:r>
          </a:p>
          <a:p>
            <a:pPr marL="514350" lvl="0" indent="-51435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+mj-lt"/>
              <a:buAutoNum type="arabicPeriod"/>
            </a:pPr>
            <a:r>
              <a:rPr lang="en-US" dirty="0"/>
              <a:t>For something to be true, it must be believed or accepted by everyone with no disagreement.</a:t>
            </a:r>
          </a:p>
        </p:txBody>
      </p:sp>
    </p:spTree>
    <p:extLst>
      <p:ext uri="{BB962C8B-B14F-4D97-AF65-F5344CB8AC3E}">
        <p14:creationId xmlns:p14="http://schemas.microsoft.com/office/powerpoint/2010/main" val="789742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497E2-88CE-452F-3FF8-96EE085AE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Enlighten 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FF57AB-21DC-21E2-F0B4-543CF54F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Introduction to the Enlightenment</a:t>
            </a: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A9CE501F-ECB1-9E90-9382-8F0363093F5F}"/>
              </a:ext>
            </a:extLst>
          </p:cNvPr>
          <p:cNvSpPr/>
          <p:nvPr/>
        </p:nvSpPr>
        <p:spPr>
          <a:xfrm>
            <a:off x="647355" y="1312133"/>
            <a:ext cx="2922311" cy="2519234"/>
          </a:xfrm>
          <a:prstGeom prst="hexagon">
            <a:avLst/>
          </a:prstGeom>
          <a:blipFill>
            <a:blip r:embed="rId2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661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3">
            <a:extLst>
              <a:ext uri="{FF2B5EF4-FFF2-40B4-BE49-F238E27FC236}">
                <a16:creationId xmlns:a16="http://schemas.microsoft.com/office/drawing/2014/main" id="{1C1DB67A-4418-8D73-6089-D989CE677E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Essential Question</a:t>
            </a:r>
          </a:p>
        </p:txBody>
      </p:sp>
      <p:sp>
        <p:nvSpPr>
          <p:cNvPr id="23554" name="Text Placeholder 4">
            <a:extLst>
              <a:ext uri="{FF2B5EF4-FFF2-40B4-BE49-F238E27FC236}">
                <a16:creationId xmlns:a16="http://schemas.microsoft.com/office/drawing/2014/main" id="{F01DC99E-0FC2-0634-50E3-612982742493}"/>
              </a:ext>
            </a:extLst>
          </p:cNvPr>
          <p:cNvSpPr>
            <a:spLocks noGrp="1" noChangeArrowheads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/>
          <a:lstStyle/>
          <a:p>
            <a:pPr marL="55562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</a:pPr>
            <a:r>
              <a:rPr lang="en-US"/>
              <a:t>How do principles brought about during the Enlightenment relate to and influence the modern world?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3">
            <a:extLst>
              <a:ext uri="{FF2B5EF4-FFF2-40B4-BE49-F238E27FC236}">
                <a16:creationId xmlns:a16="http://schemas.microsoft.com/office/drawing/2014/main" id="{7A133F9F-8BD4-BFCE-947E-74745460E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23888" y="560388"/>
            <a:ext cx="7886700" cy="2139950"/>
          </a:xfrm>
        </p:spPr>
        <p:txBody>
          <a:bodyPr/>
          <a:lstStyle/>
          <a:p>
            <a:r>
              <a:rPr lang="en-US" altLang="en-US" dirty="0"/>
              <a:t>Learning Objectives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28C0DD-EBA7-945F-414B-0577DA3BB32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888" y="2808288"/>
            <a:ext cx="7885112" cy="1397000"/>
          </a:xfrm>
        </p:spPr>
        <p:txBody>
          <a:bodyPr rtlCol="0">
            <a:normAutofit/>
          </a:bodyPr>
          <a:lstStyle/>
          <a:p>
            <a:pPr lvl="0" indent="-39370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Analyze Enlightenment ideas.  </a:t>
            </a:r>
          </a:p>
          <a:p>
            <a:pPr lvl="0" indent="-393700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Understand how Enlightenment ideas connect to the world today.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5D84C-B1B9-7487-2919-4DBFDC69B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Always, Sometimes, or Never True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001687CA-0FFD-B396-81EB-DB04465691AC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227012" lvl="0" indent="-227012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Read each statement on the following slide and decide whether you think it is always true, sometimes true, or never true. </a:t>
            </a:r>
          </a:p>
          <a:p>
            <a:pPr marL="227012" lvl="0" indent="-227012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/>
              <a:t>Vote with your feet by moving to the corresponding area of the room.</a:t>
            </a:r>
          </a:p>
        </p:txBody>
      </p:sp>
      <p:pic>
        <p:nvPicPr>
          <p:cNvPr id="3" name="Google Shape;114;p5">
            <a:extLst>
              <a:ext uri="{FF2B5EF4-FFF2-40B4-BE49-F238E27FC236}">
                <a16:creationId xmlns:a16="http://schemas.microsoft.com/office/drawing/2014/main" id="{AF0A40D4-C659-5B2B-062F-2A8C1401D31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30534" y="274637"/>
            <a:ext cx="1727188" cy="993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11CD8-D9BB-BC4B-FD94-B6149C8A5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Always, Sometimes, or Never True</a:t>
            </a:r>
          </a:p>
        </p:txBody>
      </p:sp>
      <p:sp>
        <p:nvSpPr>
          <p:cNvPr id="25602" name="Content Placeholder 2">
            <a:extLst>
              <a:ext uri="{FF2B5EF4-FFF2-40B4-BE49-F238E27FC236}">
                <a16:creationId xmlns:a16="http://schemas.microsoft.com/office/drawing/2014/main" id="{67D3FB85-4C05-9AF8-0E54-BE7EB078D8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People are naturally good.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Dictatorships are the best form of government.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Most countries have always had free market economies.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People should give up some freedoms for safety and security.</a:t>
            </a:r>
          </a:p>
          <a:p>
            <a:pPr marL="514350" lvl="0" indent="-514350">
              <a:spcBef>
                <a:spcPts val="0"/>
              </a:spcBef>
              <a:buFont typeface="+mj-lt"/>
              <a:buAutoNum type="arabicPeriod"/>
            </a:pPr>
            <a:r>
              <a:rPr lang="en-US" dirty="0"/>
              <a:t>For something to be true, it must be believed or accepted by everyone with no disagreement.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8B6D0-22CD-ED76-22BE-E287CB065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CD640-FDCF-1AF2-FA99-FE755EBD4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Honeycomb Harvest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B49AC5B4-1CDE-8DF8-6C70-1B1480A67FE2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477682" cy="3262312"/>
          </a:xfrm>
        </p:spPr>
        <p:txBody>
          <a:bodyPr/>
          <a:lstStyle/>
          <a:p>
            <a:pPr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</a:pPr>
            <a:r>
              <a:rPr lang="en-US" dirty="0"/>
              <a:t>In your group, arrange the hexagons so the sides of related hexagons are touching.</a:t>
            </a:r>
          </a:p>
          <a:p>
            <a:pPr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</a:pPr>
            <a:r>
              <a:rPr lang="en-US" dirty="0"/>
              <a:t>Once you decide the arrangement of the hexagons, glue them onto your poster.</a:t>
            </a:r>
          </a:p>
        </p:txBody>
      </p:sp>
      <p:pic>
        <p:nvPicPr>
          <p:cNvPr id="3" name="Google Shape;127;p7">
            <a:extLst>
              <a:ext uri="{FF2B5EF4-FFF2-40B4-BE49-F238E27FC236}">
                <a16:creationId xmlns:a16="http://schemas.microsoft.com/office/drawing/2014/main" id="{2765EBCF-C516-BDE0-D8B4-4480154CE05B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2079" y="1103709"/>
            <a:ext cx="2936082" cy="2936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5137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1F71E-6C45-4454-297E-569A79574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65D3F7-07D7-5B64-0B5C-CEFE88333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Honeycomb Harvest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93030B50-EB01-F795-013D-2B572833374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50" y="1370013"/>
            <a:ext cx="5477682" cy="3262312"/>
          </a:xfrm>
        </p:spPr>
        <p:txBody>
          <a:bodyPr/>
          <a:lstStyle/>
          <a:p>
            <a:pPr marL="227012" lvl="0" indent="-227012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In the first section, justify the connections you made between three hexagons.</a:t>
            </a:r>
          </a:p>
          <a:p>
            <a:pPr marL="227012" lvl="0" indent="-227012">
              <a:spcBef>
                <a:spcPts val="0"/>
              </a:spcBef>
              <a:spcAft>
                <a:spcPts val="0"/>
              </a:spcAft>
              <a:buSzPts val="2600"/>
              <a:buChar char="•"/>
            </a:pPr>
            <a:r>
              <a:rPr lang="en-US" dirty="0"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In the second section, justify the connections you made between </a:t>
            </a:r>
            <a:r>
              <a:rPr lang="en-US" dirty="0"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five hexagons.</a:t>
            </a:r>
            <a:endParaRPr lang="en-US" dirty="0">
              <a:extLst>
                <a:ext uri="http://customooxmlschemas.google.com/">
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</a:ext>
              </a:extLst>
            </a:endParaRPr>
          </a:p>
          <a:p>
            <a:pPr marL="684212" lvl="1" indent="-227012">
              <a:spcBef>
                <a:spcPts val="0"/>
              </a:spcBef>
              <a:buSzPts val="2600"/>
            </a:pPr>
            <a:r>
              <a:rPr lang="en-US" dirty="0"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In this section, the streak continues to the second row</a:t>
            </a:r>
            <a:r>
              <a:rPr lang="en-US" dirty="0"/>
              <a:t>.</a:t>
            </a:r>
          </a:p>
        </p:txBody>
      </p:sp>
      <p:pic>
        <p:nvPicPr>
          <p:cNvPr id="3" name="Google Shape;127;p7">
            <a:extLst>
              <a:ext uri="{FF2B5EF4-FFF2-40B4-BE49-F238E27FC236}">
                <a16:creationId xmlns:a16="http://schemas.microsoft.com/office/drawing/2014/main" id="{6AC6386E-59F0-965D-1CA8-0AEF5B530F7A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2079" y="1103709"/>
            <a:ext cx="2936082" cy="29360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4598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7EAEC7-CE26-EA1A-4A77-3A91BB280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4E776-3C3A-FAFB-D139-C3C00F251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Connect to American Life</a:t>
            </a:r>
          </a:p>
        </p:txBody>
      </p:sp>
      <p:sp>
        <p:nvSpPr>
          <p:cNvPr id="28675" name="Content Placeholder 7">
            <a:extLst>
              <a:ext uri="{FF2B5EF4-FFF2-40B4-BE49-F238E27FC236}">
                <a16:creationId xmlns:a16="http://schemas.microsoft.com/office/drawing/2014/main" id="{76B84427-5F44-ECE3-54A8-6155C171A465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/>
        <p:txBody>
          <a:bodyPr/>
          <a:lstStyle/>
          <a:p>
            <a:pPr lvl="0"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With your group, identify three Enlightenment terms that relate to American life today.</a:t>
            </a:r>
          </a:p>
          <a:p>
            <a:pPr lvl="0"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Highlight these terms on your honeycomb, then justify your reasoning on sticky notes. </a:t>
            </a:r>
          </a:p>
          <a:p>
            <a:pPr lvl="0" indent="-45720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Arial" panose="020B0604020202020204" pitchFamily="34" charset="0"/>
              <a:buChar char="•"/>
            </a:pPr>
            <a:r>
              <a:rPr lang="en-US" dirty="0"/>
              <a:t>Place the sticky notes on the poster near the words.</a:t>
            </a:r>
          </a:p>
        </p:txBody>
      </p:sp>
    </p:spTree>
    <p:extLst>
      <p:ext uri="{BB962C8B-B14F-4D97-AF65-F5344CB8AC3E}">
        <p14:creationId xmlns:p14="http://schemas.microsoft.com/office/powerpoint/2010/main" val="393462939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BF5A499D-F8D2-49C6-962D-9AF7F62A082E}"/>
    </a:ext>
  </a:extLst>
</a:theme>
</file>

<file path=ppt/theme/theme2.xml><?xml version="1.0" encoding="utf-8"?>
<a:theme xmlns:a="http://schemas.openxmlformats.org/drawingml/2006/main" name="1_Custom Design">
  <a:themeElements>
    <a:clrScheme name="LEARN 202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285782"/>
      </a:accent1>
      <a:accent2>
        <a:srgbClr val="008CC9"/>
      </a:accent2>
      <a:accent3>
        <a:srgbClr val="971D20"/>
      </a:accent3>
      <a:accent4>
        <a:srgbClr val="E8BF3C"/>
      </a:accent4>
      <a:accent5>
        <a:srgbClr val="D30F7F"/>
      </a:accent5>
      <a:accent6>
        <a:srgbClr val="FFFFFF"/>
      </a:accent6>
      <a:hlink>
        <a:srgbClr val="288AC3"/>
      </a:hlink>
      <a:folHlink>
        <a:srgbClr val="288AC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D99821D3-5AB0-46A2-A88B-DF1F5B2F96C5}" vid="{6DD89F41-01E6-4C88-840F-270122FD5FDE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Custom Design</Template>
  <TotalTime>128</TotalTime>
  <Words>461</Words>
  <Application>Microsoft Macintosh PowerPoint</Application>
  <PresentationFormat>On-screen Show (16:9)</PresentationFormat>
  <Paragraphs>38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 Display</vt:lpstr>
      <vt:lpstr>Arial</vt:lpstr>
      <vt:lpstr>Calibri</vt:lpstr>
      <vt:lpstr>Courier New</vt:lpstr>
      <vt:lpstr>System Font Regular</vt:lpstr>
      <vt:lpstr>Wingdings</vt:lpstr>
      <vt:lpstr>Custom Design</vt:lpstr>
      <vt:lpstr>1_Custom Design</vt:lpstr>
      <vt:lpstr>PowerPoint Presentation</vt:lpstr>
      <vt:lpstr>Enlighten Me</vt:lpstr>
      <vt:lpstr>Essential Question</vt:lpstr>
      <vt:lpstr>Learning Objectives</vt:lpstr>
      <vt:lpstr>Always, Sometimes, or Never True</vt:lpstr>
      <vt:lpstr>Always, Sometimes, or Never True</vt:lpstr>
      <vt:lpstr>Honeycomb Harvest</vt:lpstr>
      <vt:lpstr>Honeycomb Harvest</vt:lpstr>
      <vt:lpstr>Connect to American Life</vt:lpstr>
      <vt:lpstr>Exit Ticket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Halstied, Laura E.</dc:creator>
  <cp:keywords/>
  <dc:description/>
  <cp:lastModifiedBy>Finley-Combs, Elsa C.</cp:lastModifiedBy>
  <cp:revision>7</cp:revision>
  <dcterms:created xsi:type="dcterms:W3CDTF">2026-06-09T17:47:48Z</dcterms:created>
  <dcterms:modified xsi:type="dcterms:W3CDTF">2026-08-13T13:58:09Z</dcterms:modified>
  <cp:category/>
</cp:coreProperties>
</file>