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67" r:id="rId1"/>
    <p:sldMasterId id="2147483668" r:id="rId2"/>
  </p:sldMasterIdLst>
  <p:notesMasterIdLst>
    <p:notesMasterId r:id="rId15"/>
  </p:notesMasterIdLst>
  <p:sldIdLst>
    <p:sldId id="256" r:id="rId3"/>
    <p:sldId id="257" r:id="rId4"/>
    <p:sldId id="266" r:id="rId5"/>
    <p:sldId id="267" r:id="rId6"/>
    <p:sldId id="258" r:id="rId7"/>
    <p:sldId id="259" r:id="rId8"/>
    <p:sldId id="260" r:id="rId9"/>
    <p:sldId id="261" r:id="rId10"/>
    <p:sldId id="262" r:id="rId11"/>
    <p:sldId id="268" r:id="rId12"/>
    <p:sldId id="269" r:id="rId13"/>
    <p:sldId id="270" r:id="rId14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DA80508-3FAA-8D45-BC50-C2AC071A91DD}" v="26" dt="2024-05-02T19:08:37.972"/>
  </p1510:revLst>
</p1510:revInfo>
</file>

<file path=ppt/tableStyles.xml><?xml version="1.0" encoding="utf-8"?>
<a:tblStyleLst xmlns:a="http://schemas.openxmlformats.org/drawingml/2006/main" def="{E95075F1-654E-4AF4-BF90-9BFD64BCDB0D}">
  <a:tblStyle styleId="{E95075F1-654E-4AF4-BF90-9BFD64BCDB0D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63"/>
    <p:restoredTop sz="94694"/>
  </p:normalViewPr>
  <p:slideViewPr>
    <p:cSldViewPr snapToGrid="0">
      <p:cViewPr varScale="1">
        <p:scale>
          <a:sx n="161" d="100"/>
          <a:sy n="161" d="100"/>
        </p:scale>
        <p:origin x="49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microsoft.com/office/2015/10/relationships/revisionInfo" Target="revisionInfo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harram, Jehanne" userId="85e21374-e6a7-4794-bfaa-d28b9d520c64" providerId="ADAL" clId="{2DA80508-3FAA-8D45-BC50-C2AC071A91DD}"/>
    <pc:docChg chg="custSel modSld">
      <pc:chgData name="Moharram, Jehanne" userId="85e21374-e6a7-4794-bfaa-d28b9d520c64" providerId="ADAL" clId="{2DA80508-3FAA-8D45-BC50-C2AC071A91DD}" dt="2024-05-02T19:08:37.972" v="30"/>
      <pc:docMkLst>
        <pc:docMk/>
      </pc:docMkLst>
      <pc:sldChg chg="addSp modSp mod">
        <pc:chgData name="Moharram, Jehanne" userId="85e21374-e6a7-4794-bfaa-d28b9d520c64" providerId="ADAL" clId="{2DA80508-3FAA-8D45-BC50-C2AC071A91DD}" dt="2024-05-02T18:57:07.482" v="4" actId="1076"/>
        <pc:sldMkLst>
          <pc:docMk/>
          <pc:sldMk cId="0" sldId="260"/>
        </pc:sldMkLst>
        <pc:picChg chg="add mod">
          <ac:chgData name="Moharram, Jehanne" userId="85e21374-e6a7-4794-bfaa-d28b9d520c64" providerId="ADAL" clId="{2DA80508-3FAA-8D45-BC50-C2AC071A91DD}" dt="2024-05-02T18:57:07.482" v="4" actId="1076"/>
          <ac:picMkLst>
            <pc:docMk/>
            <pc:sldMk cId="0" sldId="260"/>
            <ac:picMk id="3" creationId="{6880286B-B1D2-20C7-76E5-2A8A05719F56}"/>
          </ac:picMkLst>
        </pc:picChg>
      </pc:sldChg>
      <pc:sldChg chg="addSp modSp mod">
        <pc:chgData name="Moharram, Jehanne" userId="85e21374-e6a7-4794-bfaa-d28b9d520c64" providerId="ADAL" clId="{2DA80508-3FAA-8D45-BC50-C2AC071A91DD}" dt="2024-05-02T18:59:01.911" v="11" actId="1076"/>
        <pc:sldMkLst>
          <pc:docMk/>
          <pc:sldMk cId="0" sldId="262"/>
        </pc:sldMkLst>
        <pc:graphicFrameChg chg="mod">
          <ac:chgData name="Moharram, Jehanne" userId="85e21374-e6a7-4794-bfaa-d28b9d520c64" providerId="ADAL" clId="{2DA80508-3FAA-8D45-BC50-C2AC071A91DD}" dt="2024-05-02T18:58:44.996" v="5" actId="1076"/>
          <ac:graphicFrameMkLst>
            <pc:docMk/>
            <pc:sldMk cId="0" sldId="262"/>
            <ac:graphicFrameMk id="2" creationId="{CDBD96B6-CEBC-CEB3-E6FC-C182E2EB64DC}"/>
          </ac:graphicFrameMkLst>
        </pc:graphicFrameChg>
        <pc:picChg chg="add mod">
          <ac:chgData name="Moharram, Jehanne" userId="85e21374-e6a7-4794-bfaa-d28b9d520c64" providerId="ADAL" clId="{2DA80508-3FAA-8D45-BC50-C2AC071A91DD}" dt="2024-05-02T18:59:01.911" v="11" actId="1076"/>
          <ac:picMkLst>
            <pc:docMk/>
            <pc:sldMk cId="0" sldId="262"/>
            <ac:picMk id="4" creationId="{B189A0B7-D249-F76A-5EFA-407A798C8055}"/>
          </ac:picMkLst>
        </pc:picChg>
      </pc:sldChg>
      <pc:sldChg chg="addSp delSp modSp mod modAnim">
        <pc:chgData name="Moharram, Jehanne" userId="85e21374-e6a7-4794-bfaa-d28b9d520c64" providerId="ADAL" clId="{2DA80508-3FAA-8D45-BC50-C2AC071A91DD}" dt="2024-05-02T19:08:37.972" v="30"/>
        <pc:sldMkLst>
          <pc:docMk/>
          <pc:sldMk cId="3943236781" sldId="267"/>
        </pc:sldMkLst>
        <pc:spChg chg="add del mod">
          <ac:chgData name="Moharram, Jehanne" userId="85e21374-e6a7-4794-bfaa-d28b9d520c64" providerId="ADAL" clId="{2DA80508-3FAA-8D45-BC50-C2AC071A91DD}" dt="2024-05-02T19:05:52.377" v="22" actId="478"/>
          <ac:spMkLst>
            <pc:docMk/>
            <pc:sldMk cId="3943236781" sldId="267"/>
            <ac:spMk id="5" creationId="{E7D4963E-ECF2-8AD5-43E2-A9E5108BF9AA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1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92" name="Google Shape;92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100"/>
              <a:buFont typeface="Arial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The directions fly in one at a time when you click. </a:t>
            </a:r>
          </a:p>
        </p:txBody>
      </p:sp>
    </p:spTree>
    <p:extLst>
      <p:ext uri="{BB962C8B-B14F-4D97-AF65-F5344CB8AC3E}">
        <p14:creationId xmlns:p14="http://schemas.microsoft.com/office/powerpoint/2010/main" val="3018949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/>
              <a:t>You may want to display this slide during the writing time or make sure this information is written on a chart or the board. </a:t>
            </a:r>
            <a:endParaRPr dirty="0"/>
          </a:p>
        </p:txBody>
      </p:sp>
      <p:sp>
        <p:nvSpPr>
          <p:cNvPr id="122" name="Google Shape;122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457200" marR="0" lvl="0" indent="-2286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tabLst/>
              <a:defRPr/>
            </a:pPr>
            <a:r>
              <a:rPr lang="en-US" dirty="0"/>
              <a:t>These are just some ideas in case students can’t think of something on their own.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10451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LEARN Logo" type="blank">
  <p:cSld name="Blank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Google Shape;9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6452" y="1028700"/>
            <a:ext cx="1911096" cy="31227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">
  <p:cSld name="Table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4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66" name="Google Shape;66;p1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69" name="Google Shape;69;p1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1">
  <p:cSld name="Blank 1"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6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White BG">
  <p:cSld name="Blank White BG">
    <p:bg>
      <p:bgPr>
        <a:solidFill>
          <a:schemeClr val="lt1"/>
        </a:solidFill>
        <a:effectLst/>
      </p:bgPr>
    </p:bg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No Logo">
  <p:cSld name="Blank No Logo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0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0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pic>
        <p:nvPicPr>
          <p:cNvPr id="81" name="Google Shape;81;p2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622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4" name="Google Shape;84;p21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endParaRPr/>
          </a:p>
        </p:txBody>
      </p:sp>
      <p:pic>
        <p:nvPicPr>
          <p:cNvPr id="85" name="Google Shape;85;p2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3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SzPts val="1700"/>
              <a:buFont typeface="Arial"/>
              <a:buChar char="•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Google Shape;12;p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gradFill>
          <a:gsLst>
            <a:gs pos="0">
              <a:schemeClr val="accent4"/>
            </a:gs>
            <a:gs pos="85000">
              <a:schemeClr val="accent6"/>
            </a:gs>
            <a:gs pos="100000">
              <a:schemeClr val="accent6"/>
            </a:gs>
          </a:gsLst>
          <a:lin ang="16200000" scaled="0"/>
        </a:gradFill>
        <a:effectLst/>
      </p:bgPr>
    </p:bg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ctrTitle"/>
          </p:nvPr>
        </p:nvSpPr>
        <p:spPr>
          <a:xfrm>
            <a:off x="644652" y="1007598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  <a:defRPr sz="5000" b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>
            <a:lvl1pPr marR="34289" lvl="0" algn="l">
              <a:spcBef>
                <a:spcPts val="520"/>
              </a:spcBef>
              <a:spcAft>
                <a:spcPts val="0"/>
              </a:spcAft>
              <a:buSzPts val="2600"/>
              <a:buNone/>
              <a:defRPr sz="26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  <p:pic>
        <p:nvPicPr>
          <p:cNvPr id="34" name="Google Shape;34;p7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622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rdered List">
  <p:cSld name="Ordered Lis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Calibri"/>
              <a:buAutoNum type="arabicPeriod"/>
              <a:defRPr sz="26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2000"/>
              <a:buFont typeface="Calibri"/>
              <a:buAutoNum type="alphaLcParenR"/>
              <a:defRPr sz="2000"/>
            </a:lvl2pPr>
            <a:lvl3pPr marL="1371600" lvl="2" indent="-336550" algn="l">
              <a:spcBef>
                <a:spcPts val="340"/>
              </a:spcBef>
              <a:spcAft>
                <a:spcPts val="0"/>
              </a:spcAft>
              <a:buClr>
                <a:schemeClr val="accent4"/>
              </a:buClr>
              <a:buSzPts val="1700"/>
              <a:buFont typeface="Calibri"/>
              <a:buAutoNum type="romanLcPeriod"/>
              <a:defRPr sz="17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Calibri"/>
              <a:buAutoNum type="arabicPeriod"/>
              <a:defRPr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Calibri"/>
              <a:buAutoNum type="arabicPeriod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7" name="Google Shape;37;p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38" name="Google Shape;38;p8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bg>
      <p:bgPr>
        <a:gradFill>
          <a:gsLst>
            <a:gs pos="0">
              <a:srgbClr val="659298"/>
            </a:gs>
            <a:gs pos="100000">
              <a:srgbClr val="4E6F74"/>
            </a:gs>
          </a:gsLst>
          <a:lin ang="15960000" scaled="0"/>
        </a:gradFill>
        <a:effectLst/>
      </p:bgPr>
    </p:bg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  <a:defRPr sz="5000" b="0" cap="non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1" name="Google Shape;41;p9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93700" algn="l">
              <a:spcBef>
                <a:spcPts val="52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Char char="•"/>
              <a:defRPr sz="2600">
                <a:solidFill>
                  <a:schemeClr val="lt1"/>
                </a:solidFill>
              </a:defRPr>
            </a:lvl1pPr>
            <a:lvl2pPr marL="914400" lvl="1" indent="-228600" algn="l">
              <a:spcBef>
                <a:spcPts val="270"/>
              </a:spcBef>
              <a:spcAft>
                <a:spcPts val="0"/>
              </a:spcAft>
              <a:buSzPts val="1148"/>
              <a:buNone/>
              <a:defRPr sz="1350">
                <a:solidFill>
                  <a:schemeClr val="lt1"/>
                </a:solidFill>
              </a:defRPr>
            </a:lvl2pPr>
            <a:lvl3pPr marL="1371600" lvl="2" indent="-228600" algn="l">
              <a:spcBef>
                <a:spcPts val="240"/>
              </a:spcBef>
              <a:spcAft>
                <a:spcPts val="0"/>
              </a:spcAft>
              <a:buSzPts val="840"/>
              <a:buNone/>
              <a:defRPr sz="1200">
                <a:solidFill>
                  <a:schemeClr val="lt1"/>
                </a:solidFill>
              </a:defRPr>
            </a:lvl3pPr>
            <a:lvl4pPr marL="1828800" lvl="3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4pPr>
            <a:lvl5pPr marL="2286000" lvl="4" indent="-228600" algn="l">
              <a:spcBef>
                <a:spcPts val="210"/>
              </a:spcBef>
              <a:spcAft>
                <a:spcPts val="0"/>
              </a:spcAft>
              <a:buSzPts val="683"/>
              <a:buNone/>
              <a:defRPr sz="1050">
                <a:solidFill>
                  <a:schemeClr val="lt1"/>
                </a:solidFill>
              </a:defRPr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2" name="Google Shape;42;p9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>
  <p:cSld name="Two Content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10"/>
          <p:cNvSpPr txBox="1"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1"/>
          </p:nvPr>
        </p:nvSpPr>
        <p:spPr>
          <a:xfrm>
            <a:off x="457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6" name="Google Shape;46;p10"/>
          <p:cNvSpPr txBox="1">
            <a:spLocks noGrp="1"/>
          </p:cNvSpPr>
          <p:nvPr>
            <p:ph type="body" idx="2"/>
          </p:nvPr>
        </p:nvSpPr>
        <p:spPr>
          <a:xfrm>
            <a:off x="4648200" y="1317938"/>
            <a:ext cx="4038600" cy="34482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SzPts val="2000"/>
              <a:buFont typeface="Arial"/>
              <a:buChar char="•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SzPts val="1800"/>
              <a:buFont typeface="Arial"/>
              <a:buChar char="•"/>
              <a:defRPr sz="1800"/>
            </a:lvl3pPr>
            <a:lvl4pPr marL="1828800" lvl="3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4pPr>
            <a:lvl5pPr marL="2286000" lvl="4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47" name="Google Shape;47;p10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>
  <p:cSld name="Comparison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1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0" name="Google Shape;50;p11"/>
          <p:cNvSpPr txBox="1">
            <a:spLocks noGrp="1"/>
          </p:cNvSpPr>
          <p:nvPr>
            <p:ph type="body" idx="1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Google Shape;51;p11"/>
          <p:cNvSpPr txBox="1">
            <a:spLocks noGrp="1"/>
          </p:cNvSpPr>
          <p:nvPr>
            <p:ph type="body" idx="2"/>
          </p:nvPr>
        </p:nvSpPr>
        <p:spPr>
          <a:xfrm>
            <a:off x="4645027" y="1394820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0" rIns="45700" bIns="0" anchor="ctr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SzPts val="2400"/>
              <a:buNone/>
              <a:defRPr sz="2400" b="1" cap="none">
                <a:solidFill>
                  <a:schemeClr val="dk2"/>
                </a:solidFill>
              </a:defRPr>
            </a:lvl1pPr>
            <a:lvl2pPr marL="914400" lvl="1" indent="-228600" algn="l">
              <a:spcBef>
                <a:spcPts val="300"/>
              </a:spcBef>
              <a:spcAft>
                <a:spcPts val="0"/>
              </a:spcAft>
              <a:buSzPts val="1275"/>
              <a:buNone/>
              <a:defRPr sz="1500" b="1"/>
            </a:lvl2pPr>
            <a:lvl3pPr marL="1371600" lvl="2" indent="-228600" algn="l">
              <a:spcBef>
                <a:spcPts val="270"/>
              </a:spcBef>
              <a:spcAft>
                <a:spcPts val="0"/>
              </a:spcAft>
              <a:buSzPts val="945"/>
              <a:buNone/>
              <a:defRPr sz="1350" b="1"/>
            </a:lvl3pPr>
            <a:lvl4pPr marL="1828800" lvl="3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4pPr>
            <a:lvl5pPr marL="2286000" lvl="4" indent="-228600" algn="l">
              <a:spcBef>
                <a:spcPts val="240"/>
              </a:spcBef>
              <a:spcAft>
                <a:spcPts val="0"/>
              </a:spcAft>
              <a:buSzPts val="780"/>
              <a:buNone/>
              <a:defRPr sz="1200" b="1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Google Shape;52;p11"/>
          <p:cNvSpPr txBox="1">
            <a:spLocks noGrp="1"/>
          </p:cNvSpPr>
          <p:nvPr>
            <p:ph type="body" idx="3"/>
          </p:nvPr>
        </p:nvSpPr>
        <p:spPr>
          <a:xfrm>
            <a:off x="457200" y="1974760"/>
            <a:ext cx="4040188" cy="27954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Google Shape;53;p11"/>
          <p:cNvSpPr txBox="1">
            <a:spLocks noGrp="1"/>
          </p:cNvSpPr>
          <p:nvPr>
            <p:ph type="body" idx="4"/>
          </p:nvPr>
        </p:nvSpPr>
        <p:spPr>
          <a:xfrm>
            <a:off x="4649788" y="1974760"/>
            <a:ext cx="4040188" cy="2795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23850" algn="l">
              <a:spcBef>
                <a:spcPts val="300"/>
              </a:spcBef>
              <a:spcAft>
                <a:spcPts val="0"/>
              </a:spcAft>
              <a:buSzPts val="1500"/>
              <a:buFont typeface="Arial"/>
              <a:buChar char="•"/>
              <a:defRPr sz="1500"/>
            </a:lvl2pPr>
            <a:lvl3pPr marL="1371600" lvl="2" indent="-314325" algn="l">
              <a:spcBef>
                <a:spcPts val="270"/>
              </a:spcBef>
              <a:spcAft>
                <a:spcPts val="0"/>
              </a:spcAft>
              <a:buSzPts val="1350"/>
              <a:buFont typeface="Arial"/>
              <a:buChar char="•"/>
              <a:defRPr sz="1350"/>
            </a:lvl3pPr>
            <a:lvl4pPr marL="1828800" lvl="3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54" name="Google Shape;54;p11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Graphic">
  <p:cSld name="Content with Graphic">
    <p:spTree>
      <p:nvGrpSpPr>
        <p:cNvPr id="1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12"/>
          <p:cNvSpPr txBox="1">
            <a:spLocks noGrp="1"/>
          </p:cNvSpPr>
          <p:nvPr>
            <p:ph type="body" idx="1"/>
          </p:nvPr>
        </p:nvSpPr>
        <p:spPr>
          <a:xfrm>
            <a:off x="3581400" y="1330012"/>
            <a:ext cx="511175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228600" algn="l">
              <a:spcBef>
                <a:spcPts val="420"/>
              </a:spcBef>
              <a:spcAft>
                <a:spcPts val="0"/>
              </a:spcAft>
              <a:buSzPts val="2100"/>
              <a:buNone/>
              <a:defRPr sz="2100"/>
            </a:lvl1pPr>
            <a:lvl2pPr marL="914400" lvl="1" indent="-333851" algn="l">
              <a:spcBef>
                <a:spcPts val="390"/>
              </a:spcBef>
              <a:spcAft>
                <a:spcPts val="0"/>
              </a:spcAft>
              <a:buSzPts val="1658"/>
              <a:buChar char="⚫"/>
              <a:defRPr sz="1950"/>
            </a:lvl2pPr>
            <a:lvl3pPr marL="1371600" lvl="2" indent="-30861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marL="1828800" lvl="3" indent="-290512" algn="l">
              <a:spcBef>
                <a:spcPts val="300"/>
              </a:spcBef>
              <a:spcAft>
                <a:spcPts val="0"/>
              </a:spcAft>
              <a:buSzPts val="975"/>
              <a:buChar char="⚫"/>
              <a:defRPr sz="1500"/>
            </a:lvl4pPr>
            <a:lvl5pPr marL="2286000" lvl="4" indent="-284321" algn="l">
              <a:spcBef>
                <a:spcPts val="270"/>
              </a:spcBef>
              <a:spcAft>
                <a:spcPts val="0"/>
              </a:spcAft>
              <a:buSzPts val="877"/>
              <a:buChar char="⚫"/>
              <a:defRPr sz="135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7" name="Google Shape;57;p12"/>
          <p:cNvSpPr txBox="1">
            <a:spLocks noGrp="1"/>
          </p:cNvSpPr>
          <p:nvPr>
            <p:ph type="body" idx="2"/>
          </p:nvPr>
        </p:nvSpPr>
        <p:spPr>
          <a:xfrm>
            <a:off x="450850" y="1330012"/>
            <a:ext cx="3124200" cy="32575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 sz="1800"/>
            </a:lvl1pPr>
            <a:lvl2pPr marL="914400" lvl="1" indent="-330200" algn="l">
              <a:spcBef>
                <a:spcPts val="320"/>
              </a:spcBef>
              <a:spcAft>
                <a:spcPts val="0"/>
              </a:spcAft>
              <a:buSzPts val="1600"/>
              <a:buFont typeface="Arial"/>
              <a:buChar char="•"/>
              <a:defRPr sz="1600"/>
            </a:lvl2pPr>
            <a:lvl3pPr marL="1371600" lvl="2" indent="-317500" algn="l">
              <a:spcBef>
                <a:spcPts val="280"/>
              </a:spcBef>
              <a:spcAft>
                <a:spcPts val="0"/>
              </a:spcAft>
              <a:buSzPts val="1400"/>
              <a:buFont typeface="Arial"/>
              <a:buChar char="•"/>
              <a:defRPr sz="1400"/>
            </a:lvl3pPr>
            <a:lvl4pPr marL="1828800" lvl="3" indent="-311150" algn="l">
              <a:spcBef>
                <a:spcPts val="260"/>
              </a:spcBef>
              <a:spcAft>
                <a:spcPts val="0"/>
              </a:spcAft>
              <a:buSzPts val="1300"/>
              <a:buFont typeface="Arial"/>
              <a:buChar char="•"/>
              <a:defRPr sz="1300"/>
            </a:lvl4pPr>
            <a:lvl5pPr marL="2286000" lvl="4" indent="-304800" algn="l">
              <a:spcBef>
                <a:spcPts val="240"/>
              </a:spcBef>
              <a:spcAft>
                <a:spcPts val="0"/>
              </a:spcAft>
              <a:buSzPts val="1200"/>
              <a:buFont typeface="Arial"/>
              <a:buChar char="•"/>
              <a:defRPr sz="1200"/>
            </a:lvl5pPr>
            <a:lvl6pPr marL="2743200" lvl="5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marL="3200400" lvl="6" indent="-320039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8" name="Google Shape;58;p12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59" name="Google Shape;59;p1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ideo">
  <p:cSld name="Video"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3"/>
          <p:cNvSpPr>
            <a:spLocks noGrp="1"/>
          </p:cNvSpPr>
          <p:nvPr>
            <p:ph type="media" idx="2"/>
          </p:nvPr>
        </p:nvSpPr>
        <p:spPr>
          <a:xfrm>
            <a:off x="457200" y="1343696"/>
            <a:ext cx="6125827" cy="34083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r>
              <a:rPr lang="en-US"/>
              <a:t>Click icon to add media</a:t>
            </a:r>
            <a:endParaRPr/>
          </a:p>
        </p:txBody>
      </p:sp>
      <p:sp>
        <p:nvSpPr>
          <p:cNvPr id="62" name="Google Shape;62;p13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pic>
        <p:nvPicPr>
          <p:cNvPr id="63" name="Google Shape;63;p13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2451100" y="4307158"/>
            <a:ext cx="6692900" cy="7239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rgbClr val="D8D8D8"/>
            </a:gs>
          </a:gsLst>
          <a:lin ang="5640000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dk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3" r:id="rId3"/>
    <p:sldLayoutId id="2147483654" r:id="rId4"/>
    <p:sldLayoutId id="2147483655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2" r:id="rId12"/>
    <p:sldLayoutId id="2147483663" r:id="rId13"/>
    <p:sldLayoutId id="2147483664" r:id="rId14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FFFFF"/>
            </a:gs>
            <a:gs pos="100000">
              <a:schemeClr val="dk1"/>
            </a:gs>
          </a:gsLst>
          <a:lin ang="5640000" scaled="0"/>
        </a:gradFill>
        <a:effectLst/>
      </p:bgPr>
    </p:bg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9"/>
          <p:cNvSpPr txBox="1"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  <a:defRPr sz="3600" b="0" i="0" u="none" strike="noStrike" cap="none">
                <a:solidFill>
                  <a:schemeClr val="accent4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7" name="Google Shape;77;p19"/>
          <p:cNvSpPr txBox="1"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93700" algn="l" rtl="0">
              <a:spcBef>
                <a:spcPts val="520"/>
              </a:spcBef>
              <a:spcAft>
                <a:spcPts val="0"/>
              </a:spcAft>
              <a:buClr>
                <a:schemeClr val="accent4"/>
              </a:buClr>
              <a:buSzPts val="2600"/>
              <a:buFont typeface="Arial"/>
              <a:buChar char="•"/>
              <a:defRPr sz="26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25755" algn="l" rtl="0">
              <a:spcBef>
                <a:spcPts val="360"/>
              </a:spcBef>
              <a:spcAft>
                <a:spcPts val="0"/>
              </a:spcAft>
              <a:buClr>
                <a:schemeClr val="accent1"/>
              </a:buClr>
              <a:buSzPts val="1530"/>
              <a:buFont typeface="Noto Sans Symbols"/>
              <a:buChar char="⚫"/>
              <a:defRPr sz="18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98608" algn="l" rtl="0">
              <a:spcBef>
                <a:spcPts val="315"/>
              </a:spcBef>
              <a:spcAft>
                <a:spcPts val="0"/>
              </a:spcAft>
              <a:buClr>
                <a:schemeClr val="accent2"/>
              </a:buClr>
              <a:buSzPts val="1103"/>
              <a:buFont typeface="Noto Sans Symbols"/>
              <a:buChar char="⚫"/>
              <a:defRPr sz="1575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90512" algn="l" rtl="0"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90512" algn="l" rtl="0">
              <a:spcBef>
                <a:spcPts val="300"/>
              </a:spcBef>
              <a:spcAft>
                <a:spcPts val="0"/>
              </a:spcAft>
              <a:buClr>
                <a:schemeClr val="accent4"/>
              </a:buClr>
              <a:buSzPts val="975"/>
              <a:buFont typeface="Noto Sans Symbols"/>
              <a:buChar char="⚫"/>
              <a:defRPr sz="15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97179" algn="l" rtl="0">
              <a:spcBef>
                <a:spcPts val="270"/>
              </a:spcBef>
              <a:spcAft>
                <a:spcPts val="0"/>
              </a:spcAft>
              <a:buClr>
                <a:schemeClr val="accent5"/>
              </a:buClr>
              <a:buSzPts val="1080"/>
              <a:buFont typeface="Noto Sans Symbols"/>
              <a:buChar char="⚫"/>
              <a:defRPr sz="13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89560" algn="l" rtl="0">
              <a:spcBef>
                <a:spcPts val="240"/>
              </a:spcBef>
              <a:spcAft>
                <a:spcPts val="0"/>
              </a:spcAft>
              <a:buClr>
                <a:schemeClr val="accent6"/>
              </a:buClr>
              <a:buSzPts val="960"/>
              <a:buFont typeface="Noto Sans Symbols"/>
              <a:buChar char="⚫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04800" algn="l" rtl="0">
              <a:spcBef>
                <a:spcPts val="240"/>
              </a:spcBef>
              <a:spcAft>
                <a:spcPts val="0"/>
              </a:spcAft>
              <a:buClr>
                <a:schemeClr val="lt2"/>
              </a:buClr>
              <a:buSzPts val="1200"/>
              <a:buFont typeface="Calibri"/>
              <a:buChar char="•"/>
              <a:defRPr sz="1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95275" algn="l" rtl="0">
              <a:spcBef>
                <a:spcPts val="210"/>
              </a:spcBef>
              <a:spcAft>
                <a:spcPts val="0"/>
              </a:spcAft>
              <a:buClr>
                <a:schemeClr val="lt2"/>
              </a:buClr>
              <a:buSzPts val="1050"/>
              <a:buFont typeface="Calibri"/>
              <a:buChar char="•"/>
              <a:defRPr sz="105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65" r:id="rId1"/>
    <p:sldLayoutId id="2147483666" r:id="rId2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9094BC7-4347-3DC2-B100-7F1CF221D4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1309352"/>
            <a:ext cx="8229600" cy="2933464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is persuasive writing?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needs to be in the introduction?  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Why is it essential to include reasoning or evidence?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goes into the conclusion of the writing?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words can help with transitions for this type of writing? 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6F7197C-6382-12FF-ABB3-22D510FCE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 to Think About</a:t>
            </a:r>
          </a:p>
        </p:txBody>
      </p:sp>
    </p:spTree>
    <p:extLst>
      <p:ext uri="{BB962C8B-B14F-4D97-AF65-F5344CB8AC3E}">
        <p14:creationId xmlns:p14="http://schemas.microsoft.com/office/powerpoint/2010/main" val="2056630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4C2E632-ACD3-4A6A-E900-35A09B589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72222"/>
            <a:ext cx="8229600" cy="662017"/>
          </a:xfrm>
        </p:spPr>
        <p:txBody>
          <a:bodyPr/>
          <a:lstStyle/>
          <a:p>
            <a:r>
              <a:rPr lang="en-US" dirty="0"/>
              <a:t>Some Persuasive Writing Topics</a:t>
            </a: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49349E88-8EA1-C063-B5FD-ACD9D37295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57338" y="834239"/>
            <a:ext cx="3994500" cy="3868238"/>
          </a:xfrm>
        </p:spPr>
        <p:txBody>
          <a:bodyPr>
            <a:normAutofit fontScale="55000" lnSpcReduction="20000"/>
          </a:bodyPr>
          <a:lstStyle/>
          <a:p>
            <a:pPr indent="-457200">
              <a:lnSpc>
                <a:spcPct val="120000"/>
              </a:lnSpc>
              <a:buSzPct val="100000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We should not have a school dress code.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Pets should be allowed in school.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School break times should be longer.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There should be no homework.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should get a pocket money raise from my parents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 should be able to go to bed later.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Year-round school is a good/bad idea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Life without the internet would be…</a:t>
            </a:r>
          </a:p>
          <a:p>
            <a:pPr algn="l">
              <a:lnSpc>
                <a:spcPct val="120000"/>
              </a:lnSpc>
              <a:buSzPct val="100000"/>
              <a:buFont typeface="+mj-lt"/>
              <a:buAutoNum type="arabicPeriod"/>
            </a:pPr>
            <a:r>
              <a:rPr lang="en-US" sz="29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Keeping animals in zoos is…</a:t>
            </a:r>
          </a:p>
          <a:p>
            <a:pPr algn="l">
              <a:buSzPct val="100000"/>
              <a:buFont typeface="+mj-lt"/>
              <a:buAutoNum type="arabicPeriod"/>
            </a:pPr>
            <a:endParaRPr lang="en-US" sz="29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l">
              <a:buFont typeface="+mj-lt"/>
              <a:buAutoNum type="arabicPeriod"/>
            </a:pPr>
            <a:endParaRPr lang="en-US" sz="1600" b="0" i="0" dirty="0">
              <a:solidFill>
                <a:srgbClr val="000000"/>
              </a:solidFill>
              <a:effectLst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63500" indent="0">
              <a:buNone/>
            </a:pPr>
            <a:endParaRPr lang="en-US" dirty="0"/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0985CAD1-26D7-59C5-E95D-6DE1C893B731}"/>
              </a:ext>
            </a:extLst>
          </p:cNvPr>
          <p:cNvSpPr txBox="1">
            <a:spLocks/>
          </p:cNvSpPr>
          <p:nvPr/>
        </p:nvSpPr>
        <p:spPr>
          <a:xfrm>
            <a:off x="4451700" y="834239"/>
            <a:ext cx="4235100" cy="4002014"/>
          </a:xfrm>
          <a:prstGeom prst="rect">
            <a:avLst/>
          </a:prstGeom>
        </p:spPr>
        <p:txBody>
          <a:bodyPr>
            <a:normAutofit fontScale="70000" lnSpcReduction="20000"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 ea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406400" indent="-3429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 should be allowed to have a pet (or another pet!).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 should be able to stay at home on my own.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Everyone should learn a foreign language. 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Nobody should litter.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Everyone should have to exercise every day.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We should all grow our own vegetables.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Smoking should be banned for everyone.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Saving the Planet is….</a:t>
            </a:r>
          </a:p>
          <a:p>
            <a:pPr marL="457200" indent="-393700">
              <a:lnSpc>
                <a:spcPct val="120000"/>
              </a:lnSpc>
              <a:spcBef>
                <a:spcPts val="520"/>
              </a:spcBef>
              <a:buClr>
                <a:srgbClr val="991B1E"/>
              </a:buClr>
              <a:buSzPct val="100000"/>
              <a:buFont typeface="+mj-lt"/>
              <a:buAutoNum type="arabicPeriod" startAt="10"/>
              <a:defRPr/>
            </a:pPr>
            <a:r>
              <a:rPr lang="en-US" sz="2300" dirty="0">
                <a:latin typeface="Calibri" panose="020F0502020204030204" pitchFamily="34" charset="0"/>
                <a:cs typeface="Calibri" panose="020F0502020204030204" pitchFamily="34" charset="0"/>
              </a:rPr>
              <a:t>Celebrities matter because… </a:t>
            </a:r>
            <a:br>
              <a:rPr lang="en-US" sz="2000" dirty="0"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</a:br>
            <a:endParaRPr lang="en-US" sz="2000" dirty="0">
              <a:highlight>
                <a:srgbClr val="FBFBFB"/>
              </a:highlight>
              <a:latin typeface="Calibri" panose="020F0502020204030204" pitchFamily="34" charset="0"/>
              <a:cs typeface="Calibri" panose="020F0502020204030204" pitchFamily="34" charset="0"/>
              <a:sym typeface="Calibri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71116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C3B15A58-F03B-CD93-BD89-A52F68188A0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Some people believe that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In my opinion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Therefore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For this reason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 feel that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 am sure that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Surely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It is certain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Firstly, </a:t>
            </a:r>
          </a:p>
          <a:p>
            <a:pPr marL="457200" marR="0" lvl="0" indent="-393700" algn="l" defTabSz="914400" rtl="0" eaLnBrk="1" fontAlgn="auto" latinLnBrk="0" hangingPunct="1">
              <a:lnSpc>
                <a:spcPct val="80000"/>
              </a:lnSpc>
              <a:spcBef>
                <a:spcPts val="520"/>
              </a:spcBef>
              <a:spcAft>
                <a:spcPts val="0"/>
              </a:spcAft>
              <a:buClr>
                <a:srgbClr val="991B1E"/>
              </a:buClr>
              <a:buSzPct val="100000"/>
              <a:buFont typeface="Arial"/>
              <a:buChar char="•"/>
              <a:tabLst/>
              <a:defRPr/>
            </a:pPr>
            <a:r>
              <a:rPr kumimoji="0" lang="en-US" sz="28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sym typeface="Calibri"/>
              </a:rPr>
              <a:t>Secondly,</a:t>
            </a: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55B51BB-EFDC-2845-D3B2-0AB96B5759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Some Persuasive Words</a:t>
            </a:r>
          </a:p>
        </p:txBody>
      </p:sp>
    </p:spTree>
    <p:extLst>
      <p:ext uri="{BB962C8B-B14F-4D97-AF65-F5344CB8AC3E}">
        <p14:creationId xmlns:p14="http://schemas.microsoft.com/office/powerpoint/2010/main" val="4039991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23"/>
          <p:cNvSpPr txBox="1">
            <a:spLocks noGrp="1"/>
          </p:cNvSpPr>
          <p:nvPr>
            <p:ph type="ctrTitle"/>
          </p:nvPr>
        </p:nvSpPr>
        <p:spPr>
          <a:xfrm>
            <a:off x="646176" y="1349504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18275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5000"/>
              <a:buFont typeface="Calibri"/>
              <a:buNone/>
            </a:pPr>
            <a:r>
              <a:rPr lang="en-US" dirty="0"/>
              <a:t>Are You Thinking What I Am Thinking?</a:t>
            </a:r>
            <a:endParaRPr dirty="0"/>
          </a:p>
        </p:txBody>
      </p:sp>
      <p:sp>
        <p:nvSpPr>
          <p:cNvPr id="95" name="Google Shape;95;p23"/>
          <p:cNvSpPr txBox="1">
            <a:spLocks noGrp="1"/>
          </p:cNvSpPr>
          <p:nvPr>
            <p:ph type="subTitle" idx="1"/>
          </p:nvPr>
        </p:nvSpPr>
        <p:spPr>
          <a:xfrm>
            <a:off x="646176" y="2742206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18275" bIns="45700" anchor="t" anchorCtr="0">
            <a:normAutofit/>
          </a:bodyPr>
          <a:lstStyle/>
          <a:p>
            <a:pPr marL="0" marR="34289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r>
              <a:rPr lang="en-US" dirty="0"/>
              <a:t>Persuasive Writing</a:t>
            </a:r>
            <a:endParaRPr dirty="0"/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68D253-63DF-76F2-C6F7-B80633F03B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27867" y="1208598"/>
            <a:ext cx="6082748" cy="1800601"/>
          </a:xfrm>
        </p:spPr>
        <p:txBody>
          <a:bodyPr>
            <a:noAutofit/>
          </a:bodyPr>
          <a:lstStyle/>
          <a:p>
            <a:pPr algn="ctr"/>
            <a:r>
              <a:rPr lang="en-US" sz="5000" dirty="0"/>
              <a:t>All kids should play sports.</a:t>
            </a:r>
          </a:p>
        </p:txBody>
      </p:sp>
    </p:spTree>
    <p:extLst>
      <p:ext uri="{BB962C8B-B14F-4D97-AF65-F5344CB8AC3E}">
        <p14:creationId xmlns:p14="http://schemas.microsoft.com/office/powerpoint/2010/main" val="28622526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0843D11-74DB-2C90-A526-FDC8B64918F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14350" lvl="0" indent="-51435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SzPts val="2600"/>
              <a:buAutoNum type="arabicPeriod"/>
            </a:pP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Line yourself up on whether you agree with the statement or not. </a:t>
            </a:r>
          </a:p>
          <a:p>
            <a:pPr marL="514350" indent="-514350">
              <a:buFont typeface="Arial"/>
              <a:buAutoNum type="arabicPeriod"/>
            </a:pPr>
            <a:r>
              <a:rPr lang="en-US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lang="en-US" b="0" i="0" dirty="0">
                <a:solidFill>
                  <a:srgbClr val="2929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iscuss the prompt with a nearby classmate who </a:t>
            </a:r>
            <a:r>
              <a:rPr lang="en-US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might </a:t>
            </a:r>
            <a:r>
              <a:rPr lang="en-US" b="0" i="0" dirty="0">
                <a:solidFill>
                  <a:srgbClr val="292929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share a similar opinion to your own. </a:t>
            </a:r>
          </a:p>
          <a:p>
            <a:pPr marL="514350" indent="-514350">
              <a:buFont typeface="Arial"/>
              <a:buAutoNum type="arabicPeriod"/>
            </a:pPr>
            <a:r>
              <a:rPr lang="en-US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Now, fold the line and find a new partner.</a:t>
            </a:r>
          </a:p>
          <a:p>
            <a:pPr marL="514350" indent="-514350">
              <a:buFont typeface="Arial"/>
              <a:buAutoNum type="arabicPeriod"/>
            </a:pPr>
            <a:r>
              <a:rPr lang="en-US" dirty="0">
                <a:solidFill>
                  <a:srgbClr val="292929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Debate your stance with this new partner.</a:t>
            </a:r>
            <a:endParaRPr lang="en-US" dirty="0"/>
          </a:p>
          <a:p>
            <a:pPr marL="6350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420BE0EA-499C-A70A-748D-1CFBF1252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Fold the Line</a:t>
            </a:r>
          </a:p>
        </p:txBody>
      </p:sp>
      <p:pic>
        <p:nvPicPr>
          <p:cNvPr id="6" name="Picture 5" descr="A colorful beads on a string&#10;&#10;Description automatically generated">
            <a:extLst>
              <a:ext uri="{FF2B5EF4-FFF2-40B4-BE49-F238E27FC236}">
                <a16:creationId xmlns:a16="http://schemas.microsoft.com/office/drawing/2014/main" id="{D455C0E3-EB8D-074B-6B9D-D14DE3A66C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7371" y="135172"/>
            <a:ext cx="1637472" cy="16374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23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4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Essential Question</a:t>
            </a:r>
            <a:endParaRPr dirty="0"/>
          </a:p>
        </p:txBody>
      </p:sp>
      <p:sp>
        <p:nvSpPr>
          <p:cNvPr id="101" name="Google Shape;101;p24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Arial"/>
              <a:buNone/>
              <a:tabLst/>
              <a:defRPr/>
            </a:pPr>
            <a:r>
              <a:rPr kumimoji="0" lang="en-US" b="0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/>
                <a:cs typeface="Calibri"/>
                <a:sym typeface="Calibri"/>
              </a:rPr>
              <a:t>How can our writing persuade others?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25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Lesson Objectives</a:t>
            </a:r>
            <a:endParaRPr dirty="0"/>
          </a:p>
        </p:txBody>
      </p:sp>
      <p:sp>
        <p:nvSpPr>
          <p:cNvPr id="107" name="Google Shape;107;p25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324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71500" lvl="0" indent="-5715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Understand how to persuade someone with your words.</a:t>
            </a:r>
          </a:p>
          <a:p>
            <a:pPr marL="571500" lvl="0" indent="-571500" algn="l" rtl="0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chemeClr val="bg1"/>
              </a:buClr>
              <a:buSzPts val="2600"/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/>
                </a:solidFill>
              </a:rPr>
              <a:t>Learn what makes a persuasive essay strong and convincing. </a:t>
            </a:r>
          </a:p>
          <a:p>
            <a:pPr marL="398463" lvl="0" indent="-17780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Font typeface="Arial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6"/>
          <p:cNvSpPr txBox="1">
            <a:spLocks noGrp="1"/>
          </p:cNvSpPr>
          <p:nvPr>
            <p:ph type="body" idx="1"/>
          </p:nvPr>
        </p:nvSpPr>
        <p:spPr>
          <a:xfrm>
            <a:off x="457200" y="1309352"/>
            <a:ext cx="8229600" cy="34340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What is the claim or wish in this scenario?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Identify two pieces of evidence that support the claim.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Explain why the reasoning in this example is strong or weak.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  <p:sp>
        <p:nvSpPr>
          <p:cNvPr id="113" name="Google Shape;113;p26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Find the Persuasive Elements</a:t>
            </a:r>
            <a:endParaRPr dirty="0"/>
          </a:p>
        </p:txBody>
      </p:sp>
      <p:pic>
        <p:nvPicPr>
          <p:cNvPr id="3" name="Picture 2" descr="A diagram of a diagram of numbers and letters&#10;&#10;Description automatically generated with medium confidence">
            <a:extLst>
              <a:ext uri="{FF2B5EF4-FFF2-40B4-BE49-F238E27FC236}">
                <a16:creationId xmlns:a16="http://schemas.microsoft.com/office/drawing/2014/main" id="{6880286B-B1D2-20C7-76E5-2A8A05719F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49328" y="400050"/>
            <a:ext cx="1422290" cy="142229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7"/>
          <p:cNvSpPr txBox="1">
            <a:spLocks noGrp="1"/>
          </p:cNvSpPr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5000"/>
              <a:buFont typeface="Calibri"/>
              <a:buNone/>
            </a:pPr>
            <a:r>
              <a:rPr lang="en-US" dirty="0"/>
              <a:t>Persuasive Essay</a:t>
            </a:r>
            <a:endParaRPr dirty="0"/>
          </a:p>
        </p:txBody>
      </p:sp>
      <p:sp>
        <p:nvSpPr>
          <p:cNvPr id="119" name="Google Shape;119;p27"/>
          <p:cNvSpPr txBox="1">
            <a:spLocks noGrp="1"/>
          </p:cNvSpPr>
          <p:nvPr>
            <p:ph type="body" idx="1"/>
          </p:nvPr>
        </p:nvSpPr>
        <p:spPr>
          <a:xfrm>
            <a:off x="530352" y="2028498"/>
            <a:ext cx="7772400" cy="2127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55563" indent="0">
              <a:spcBef>
                <a:spcPts val="0"/>
              </a:spcBef>
              <a:buNone/>
            </a:pPr>
            <a:r>
              <a:rPr lang="en-US" dirty="0"/>
              <a:t>A persuasive essay, also known as an argumentative or opinion essay, is written when you are trying to convince someone of something based on your beliefs and ideas, backed by reasons. </a:t>
            </a:r>
          </a:p>
          <a:p>
            <a:pPr marL="55563" lvl="0" indent="0" algn="l" rtl="0">
              <a:spcBef>
                <a:spcPts val="0"/>
              </a:spcBef>
              <a:spcAft>
                <a:spcPts val="0"/>
              </a:spcAft>
              <a:buSzPts val="2600"/>
              <a:buNone/>
            </a:pPr>
            <a:endParaRPr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28"/>
          <p:cNvSpPr txBox="1">
            <a:spLocks noGrp="1"/>
          </p:cNvSpPr>
          <p:nvPr>
            <p:ph type="title"/>
          </p:nvPr>
        </p:nvSpPr>
        <p:spPr>
          <a:xfrm>
            <a:off x="457200" y="307247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b" anchorCtr="0">
            <a:norm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4"/>
              </a:buClr>
              <a:buSzPts val="3600"/>
              <a:buFont typeface="Calibri"/>
              <a:buNone/>
            </a:pPr>
            <a:r>
              <a:rPr lang="en-US" dirty="0"/>
              <a:t>Persuasive Essay Layout</a:t>
            </a:r>
            <a:endParaRPr dirty="0"/>
          </a:p>
        </p:txBody>
      </p:sp>
      <p:graphicFrame>
        <p:nvGraphicFramePr>
          <p:cNvPr id="2" name="Table 6">
            <a:extLst>
              <a:ext uri="{FF2B5EF4-FFF2-40B4-BE49-F238E27FC236}">
                <a16:creationId xmlns:a16="http://schemas.microsoft.com/office/drawing/2014/main" id="{CDBD96B6-CEBC-CEB3-E6FC-C182E2EB64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6388537"/>
              </p:ext>
            </p:extLst>
          </p:nvPr>
        </p:nvGraphicFramePr>
        <p:xfrm>
          <a:off x="457200" y="1254775"/>
          <a:ext cx="5673331" cy="2872744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673331">
                  <a:extLst>
                    <a:ext uri="{9D8B030D-6E8A-4147-A177-3AD203B41FA5}">
                      <a16:colId xmlns:a16="http://schemas.microsoft.com/office/drawing/2014/main" val="545275300"/>
                    </a:ext>
                  </a:extLst>
                </a:gridCol>
              </a:tblGrid>
              <a:tr h="359093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Paragraph 1: 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5763462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Introduction: State your claim/position</a:t>
                      </a:r>
                    </a:p>
                  </a:txBody>
                  <a:tcPr>
                    <a:solidFill>
                      <a:schemeClr val="accent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031198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Paragraphs 2-4:       (3 reasons, 1 paragraph per reason)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9120929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ctr"/>
                      <a:r>
                        <a:rPr lang="en-US" sz="1600" b="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Reason: Opening </a:t>
                      </a: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5043496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Supporting Evidence </a:t>
                      </a:r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87868486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Concluding Statement </a:t>
                      </a:r>
                    </a:p>
                  </a:txBody>
                  <a:tcP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213122216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chemeClr val="bg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Paragraph 5: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35550031"/>
                  </a:ext>
                </a:extLst>
              </a:tr>
              <a:tr h="359093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/>
                          </a:solidFill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Conclusion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9084666"/>
                  </a:ext>
                </a:extLst>
              </a:tr>
            </a:tbl>
          </a:graphicData>
        </a:graphic>
      </p:graphicFrame>
      <p:pic>
        <p:nvPicPr>
          <p:cNvPr id="5" name="Picture 4" descr="A blue anchor with black background&#10;&#10;Description automatically generated">
            <a:extLst>
              <a:ext uri="{FF2B5EF4-FFF2-40B4-BE49-F238E27FC236}">
                <a16:creationId xmlns:a16="http://schemas.microsoft.com/office/drawing/2014/main" id="{5F66B438-0978-21D9-DE48-AB28503351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17189" y="190831"/>
            <a:ext cx="1398300" cy="139120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:ahyp="http://schemas.microsoft.com/office/drawing/2018/hyperlinkcolor"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VITS-template" id="{166520B7-1B57-6744-813A-869CF5E11411}" vid="{04442087-DD35-B34C-B176-993FEA7654A9}"/>
    </a:ext>
  </a:extLst>
</a:theme>
</file>

<file path=ppt/theme/theme2.xml><?xml version="1.0" encoding="utf-8"?>
<a:theme xmlns:a="http://schemas.openxmlformats.org/drawingml/2006/main" name="LEARN theme">
  <a:themeElements>
    <a:clrScheme name="LEARN Colors">
      <a:dk1>
        <a:srgbClr val="000000"/>
      </a:dk1>
      <a:lt1>
        <a:srgbClr val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AVITS-template" id="{166520B7-1B57-6744-813A-869CF5E11411}" vid="{E7514243-6208-354A-8A3E-D7A73E646F44}"/>
    </a:ext>
  </a:extLst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theme</Template>
  <TotalTime>77</TotalTime>
  <Words>480</Words>
  <Application>Microsoft Macintosh PowerPoint</Application>
  <PresentationFormat>On-screen Show (16:9)</PresentationFormat>
  <Paragraphs>68</Paragraphs>
  <Slides>12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Noto Sans Symbols</vt:lpstr>
      <vt:lpstr>LEARN theme</vt:lpstr>
      <vt:lpstr>LEARN theme</vt:lpstr>
      <vt:lpstr>PowerPoint Presentation</vt:lpstr>
      <vt:lpstr>Are You Thinking What I Am Thinking?</vt:lpstr>
      <vt:lpstr>All kids should play sports.</vt:lpstr>
      <vt:lpstr>Fold the Line</vt:lpstr>
      <vt:lpstr>Essential Question</vt:lpstr>
      <vt:lpstr>Lesson Objectives</vt:lpstr>
      <vt:lpstr>Find the Persuasive Elements</vt:lpstr>
      <vt:lpstr>Persuasive Essay</vt:lpstr>
      <vt:lpstr>Persuasive Essay Layout</vt:lpstr>
      <vt:lpstr>Questions to Think About</vt:lpstr>
      <vt:lpstr>Some Persuasive Writing Topics</vt:lpstr>
      <vt:lpstr>Some Persuasive Words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Are You Thinking What I Am Thinking</dc:title>
  <dc:subject/>
  <dc:creator>K20 Center</dc:creator>
  <cp:keywords/>
  <dc:description/>
  <cp:lastModifiedBy>Gracia, Ann M.</cp:lastModifiedBy>
  <cp:revision>2</cp:revision>
  <dcterms:created xsi:type="dcterms:W3CDTF">2024-05-02T17:49:57Z</dcterms:created>
  <dcterms:modified xsi:type="dcterms:W3CDTF">2024-06-17T14:37:44Z</dcterms:modified>
  <cp:category/>
</cp:coreProperties>
</file>