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64" r:id="rId2"/>
  </p:sldMasterIdLst>
  <p:notesMasterIdLst>
    <p:notesMasterId r:id="rId15"/>
  </p:notesMasterIdLst>
  <p:sldIdLst>
    <p:sldId id="256" r:id="rId3"/>
    <p:sldId id="257" r:id="rId4"/>
    <p:sldId id="258" r:id="rId5"/>
    <p:sldId id="261" r:id="rId6"/>
    <p:sldId id="259" r:id="rId7"/>
    <p:sldId id="260" r:id="rId8"/>
    <p:sldId id="272" r:id="rId9"/>
    <p:sldId id="266" r:id="rId10"/>
    <p:sldId id="270" r:id="rId11"/>
    <p:sldId id="273" r:id="rId12"/>
    <p:sldId id="275" r:id="rId13"/>
    <p:sldId id="274" r:id="rId14"/>
  </p:sldIdLst>
  <p:sldSz cx="9144000" cy="5143500" type="screen16x9"/>
  <p:notesSz cx="6858000" cy="9144000"/>
  <p:embeddedFontLst>
    <p:embeddedFont>
      <p:font typeface="Constantia" panose="02030602050306030303" pitchFamily="18" charset="0"/>
      <p:regular r:id="rId16"/>
      <p:bold r:id="rId17"/>
      <p:italic r:id="rId18"/>
      <p:boldItalic r:id="rId19"/>
    </p:embeddedFont>
    <p:embeddedFont>
      <p:font typeface="Georgia" panose="02040502050405020303" pitchFamily="18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0" roundtripDataSignature="AMtx7mij9NqfPyAins0cfBstsX/YRM+bQ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font" Target="fonts/font3.fntdata"/><Relationship Id="rId3" Type="http://schemas.openxmlformats.org/officeDocument/2006/relationships/slide" Target="slides/slide1.xml"/><Relationship Id="rId21" Type="http://schemas.openxmlformats.org/officeDocument/2006/relationships/font" Target="fonts/font6.fntdata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2.fntdata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10" Type="http://schemas.openxmlformats.org/officeDocument/2006/relationships/slide" Target="slides/slide8.xml"/><Relationship Id="rId19" Type="http://schemas.openxmlformats.org/officeDocument/2006/relationships/font" Target="fonts/font4.fntdata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7.fntdata"/><Relationship Id="rId30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dirty="0"/>
              <a:t>Instructor/Facilitator Notes: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73" name="Google Shape;7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990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7" name="Google Shape;7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dirty="0"/>
              <a:t>Instructor/Facilitator Notes: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887f276791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Google Shape;83;g887f276791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887f276791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g887f276791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The directions fly in one at a time when you click </a:t>
            </a: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887f276791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8" name="Google Shape;88;g887f276791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82a36e2338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4" name="Google Shape;94;g82a36e2338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dirty="0"/>
              <a:t>Instructor/Facilitator Notes: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887f276791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3" name="Google Shape;143;g887f276791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may want to display this slide during the writing time or make sure this information is written on a chart or </a:t>
            </a:r>
            <a:r>
              <a:rPr lang="en-US"/>
              <a:t>the board. </a:t>
            </a:r>
          </a:p>
        </p:txBody>
      </p:sp>
    </p:spTree>
    <p:extLst>
      <p:ext uri="{BB962C8B-B14F-4D97-AF65-F5344CB8AC3E}">
        <p14:creationId xmlns:p14="http://schemas.microsoft.com/office/powerpoint/2010/main" val="29305178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just some ideas in case students can think of something on their own. </a:t>
            </a:r>
          </a:p>
        </p:txBody>
      </p:sp>
    </p:spTree>
    <p:extLst>
      <p:ext uri="{BB962C8B-B14F-4D97-AF65-F5344CB8AC3E}">
        <p14:creationId xmlns:p14="http://schemas.microsoft.com/office/powerpoint/2010/main" val="2924798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go slide">
  <p:cSld name="Logo slide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blue">
  <p:cSld name="Title and body blue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2836"/>
              </a:buClr>
              <a:buSzPts val="36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5pPr>
            <a:lvl6pPr marL="2743200" lvl="5" indent="-29717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Char char="⚫"/>
              <a:defRPr/>
            </a:lvl6pPr>
            <a:lvl7pPr marL="3200400" lvl="6" indent="-28956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Char char="⚫"/>
              <a:defRPr/>
            </a:lvl7pPr>
            <a:lvl8pPr marL="365760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marL="4114800" lvl="8" indent="-29527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>
            <a:endParaRPr/>
          </a:p>
        </p:txBody>
      </p:sp>
      <p:pic>
        <p:nvPicPr>
          <p:cNvPr id="55" name="Google Shape;55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red">
  <p:cSld name="Title and body red">
    <p:bg>
      <p:bgPr>
        <a:solidFill>
          <a:schemeClr val="lt1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1D20"/>
              </a:buClr>
              <a:buSzPts val="3600"/>
              <a:buFont typeface="Calibri"/>
              <a:buNone/>
              <a:defRPr>
                <a:solidFill>
                  <a:srgbClr val="971D2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5pPr>
            <a:lvl6pPr marL="2743200" lvl="5" indent="-29717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Char char="⚫"/>
              <a:defRPr/>
            </a:lvl6pPr>
            <a:lvl7pPr marL="3200400" lvl="6" indent="-28956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Char char="⚫"/>
              <a:defRPr/>
            </a:lvl7pPr>
            <a:lvl8pPr marL="365760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marL="4114800" lvl="8" indent="-29527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>
            <a:endParaRPr/>
          </a:p>
        </p:txBody>
      </p:sp>
      <p:pic>
        <p:nvPicPr>
          <p:cNvPr id="59" name="Google Shape;59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yellow">
  <p:cSld name="Title and body yellow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8219"/>
              </a:buClr>
              <a:buSzPts val="36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5pPr>
            <a:lvl6pPr marL="2743200" lvl="5" indent="-29717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Char char="⚫"/>
              <a:defRPr/>
            </a:lvl6pPr>
            <a:lvl7pPr marL="3200400" lvl="6" indent="-28956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Char char="⚫"/>
              <a:defRPr/>
            </a:lvl7pPr>
            <a:lvl8pPr marL="365760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marL="4114800" lvl="8" indent="-29527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>
            <a:endParaRPr/>
          </a:p>
        </p:txBody>
      </p:sp>
      <p:pic>
        <p:nvPicPr>
          <p:cNvPr id="63" name="Google Shape;63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7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70" name="Google Shape;70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2" name="Google Shape;12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6" name="Google Shape;16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0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0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marL="1828800" lvl="3" indent="-30289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marL="2286000" lvl="4" indent="-30289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0" name="Google Shape;20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1B1E"/>
              </a:buClr>
              <a:buSzPts val="3600"/>
              <a:buFont typeface="Georgia"/>
              <a:buNone/>
              <a:defRPr sz="3600" b="0">
                <a:solidFill>
                  <a:srgbClr val="991B1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3" name="Google Shape;23;p2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9pPr>
          </a:lstStyle>
          <a:p>
            <a:endParaRPr/>
          </a:p>
        </p:txBody>
      </p:sp>
      <p:sp>
        <p:nvSpPr>
          <p:cNvPr id="24" name="Google Shape;24;p26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9pPr>
          </a:lstStyle>
          <a:p>
            <a:endParaRPr/>
          </a:p>
        </p:txBody>
      </p:sp>
      <p:pic>
        <p:nvPicPr>
          <p:cNvPr id="25" name="Google Shape;25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2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2"/>
          <p:cNvSpPr txBox="1">
            <a:spLocks noGrp="1"/>
          </p:cNvSpPr>
          <p:nvPr>
            <p:ph type="body" idx="1"/>
          </p:nvPr>
        </p:nvSpPr>
        <p:spPr>
          <a:xfrm>
            <a:off x="457200" y="1440064"/>
            <a:ext cx="4038600" cy="3326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 sz="1800"/>
            </a:lvl2pPr>
            <a:lvl3pPr marL="1371600" lvl="2" indent="-295275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50"/>
              <a:buChar char="⚫"/>
              <a:defRPr sz="1500"/>
            </a:lvl3pPr>
            <a:lvl4pPr marL="1828800" lvl="3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22"/>
          <p:cNvSpPr txBox="1">
            <a:spLocks noGrp="1"/>
          </p:cNvSpPr>
          <p:nvPr>
            <p:ph type="body" idx="2"/>
          </p:nvPr>
        </p:nvSpPr>
        <p:spPr>
          <a:xfrm>
            <a:off x="4648200" y="1440064"/>
            <a:ext cx="4038600" cy="3326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 sz="1800"/>
            </a:lvl2pPr>
            <a:lvl3pPr marL="1371600" lvl="2" indent="-295275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50"/>
              <a:buChar char="⚫"/>
              <a:defRPr sz="1500"/>
            </a:lvl3pPr>
            <a:lvl4pPr marL="1828800" lvl="3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9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9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9"/>
          <p:cNvSpPr txBox="1">
            <a:spLocks noGrp="1"/>
          </p:cNvSpPr>
          <p:nvPr>
            <p:ph type="body" idx="3"/>
          </p:nvPr>
        </p:nvSpPr>
        <p:spPr>
          <a:xfrm>
            <a:off x="457200" y="1885950"/>
            <a:ext cx="4040188" cy="2884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0956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Char char="⚫"/>
              <a:defRPr sz="1500"/>
            </a:lvl2pPr>
            <a:lvl3pPr marL="1371600" lvl="2" indent="-288607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Char char="⚫"/>
              <a:defRPr sz="1350"/>
            </a:lvl3pPr>
            <a:lvl4pPr marL="1828800" lvl="3" indent="-27813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4pPr>
            <a:lvl5pPr marL="2286000" lvl="4" indent="-278129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19"/>
          <p:cNvSpPr txBox="1">
            <a:spLocks noGrp="1"/>
          </p:cNvSpPr>
          <p:nvPr>
            <p:ph type="body" idx="4"/>
          </p:nvPr>
        </p:nvSpPr>
        <p:spPr>
          <a:xfrm>
            <a:off x="4645027" y="1885950"/>
            <a:ext cx="4041775" cy="2884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0956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Char char="⚫"/>
              <a:defRPr sz="1500"/>
            </a:lvl2pPr>
            <a:lvl3pPr marL="1371600" lvl="2" indent="-288607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Char char="⚫"/>
              <a:defRPr sz="1350"/>
            </a:lvl3pPr>
            <a:lvl4pPr marL="1828800" lvl="3" indent="-27813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4pPr>
            <a:lvl5pPr marL="2286000" lvl="4" indent="-278129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4" name="Google Shape;44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6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48" name="Google Shape;48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bg>
      <p:bgPr>
        <a:solidFill>
          <a:schemeClr val="lt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oogle Shape;50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3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2513C-A74A-642B-EEA9-3EACEB657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to Think About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1D41BE-C9A0-D8AC-6C9A-7CB9712120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is persuasive writing?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needs to be in the introduction? 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Why is it essential to include reasoning or evidence?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goes into the conclusion of the writing?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words can help with transitions for this type of writing? </a:t>
            </a:r>
          </a:p>
          <a:p>
            <a:pPr marL="635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851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C8115-DD93-0FF3-6997-1915CC7A2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Persuasive Writing Topics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EA8F68-608E-DA3B-285C-24864813A1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8194" y="1139191"/>
            <a:ext cx="3994500" cy="3868238"/>
          </a:xfrm>
        </p:spPr>
        <p:txBody>
          <a:bodyPr>
            <a:normAutofit fontScale="92500"/>
          </a:bodyPr>
          <a:lstStyle/>
          <a:p>
            <a:pPr marL="520700" indent="-457200">
              <a:buAutoNum type="arabicPeriod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We should not have a school dress code.</a:t>
            </a:r>
          </a:p>
          <a:p>
            <a:pPr algn="l">
              <a:buFont typeface="+mj-lt"/>
              <a:buAutoNum type="arabicPeriod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Pets should be allowed in school.</a:t>
            </a:r>
          </a:p>
          <a:p>
            <a:pPr algn="l">
              <a:buFont typeface="+mj-lt"/>
              <a:buAutoNum type="arabicPeriod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School break times should be longer.</a:t>
            </a:r>
          </a:p>
          <a:p>
            <a:pPr algn="l">
              <a:buFont typeface="+mj-lt"/>
              <a:buAutoNum type="arabicPeriod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There should be no homework.</a:t>
            </a:r>
          </a:p>
          <a:p>
            <a:pPr algn="l">
              <a:buFont typeface="+mj-lt"/>
              <a:buAutoNum type="arabicPeriod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 should get a pocket money raise from my parents</a:t>
            </a:r>
          </a:p>
          <a:p>
            <a:pPr algn="l">
              <a:buFont typeface="+mj-lt"/>
              <a:buAutoNum type="arabicPeriod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 should be able to go to bed later.</a:t>
            </a:r>
          </a:p>
          <a:p>
            <a:pPr algn="l">
              <a:buFont typeface="+mj-lt"/>
              <a:buAutoNum type="arabicPeriod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Year-round school is a good/bad idea</a:t>
            </a:r>
          </a:p>
          <a:p>
            <a:pPr algn="l">
              <a:buFont typeface="+mj-lt"/>
              <a:buAutoNum type="arabicPeriod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Life without the internet would be…</a:t>
            </a:r>
          </a:p>
          <a:p>
            <a:pPr algn="l">
              <a:buFont typeface="+mj-lt"/>
              <a:buAutoNum type="arabicPeriod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Keeping animals in zoos is…</a:t>
            </a:r>
          </a:p>
          <a:p>
            <a:pPr algn="l">
              <a:buFont typeface="+mj-lt"/>
              <a:buAutoNum type="arabicPeriod"/>
            </a:pPr>
            <a:endParaRPr lang="en-US" sz="14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buFont typeface="+mj-lt"/>
              <a:buAutoNum type="arabicPeriod"/>
            </a:pPr>
            <a:endParaRPr lang="en-US" sz="16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3500" indent="0"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50EF88-80F4-B71F-C9E8-4B0E07934D08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451700" y="1141486"/>
            <a:ext cx="4235100" cy="4002014"/>
          </a:xfrm>
        </p:spPr>
        <p:txBody>
          <a:bodyPr>
            <a:normAutofit/>
          </a:bodyPr>
          <a:lstStyle/>
          <a:p>
            <a:pPr marL="4064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991B1E"/>
              </a:buClr>
              <a:buSzPts val="2600"/>
              <a:buFont typeface="+mj-lt"/>
              <a:buAutoNum type="arabicPeriod" startAt="10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I should be allowed to have a pet (or another pet!).</a:t>
            </a:r>
          </a:p>
          <a:p>
            <a:pPr marL="457200" marR="0" lvl="0" indent="-393700" algn="l" defTabSz="914400" rtl="0" eaLnBrk="1" fontAlgn="auto" latinLnBrk="0" hangingPunct="1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991B1E"/>
              </a:buClr>
              <a:buSzPts val="2600"/>
              <a:buFont typeface="+mj-lt"/>
              <a:buAutoNum type="arabicPeriod" startAt="10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I should be able to stay at home on my own.</a:t>
            </a:r>
          </a:p>
          <a:p>
            <a:pPr marL="457200" marR="0" lvl="0" indent="-393700" algn="l" defTabSz="914400" rtl="0" eaLnBrk="1" fontAlgn="auto" latinLnBrk="0" hangingPunct="1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991B1E"/>
              </a:buClr>
              <a:buSzPts val="2600"/>
              <a:buFont typeface="+mj-lt"/>
              <a:buAutoNum type="arabicPeriod" startAt="10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Everyone should learn a foreign language. </a:t>
            </a:r>
          </a:p>
          <a:p>
            <a:pPr marL="457200" marR="0" lvl="0" indent="-393700" algn="l" defTabSz="914400" rtl="0" eaLnBrk="1" fontAlgn="auto" latinLnBrk="0" hangingPunct="1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991B1E"/>
              </a:buClr>
              <a:buSzPts val="2600"/>
              <a:buFont typeface="+mj-lt"/>
              <a:buAutoNum type="arabicPeriod" startAt="10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Nobody should litter.</a:t>
            </a:r>
          </a:p>
          <a:p>
            <a:pPr marL="457200" marR="0" lvl="0" indent="-393700" algn="l" defTabSz="914400" rtl="0" eaLnBrk="1" fontAlgn="auto" latinLnBrk="0" hangingPunct="1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991B1E"/>
              </a:buClr>
              <a:buSzPts val="2600"/>
              <a:buFont typeface="+mj-lt"/>
              <a:buAutoNum type="arabicPeriod" startAt="10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Everyone should have to exercise every day.</a:t>
            </a:r>
          </a:p>
          <a:p>
            <a:pPr marL="457200" marR="0" lvl="0" indent="-393700" algn="l" defTabSz="914400" rtl="0" eaLnBrk="1" fontAlgn="auto" latinLnBrk="0" hangingPunct="1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991B1E"/>
              </a:buClr>
              <a:buSzPts val="2600"/>
              <a:buFont typeface="+mj-lt"/>
              <a:buAutoNum type="arabicPeriod" startAt="10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We should all grow our own vegetables.</a:t>
            </a:r>
          </a:p>
          <a:p>
            <a:pPr marL="457200" marR="0" lvl="0" indent="-393700" algn="l" defTabSz="914400" rtl="0" eaLnBrk="1" fontAlgn="auto" latinLnBrk="0" hangingPunct="1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991B1E"/>
              </a:buClr>
              <a:buSzPts val="2600"/>
              <a:buFont typeface="+mj-lt"/>
              <a:buAutoNum type="arabicPeriod" startAt="10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Smoking should be banned for everyone.</a:t>
            </a:r>
          </a:p>
          <a:p>
            <a:pPr marL="457200" marR="0" lvl="0" indent="-393700" algn="l" defTabSz="914400" rtl="0" eaLnBrk="1" fontAlgn="auto" latinLnBrk="0" hangingPunct="1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991B1E"/>
              </a:buClr>
              <a:buSzPts val="2600"/>
              <a:buFont typeface="+mj-lt"/>
              <a:buAutoNum type="arabicPeriod" startAt="10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Saving the Planet is….</a:t>
            </a:r>
          </a:p>
          <a:p>
            <a:pPr marL="457200" marR="0" lvl="0" indent="-393700" algn="l" defTabSz="914400" rtl="0" eaLnBrk="1" fontAlgn="auto" latinLnBrk="0" hangingPunct="1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991B1E"/>
              </a:buClr>
              <a:buSzPts val="2600"/>
              <a:buFont typeface="+mj-lt"/>
              <a:buAutoNum type="arabicPeriod" startAt="10"/>
              <a:tabLst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Celebrities matter because </a:t>
            </a:r>
            <a:b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</a:b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BFBFB"/>
              </a:highlight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973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CD9D4-851A-CC17-1F28-941ADF3C9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240" y="153598"/>
            <a:ext cx="8229600" cy="857250"/>
          </a:xfrm>
        </p:spPr>
        <p:txBody>
          <a:bodyPr/>
          <a:lstStyle/>
          <a:p>
            <a:r>
              <a:rPr lang="en-US" dirty="0"/>
              <a:t>Some Persuasive Words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14FADE-D6FA-26CF-5D6E-9EB75D0D4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94560" y="1155518"/>
            <a:ext cx="6431279" cy="329184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sz="3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Some people believe that</a:t>
            </a:r>
          </a:p>
          <a:p>
            <a:pPr algn="l"/>
            <a:r>
              <a:rPr lang="en-US" sz="3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my opinion</a:t>
            </a:r>
          </a:p>
          <a:p>
            <a:pPr algn="l"/>
            <a:r>
              <a:rPr lang="en-US" sz="3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Therefore</a:t>
            </a:r>
          </a:p>
          <a:p>
            <a:pPr algn="l"/>
            <a:r>
              <a:rPr lang="en-US" sz="3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For this reason</a:t>
            </a:r>
          </a:p>
          <a:p>
            <a:pPr algn="l"/>
            <a:r>
              <a:rPr lang="en-US" sz="3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 feel that</a:t>
            </a:r>
          </a:p>
          <a:p>
            <a:pPr algn="l"/>
            <a:r>
              <a:rPr lang="en-US" sz="3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 am sure that</a:t>
            </a:r>
          </a:p>
          <a:p>
            <a:pPr algn="l"/>
            <a:r>
              <a:rPr lang="en-US" sz="3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Surely</a:t>
            </a:r>
          </a:p>
          <a:p>
            <a:pPr algn="l"/>
            <a:r>
              <a:rPr lang="en-US" sz="3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It is certain</a:t>
            </a:r>
          </a:p>
          <a:p>
            <a:pPr algn="l"/>
            <a:r>
              <a:rPr lang="en-US" sz="3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Firstly, and</a:t>
            </a:r>
          </a:p>
          <a:p>
            <a:pPr algn="l"/>
            <a:r>
              <a:rPr lang="en-US" sz="3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secondly, and </a:t>
            </a:r>
            <a:br>
              <a:rPr lang="en-US" b="0" i="0" dirty="0">
                <a:solidFill>
                  <a:srgbClr val="000000"/>
                </a:solidFill>
                <a:effectLst/>
                <a:highlight>
                  <a:srgbClr val="FBFBFB"/>
                </a:highlight>
                <a:latin typeface="+mn-lt"/>
              </a:rPr>
            </a:br>
            <a:endParaRPr lang="en-US" b="0" i="0" dirty="0">
              <a:solidFill>
                <a:srgbClr val="000000"/>
              </a:solidFill>
              <a:effectLst/>
              <a:highlight>
                <a:srgbClr val="FBFBFB"/>
              </a:highlight>
              <a:latin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321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48" cy="2100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Are you thinking what I am thinking?</a:t>
            </a:r>
            <a:endParaRPr dirty="0"/>
          </a:p>
        </p:txBody>
      </p:sp>
      <p:sp>
        <p:nvSpPr>
          <p:cNvPr id="80" name="Google Shape;80;p2"/>
          <p:cNvSpPr txBox="1">
            <a:spLocks noGrp="1"/>
          </p:cNvSpPr>
          <p:nvPr>
            <p:ph type="subTitle" idx="1"/>
          </p:nvPr>
        </p:nvSpPr>
        <p:spPr>
          <a:xfrm>
            <a:off x="533400" y="3129698"/>
            <a:ext cx="7854696" cy="6061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Persuasive Writing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887f276791_0_6"/>
          <p:cNvSpPr txBox="1">
            <a:spLocks noGrp="1"/>
          </p:cNvSpPr>
          <p:nvPr>
            <p:ph type="title"/>
          </p:nvPr>
        </p:nvSpPr>
        <p:spPr>
          <a:xfrm>
            <a:off x="419100" y="2143041"/>
            <a:ext cx="83058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 dirty="0"/>
              <a:t>All kids should play sports. </a:t>
            </a:r>
            <a:br>
              <a:rPr lang="en-US" dirty="0"/>
            </a:br>
            <a:r>
              <a:rPr lang="en-US" dirty="0"/>
              <a:t>Fact or Opinion?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887f276791_0_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 dirty="0"/>
              <a:t>Fold the Line</a:t>
            </a:r>
            <a:endParaRPr dirty="0"/>
          </a:p>
        </p:txBody>
      </p:sp>
      <p:sp>
        <p:nvSpPr>
          <p:cNvPr id="103" name="Google Shape;103;g887f276791_0_15"/>
          <p:cNvSpPr txBox="1">
            <a:spLocks noGrp="1"/>
          </p:cNvSpPr>
          <p:nvPr>
            <p:ph type="body" idx="1"/>
          </p:nvPr>
        </p:nvSpPr>
        <p:spPr>
          <a:xfrm>
            <a:off x="524786" y="1208598"/>
            <a:ext cx="8162014" cy="2973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514350" lvl="0" indent="-5143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Line yourself up on whether you agree with the statement or not. </a:t>
            </a:r>
          </a:p>
          <a:p>
            <a:pPr marL="514350" indent="-514350">
              <a:buFont typeface="Arial"/>
              <a:buAutoNum type="arabicPeriod"/>
            </a:pPr>
            <a:r>
              <a:rPr lang="en-US" dirty="0"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b="0" i="0" dirty="0">
                <a:solidFill>
                  <a:srgbClr val="29292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iscuss the prompt with a nearby classmate who </a:t>
            </a:r>
            <a:r>
              <a:rPr lang="en-US" dirty="0"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might </a:t>
            </a:r>
            <a:r>
              <a:rPr lang="en-US" b="0" i="0" dirty="0">
                <a:solidFill>
                  <a:srgbClr val="29292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share a similar opinion to your own. </a:t>
            </a:r>
          </a:p>
          <a:p>
            <a:pPr marL="514350" indent="-514350">
              <a:buFont typeface="Arial"/>
              <a:buAutoNum type="arabicPeriod"/>
            </a:pPr>
            <a:r>
              <a:rPr lang="en-US" dirty="0"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Now, fold the line and find a new partner</a:t>
            </a:r>
          </a:p>
          <a:p>
            <a:pPr marL="514350" indent="-514350">
              <a:buFont typeface="Arial"/>
              <a:buAutoNum type="arabicPeriod"/>
            </a:pPr>
            <a:r>
              <a:rPr lang="en-US" dirty="0"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Debate your stance with this new partner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887f276791_0_10"/>
          <p:cNvSpPr txBox="1">
            <a:spLocks noGrp="1"/>
          </p:cNvSpPr>
          <p:nvPr>
            <p:ph type="title"/>
          </p:nvPr>
        </p:nvSpPr>
        <p:spPr>
          <a:xfrm>
            <a:off x="400180" y="640258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 dirty="0">
                <a:solidFill>
                  <a:schemeClr val="tx1"/>
                </a:solidFill>
              </a:rPr>
              <a:t>Essential Question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91" name="Google Shape;91;g887f276791_0_10"/>
          <p:cNvSpPr txBox="1">
            <a:spLocks noGrp="1"/>
          </p:cNvSpPr>
          <p:nvPr>
            <p:ph type="body" idx="1"/>
          </p:nvPr>
        </p:nvSpPr>
        <p:spPr>
          <a:xfrm>
            <a:off x="400180" y="2005650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sz="3600" dirty="0"/>
              <a:t>How do I write a Persuasive Essay?</a:t>
            </a:r>
            <a:endParaRPr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82a36e2338_0_6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 dirty="0"/>
              <a:t>Learning Objectives</a:t>
            </a:r>
            <a:endParaRPr dirty="0"/>
          </a:p>
        </p:txBody>
      </p:sp>
      <p:sp>
        <p:nvSpPr>
          <p:cNvPr id="97" name="Google Shape;97;g82a36e2338_0_6"/>
          <p:cNvSpPr txBox="1">
            <a:spLocks noGrp="1"/>
          </p:cNvSpPr>
          <p:nvPr>
            <p:ph type="body" idx="1"/>
          </p:nvPr>
        </p:nvSpPr>
        <p:spPr>
          <a:xfrm>
            <a:off x="457200" y="1814658"/>
            <a:ext cx="8229600" cy="1726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35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In this lesson, we will:</a:t>
            </a:r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express an opinion about a topic,</a:t>
            </a:r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tell the difference between fact and opinion in a text,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write about our opinion, and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provide fact-based reasons for support.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9CA59-D2BB-8B8E-7039-6491EE269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Persuasive Elements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E7A50-3FF4-54D0-75B5-E30D01BDE6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7472" y="1762506"/>
            <a:ext cx="8229600" cy="329184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is the claim or wish in this scenario?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Identify two pieces of evidence that support the claim.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Explain why the reasoning in this example is strong or weak.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888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887f276791_0_55"/>
          <p:cNvSpPr txBox="1">
            <a:spLocks noGrp="1"/>
          </p:cNvSpPr>
          <p:nvPr>
            <p:ph type="title"/>
          </p:nvPr>
        </p:nvSpPr>
        <p:spPr>
          <a:xfrm>
            <a:off x="411083" y="407107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 dirty="0"/>
              <a:t>Persuasive Essay</a:t>
            </a:r>
            <a:endParaRPr dirty="0"/>
          </a:p>
        </p:txBody>
      </p:sp>
      <p:sp>
        <p:nvSpPr>
          <p:cNvPr id="146" name="Google Shape;146;g887f276791_0_55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Also known as an argumentative or opinion essay, is when you are trying to convince someone of something based on your belief and ideas, backed by reasons. 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53E6B1F-CF4F-48A0-8DB9-D762D7CFE2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6176" y="0"/>
            <a:ext cx="7851648" cy="672353"/>
          </a:xfrm>
        </p:spPr>
        <p:txBody>
          <a:bodyPr/>
          <a:lstStyle/>
          <a:p>
            <a:pPr algn="ctr"/>
            <a:r>
              <a:rPr lang="en-US" dirty="0"/>
              <a:t>Persuasive Essay Layout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BF59254B-C5DE-4492-14F3-AD5BC93936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458337"/>
              </p:ext>
            </p:extLst>
          </p:nvPr>
        </p:nvGraphicFramePr>
        <p:xfrm>
          <a:off x="1323817" y="672353"/>
          <a:ext cx="6320835" cy="4316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320835">
                  <a:extLst>
                    <a:ext uri="{9D8B030D-6E8A-4147-A177-3AD203B41FA5}">
                      <a16:colId xmlns:a16="http://schemas.microsoft.com/office/drawing/2014/main" val="545275300"/>
                    </a:ext>
                  </a:extLst>
                </a:gridCol>
              </a:tblGrid>
              <a:tr h="539563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Paragraph 1: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763462"/>
                  </a:ext>
                </a:extLst>
              </a:tr>
              <a:tr h="53956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Introduction: State your claim/position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031198"/>
                  </a:ext>
                </a:extLst>
              </a:tr>
              <a:tr h="539563"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Paragraph 2-4       (3 reasons, 1 paragraph per reason)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9120929"/>
                  </a:ext>
                </a:extLst>
              </a:tr>
              <a:tr h="539563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Reason: Opening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043496"/>
                  </a:ext>
                </a:extLst>
              </a:tr>
              <a:tr h="53956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Supporting Evidence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868486"/>
                  </a:ext>
                </a:extLst>
              </a:tr>
              <a:tr h="53956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Concluding Statement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122216"/>
                  </a:ext>
                </a:extLst>
              </a:tr>
              <a:tr h="539563"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Paragraph 5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550031"/>
                  </a:ext>
                </a:extLst>
              </a:tr>
              <a:tr h="5395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Conclusion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084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391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1749</TotalTime>
  <Words>511</Words>
  <Application>Microsoft Macintosh PowerPoint</Application>
  <PresentationFormat>On-screen Show (16:9)</PresentationFormat>
  <Paragraphs>74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Georgia</vt:lpstr>
      <vt:lpstr>Calibri</vt:lpstr>
      <vt:lpstr>Arial</vt:lpstr>
      <vt:lpstr>Constantia</vt:lpstr>
      <vt:lpstr>LEARN theme</vt:lpstr>
      <vt:lpstr>LEARN theme</vt:lpstr>
      <vt:lpstr>PowerPoint Presentation</vt:lpstr>
      <vt:lpstr>Are you thinking what I am thinking?</vt:lpstr>
      <vt:lpstr>All kids should play sports.  Fact or Opinion?</vt:lpstr>
      <vt:lpstr>Fold the Line</vt:lpstr>
      <vt:lpstr>Essential Question</vt:lpstr>
      <vt:lpstr>Learning Objectives</vt:lpstr>
      <vt:lpstr>Find the Persuasive Elements </vt:lpstr>
      <vt:lpstr>Persuasive Essay</vt:lpstr>
      <vt:lpstr>Persuasive Essay Layout</vt:lpstr>
      <vt:lpstr>Questions to Think About </vt:lpstr>
      <vt:lpstr>Some Persuasive Writing Topics </vt:lpstr>
      <vt:lpstr>Some Persuasive Words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K20 Center</dc:creator>
  <cp:lastModifiedBy>Turner, Patricia A.</cp:lastModifiedBy>
  <cp:revision>13</cp:revision>
  <dcterms:modified xsi:type="dcterms:W3CDTF">2024-04-23T15:01:29Z</dcterms:modified>
</cp:coreProperties>
</file>