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24"/>
  </p:notesMasterIdLst>
  <p:sldIdLst>
    <p:sldId id="256" r:id="rId2"/>
    <p:sldId id="263" r:id="rId3"/>
    <p:sldId id="260" r:id="rId4"/>
    <p:sldId id="257" r:id="rId5"/>
    <p:sldId id="258" r:id="rId6"/>
    <p:sldId id="259"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ylor Thurston" initials="" lastIdx="1" clrIdx="0"/>
  <p:cmAuthor id="1" name="Shayna Pon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84"/>
    <p:restoredTop sz="62968"/>
  </p:normalViewPr>
  <p:slideViewPr>
    <p:cSldViewPr snapToGrid="0">
      <p:cViewPr varScale="1">
        <p:scale>
          <a:sx n="103" d="100"/>
          <a:sy n="103" d="100"/>
        </p:scale>
        <p:origin x="211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gler, Elijah B." userId="f8c51b32-9712-48c3-a3e3-6e02870c610e" providerId="ADAL" clId="{4E108B3B-FB43-41BB-B813-EFCF94593F18}"/>
    <pc:docChg chg="modSld sldOrd">
      <pc:chgData name="Bigler, Elijah B." userId="f8c51b32-9712-48c3-a3e3-6e02870c610e" providerId="ADAL" clId="{4E108B3B-FB43-41BB-B813-EFCF94593F18}" dt="2023-05-30T19:27:26.037" v="10" actId="20577"/>
      <pc:docMkLst>
        <pc:docMk/>
      </pc:docMkLst>
      <pc:sldChg chg="ord">
        <pc:chgData name="Bigler, Elijah B." userId="f8c51b32-9712-48c3-a3e3-6e02870c610e" providerId="ADAL" clId="{4E108B3B-FB43-41BB-B813-EFCF94593F18}" dt="2023-05-30T19:19:11.627" v="1"/>
        <pc:sldMkLst>
          <pc:docMk/>
          <pc:sldMk cId="0" sldId="265"/>
        </pc:sldMkLst>
      </pc:sldChg>
      <pc:sldChg chg="ord modNotes">
        <pc:chgData name="Bigler, Elijah B." userId="f8c51b32-9712-48c3-a3e3-6e02870c610e" providerId="ADAL" clId="{4E108B3B-FB43-41BB-B813-EFCF94593F18}" dt="2023-05-30T19:19:34.328" v="3"/>
        <pc:sldMkLst>
          <pc:docMk/>
          <pc:sldMk cId="0" sldId="266"/>
        </pc:sldMkLst>
      </pc:sldChg>
      <pc:sldChg chg="ord modNotes">
        <pc:chgData name="Bigler, Elijah B." userId="f8c51b32-9712-48c3-a3e3-6e02870c610e" providerId="ADAL" clId="{4E108B3B-FB43-41BB-B813-EFCF94593F18}" dt="2023-05-30T19:19:37.172" v="5"/>
        <pc:sldMkLst>
          <pc:docMk/>
          <pc:sldMk cId="0" sldId="267"/>
        </pc:sldMkLst>
      </pc:sldChg>
      <pc:sldChg chg="modSp mod">
        <pc:chgData name="Bigler, Elijah B." userId="f8c51b32-9712-48c3-a3e3-6e02870c610e" providerId="ADAL" clId="{4E108B3B-FB43-41BB-B813-EFCF94593F18}" dt="2023-05-30T19:27:26.037" v="10" actId="20577"/>
        <pc:sldMkLst>
          <pc:docMk/>
          <pc:sldMk cId="0" sldId="277"/>
        </pc:sldMkLst>
        <pc:spChg chg="mod">
          <ac:chgData name="Bigler, Elijah B." userId="f8c51b32-9712-48c3-a3e3-6e02870c610e" providerId="ADAL" clId="{4E108B3B-FB43-41BB-B813-EFCF94593F18}" dt="2023-05-30T19:27:26.037" v="10" actId="20577"/>
          <ac:spMkLst>
            <pc:docMk/>
            <pc:sldMk cId="0" sldId="277"/>
            <ac:spMk id="215"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1-06T20:16:32.196" idx="1">
    <p:pos x="4142" y="300"/>
    <p:text>@spond@ou.edu The new picture is so cute! Is this reference picture a screenshot or is it from another site? Just asking for reference purposes, not that we can't use it.</p:text>
  </p:cm>
  <p:cm authorId="1" dt="2023-01-06T20:16:32.196" idx="1">
    <p:pos x="4142" y="300"/>
    <p:text>https://sweetanimatedfilms.wordpress.com/2017/06/25/despicable-me-recap/despicable-me-agnes-hd-background-wallpaper/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Q_9O8J9skL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farson.weebly.com/collage-example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artsandculture.google.com/story/fQVReywc0iFIIw"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emplate.net/design-templates/art/examples-of-collage-artwork/"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gallerix.org/pr/andrey-shatilov/" TargetMode="External"/><Relationship Id="rId4" Type="http://schemas.openxmlformats.org/officeDocument/2006/relationships/hyperlink" Target="https://www.gettyimages.com/detail/news-photo/russian-president-vladimir-putin-looks-on-prior-to-a-news-photo/74438762?adppopup=tru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ytimes.com/2011/01/13/arts/design/13fairey.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euronews.com/culture/2022/10/16/andy-warhol-and-prince-take-center-stage-in-supreme-court-case-over-copyright-rul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ehance.net/gallery/78005253/Digital-Collag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aphicartistsguild.org/fair-use-or-infringemen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oredpanda.com/before-after-photoshop-celebriti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blog.shift4shop.com/edit-product-photos-photoshop"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photorestorationcenter.com/sampl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vcriltNQMf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ehance.net/gallery/78005253/Digital-Collag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commons.wikimedia.org/wiki/File:1665_Girl_with_a_Pearl_Earring.jpg" TargetMode="External"/><Relationship Id="rId4" Type="http://schemas.openxmlformats.org/officeDocument/2006/relationships/hyperlink" Target="https://www.eonline.com/ca/news/571400/lady-gaga-wigged-out-while-making-the-sin-city-seque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File:Lady_with_an_Ermine_-_Leonardo_da_Vinci_-_Google_Art_Project.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ehance.net/gallery/78005253/Digital-Colla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a63e19002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a63e19002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more true the better, but not all have to be true to justify the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a:t>
            </a:r>
            <a:endParaRPr dirty="0"/>
          </a:p>
          <a:p>
            <a:pPr marL="0" lvl="0" indent="0" algn="l" rtl="0">
              <a:spcBef>
                <a:spcPts val="0"/>
              </a:spcBef>
              <a:spcAft>
                <a:spcPts val="0"/>
              </a:spcAft>
              <a:buNone/>
            </a:pPr>
            <a:r>
              <a:rPr lang="en" dirty="0"/>
              <a:t>[</a:t>
            </a:r>
            <a:r>
              <a:rPr lang="en" dirty="0" err="1"/>
              <a:t>CrashCourse</a:t>
            </a:r>
            <a:r>
              <a:rPr lang="en" dirty="0"/>
              <a:t>]. (2015, May 7). </a:t>
            </a:r>
            <a:r>
              <a:rPr lang="en" i="1" dirty="0"/>
              <a:t>Copyright, Exceptions, and Fair Use: Crash Course Intellectual Property #3</a:t>
            </a:r>
            <a:r>
              <a:rPr lang="en" dirty="0"/>
              <a:t>. YouTube. </a:t>
            </a:r>
            <a:r>
              <a:rPr lang="en" u="sng" dirty="0">
                <a:solidFill>
                  <a:schemeClr val="hlink"/>
                </a:solidFill>
                <a:hlinkClick r:id="rId3"/>
              </a:rPr>
              <a:t>https://youtu.be/Q_9O8J9skL0</a:t>
            </a:r>
            <a:r>
              <a:rPr lang="en"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c7a08c9dec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c7a08c9dec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c7a08c9dec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c7a08c9dec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This artwork is on an art teacher’s portfolio website.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this one fair use?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photo of Frida may be considered historical</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Not in favor, the photo is held in collection by Cincinnati Art Museum</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artist’s use of the work is highly transformative and creative </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works is not being sold or reproduced as far as we can tell</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Not in favor, the artist uses a significant amount of a photo of Frida Kahlo and this could be considered the “heart” of the original photo</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What about the other elements of art included? Can we safely assume these are all original creation of the collage artist?</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Collage art source: </a:t>
            </a:r>
            <a:r>
              <a:rPr lang="en" sz="1800" u="sng">
                <a:solidFill>
                  <a:schemeClr val="hlink"/>
                </a:solidFill>
                <a:hlinkClick r:id="rId3"/>
              </a:rPr>
              <a:t>https://jfarson.weebly.com/collage-examples.html</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Frida Kahlo Photo reference: </a:t>
            </a:r>
            <a:r>
              <a:rPr lang="en" sz="1800" u="sng">
                <a:solidFill>
                  <a:schemeClr val="hlink"/>
                </a:solidFill>
                <a:hlinkClick r:id="rId4"/>
              </a:rPr>
              <a:t>https://artsandculture.google.com/story/fQVReywc0iFIIw</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ac02d6402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ac02d6402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Is this one fair use?</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This artwork on the left is for sale as prints from the artist’s merchant page. The artist has used a photo of Putin as reference that is available for purchase by gettyimages.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Is this a fair use of the image?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they have highly transformed the photo with their art design</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They’ve added their own design elements such as the hat</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 favor, The photo is a news photo, not highly creative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Not in favor, it might be argued that the “heart” of the original photo is also the “heart” of this artist’s use.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Would the artist need to purchase this photo to have fair use? Why or why not?</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They should purchase it because they are selling many copies of their artwork</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Putin Collage art: </a:t>
            </a:r>
            <a:r>
              <a:rPr lang="en" u="sng">
                <a:solidFill>
                  <a:schemeClr val="hlink"/>
                </a:solidFill>
                <a:hlinkClick r:id="rId3"/>
              </a:rPr>
              <a:t>https://www.template.net/design-templates/art/examples-of-collage-artwork/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Original photo reference:</a:t>
            </a:r>
            <a:r>
              <a:rPr lang="en" u="sng">
                <a:solidFill>
                  <a:schemeClr val="hlink"/>
                </a:solidFill>
                <a:hlinkClick r:id="rId4"/>
              </a:rPr>
              <a:t>https://www.gettyimages.com/detail/news-photo/russian-president-vladimir-putin-looks-on-prior-to-a-news-photo/74438762?adppopup=true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original photo cannot be legally hosted by our site, however, teachers can show the source by bringing up the getty site in class or they may place the image on this slide themselves.</a:t>
            </a:r>
            <a:endParaRPr/>
          </a:p>
          <a:p>
            <a:pPr marL="457200" lvl="0" indent="-457200" algn="l" rtl="0">
              <a:lnSpc>
                <a:spcPct val="200000"/>
              </a:lnSpc>
              <a:spcBef>
                <a:spcPts val="1200"/>
              </a:spcBef>
              <a:spcAft>
                <a:spcPts val="0"/>
              </a:spcAft>
              <a:buClr>
                <a:schemeClr val="dk1"/>
              </a:buClr>
              <a:buSzPts val="1100"/>
              <a:buFont typeface="Arial"/>
              <a:buNone/>
            </a:pPr>
            <a:r>
              <a:rPr lang="en">
                <a:solidFill>
                  <a:schemeClr val="dk1"/>
                </a:solidFill>
              </a:rPr>
              <a:t>Gallerix. (2018). </a:t>
            </a:r>
            <a:r>
              <a:rPr lang="en" i="1">
                <a:solidFill>
                  <a:schemeClr val="dk1"/>
                </a:solidFill>
              </a:rPr>
              <a:t>Andrey Shatilov. Familiar faces</a:t>
            </a:r>
            <a:r>
              <a:rPr lang="en">
                <a:solidFill>
                  <a:schemeClr val="dk1"/>
                </a:solidFill>
              </a:rPr>
              <a:t>. Gallerix. </a:t>
            </a:r>
            <a:r>
              <a:rPr lang="en" u="sng">
                <a:solidFill>
                  <a:schemeClr val="hlink"/>
                </a:solidFill>
                <a:hlinkClick r:id="rId5"/>
              </a:rPr>
              <a:t>https://gallerix.org/pr/andrey-shatilov/</a:t>
            </a: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c7a08c9dec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c7a08c9de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Note: these examples weigh very strongly in favor of fair use however both walk along a lot of the same territory as the </a:t>
            </a:r>
            <a:r>
              <a:rPr lang="en" sz="1800" u="sng">
                <a:solidFill>
                  <a:schemeClr val="hlink"/>
                </a:solidFill>
                <a:hlinkClick r:id="rId3"/>
              </a:rPr>
              <a:t>Shepard Fairey case </a:t>
            </a:r>
            <a:r>
              <a:rPr lang="en" sz="1800">
                <a:solidFill>
                  <a:schemeClr val="dk1"/>
                </a:solidFill>
              </a:rPr>
              <a:t>which did not produce a clear ruling in favor of fair use. It’s important to note that cases that have very similar factors in favor of fair use can swing wildly in different directions depending on the amount of money/profit and/or influence that is at stake with use of the art.</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Even with a license purchase, a use can gain enough profit and influence that the source material artist will sue for more profit margin: </a:t>
            </a:r>
            <a:r>
              <a:rPr lang="en" sz="1800" u="sng">
                <a:solidFill>
                  <a:schemeClr val="hlink"/>
                </a:solidFill>
                <a:hlinkClick r:id="rId4"/>
              </a:rPr>
              <a:t>Warhol vs Goldsmith </a:t>
            </a:r>
            <a:endParaRPr sz="1800">
              <a:solidFill>
                <a:schemeClr val="dk1"/>
              </a:solidFill>
            </a:endParaRPr>
          </a:p>
          <a:p>
            <a:pPr marL="0" lvl="0" indent="0" algn="l" rtl="0">
              <a:spcBef>
                <a:spcPts val="1000"/>
              </a:spcBef>
              <a:spcAft>
                <a:spcPts val="100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c7a08c9dec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c7a08c9de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Neither of the source photos in these examples fall into public domain, however the examples we looked at earlier in this lesson used historical paintings over 100 years old which do fall into public domain and combined the paintings with popular culture / copyright images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b33ca66073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b33ca6607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rPr>
              <a:t>Are these two fair uses?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They both could be considered parodies of famous paintings, so that favors fair use</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It’s not really using the “heart” of the painting on the left, but maybe it’s not a fair use of Lady Gaga’s photo, it’s almost her whole face. I wonder if they got permission to use the photo?</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Using the unicorn from Despicable Me is using a highly creative and copyrighted artistic character. I doubt that’s considered a fair use. It might depend on how it’s being distributed. If it’s just for fun and not for sale, that’s probably okay. </a:t>
            </a:r>
            <a:endParaRPr sz="20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on left:</a:t>
            </a:r>
            <a:endParaRPr/>
          </a:p>
          <a:p>
            <a:pPr marL="0" lvl="0" indent="457200" algn="l" rtl="0">
              <a:spcBef>
                <a:spcPts val="0"/>
              </a:spcBef>
              <a:spcAft>
                <a:spcPts val="0"/>
              </a:spcAft>
              <a:buClr>
                <a:schemeClr val="dk1"/>
              </a:buClr>
              <a:buSzPts val="1100"/>
              <a:buFont typeface="Arial"/>
              <a:buNone/>
            </a:pPr>
            <a:r>
              <a:rPr lang="en">
                <a:solidFill>
                  <a:schemeClr val="dk1"/>
                </a:solidFill>
              </a:rPr>
              <a:t>Hosseini, K. (2019, March 25). </a:t>
            </a:r>
            <a:r>
              <a:rPr lang="en" i="1">
                <a:solidFill>
                  <a:schemeClr val="dk1"/>
                </a:solidFill>
              </a:rPr>
              <a:t>Digital Collage</a:t>
            </a:r>
            <a:r>
              <a:rPr lang="en">
                <a:solidFill>
                  <a:schemeClr val="dk1"/>
                </a:solidFill>
              </a:rPr>
              <a:t>. Behance. </a:t>
            </a:r>
            <a:r>
              <a:rPr lang="en" u="sng">
                <a:solidFill>
                  <a:schemeClr val="hlink"/>
                </a:solidFill>
                <a:hlinkClick r:id="rId3"/>
              </a:rPr>
              <a:t>https://www.behance.net/gallery/78005253/Digital-Collage</a:t>
            </a:r>
            <a:r>
              <a:rPr lang="en">
                <a:solidFill>
                  <a:schemeClr val="dk1"/>
                </a:solidFill>
              </a:rPr>
              <a:t> </a:t>
            </a:r>
            <a:endParaRPr/>
          </a:p>
          <a:p>
            <a:pPr marL="0" lvl="0" indent="45720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Right image created by K20 as an example for this lesson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a63e19002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a63e19002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ac02d6402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ac02d640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the students present there should be a good amount of shared learning about how students accomplished similar tasks in different ways as well as a variety of different tasks.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Prompt students to explain how they found the tools they needed to accomplish something and to help one another find these tools later as they continue to work on these projects.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Following this sharing time, discuss and provide insights on techniques that can make their works even more successful. Some techniques to cover are: Color matching images, cutting out backgrounds, identifying light sources, making shadows, blending edges, etc..You can demonstrate these with your own copy of the practice files and/or encourage students to find youtube videos that show techniques. There is demo video provided with this lesson for how to do some of the basics in Krita on slide 17.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a63e19002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a63e19002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3190ae16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a3190ae16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a63e190028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a63e190028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Have students read the last question from this Q&amp;A published by the Graphic Artist’s Guide:</a:t>
            </a:r>
            <a:endParaRPr/>
          </a:p>
          <a:p>
            <a:pPr marL="0" lvl="0" indent="0" algn="l" rtl="0">
              <a:spcBef>
                <a:spcPts val="0"/>
              </a:spcBef>
              <a:spcAft>
                <a:spcPts val="0"/>
              </a:spcAft>
              <a:buNone/>
            </a:pPr>
            <a:r>
              <a:rPr lang="en" u="sng">
                <a:solidFill>
                  <a:schemeClr val="hlink"/>
                </a:solidFill>
                <a:hlinkClick r:id="rId3"/>
              </a:rPr>
              <a:t>https://graphicartistsguild.org/fair-use-or-infringement/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Then have them use fair use checklist to evaluate if the way they used their images qualifies as a fair use.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a63e190028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a63e19002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Students can choose to continue working on their practice image to improve it and better apply fair use guidelines OR make a new collage artwork with their own photographs and/or found images striving to meet fair use guidelines.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a63e19002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a63e19002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Have students do a short reflective writing using the strategy, I used to think… But now I know…. Revisit the essential question, “Is using someone else’s art to make your own considered stealing?”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students to write down what they believed about using other’s artwork to make your own before this lesson and what they think about it now.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a63e19002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a63e19002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9dce51b37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9dce51b37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do you notice? What do you wonder?</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Wrinkles removed, colors enhanced, more vibrant, skin tones evened out. </a:t>
            </a:r>
            <a:endParaRPr dirty="0"/>
          </a:p>
          <a:p>
            <a:pPr marL="457200" lvl="0" indent="-298450" algn="l" rtl="0">
              <a:spcBef>
                <a:spcPts val="0"/>
              </a:spcBef>
              <a:spcAft>
                <a:spcPts val="0"/>
              </a:spcAft>
              <a:buSzPts val="1100"/>
              <a:buChar char="●"/>
            </a:pPr>
            <a:r>
              <a:rPr lang="en" dirty="0"/>
              <a:t>Mood created by deepening contrast and color vibrancy on Lady </a:t>
            </a:r>
            <a:r>
              <a:rPr lang="en" dirty="0" err="1"/>
              <a:t>Gaga’s</a:t>
            </a:r>
            <a:r>
              <a:rPr lang="en" dirty="0"/>
              <a:t> image. </a:t>
            </a:r>
            <a:endParaRPr dirty="0"/>
          </a:p>
          <a:p>
            <a:pPr marL="457200" lvl="0" indent="-298450" algn="l" rtl="0">
              <a:spcBef>
                <a:spcPts val="0"/>
              </a:spcBef>
              <a:spcAft>
                <a:spcPts val="0"/>
              </a:spcAft>
              <a:buSzPts val="1100"/>
              <a:buChar char="●"/>
            </a:pPr>
            <a:r>
              <a:rPr lang="en" dirty="0"/>
              <a:t>Products are touched up.</a:t>
            </a:r>
            <a:endParaRPr dirty="0"/>
          </a:p>
          <a:p>
            <a:pPr marL="457200" lvl="0" indent="-298450" algn="l" rtl="0">
              <a:spcBef>
                <a:spcPts val="0"/>
              </a:spcBef>
              <a:spcAft>
                <a:spcPts val="0"/>
              </a:spcAft>
              <a:buSzPts val="1100"/>
              <a:buChar char="●"/>
            </a:pPr>
            <a:r>
              <a:rPr lang="en" dirty="0"/>
              <a:t>Reflection added on glasses</a:t>
            </a:r>
            <a:endParaRPr dirty="0"/>
          </a:p>
          <a:p>
            <a:pPr marL="457200" lvl="0" indent="-298450" algn="l" rtl="0">
              <a:spcBef>
                <a:spcPts val="0"/>
              </a:spcBef>
              <a:spcAft>
                <a:spcPts val="0"/>
              </a:spcAft>
              <a:buSzPts val="1100"/>
              <a:buChar char="●"/>
            </a:pPr>
            <a:r>
              <a:rPr lang="en" dirty="0"/>
              <a:t>Person removed from the shirt</a:t>
            </a:r>
            <a:endParaRPr dirty="0"/>
          </a:p>
          <a:p>
            <a:pPr marL="457200" lvl="0" indent="-298450" algn="l" rtl="0">
              <a:spcBef>
                <a:spcPts val="0"/>
              </a:spcBef>
              <a:spcAft>
                <a:spcPts val="0"/>
              </a:spcAft>
              <a:buSzPts val="1100"/>
              <a:buChar char="●"/>
            </a:pPr>
            <a:r>
              <a:rPr lang="en" dirty="0"/>
              <a:t>Background removed from the cologne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Same techniques are used professionally to make celebrities look awesome in the media.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Sources:</a:t>
            </a:r>
            <a:endParaRPr dirty="0"/>
          </a:p>
          <a:p>
            <a:pPr marL="0" lvl="0" indent="457200" algn="l" rtl="0">
              <a:spcBef>
                <a:spcPts val="0"/>
              </a:spcBef>
              <a:spcAft>
                <a:spcPts val="0"/>
              </a:spcAft>
              <a:buNone/>
            </a:pPr>
            <a:r>
              <a:rPr lang="en" dirty="0" err="1">
                <a:solidFill>
                  <a:schemeClr val="dk1"/>
                </a:solidFill>
              </a:rPr>
              <a:t>Gabulaitė</a:t>
            </a:r>
            <a:r>
              <a:rPr lang="en" dirty="0">
                <a:solidFill>
                  <a:schemeClr val="dk1"/>
                </a:solidFill>
              </a:rPr>
              <a:t>, V. (2016, September 7). </a:t>
            </a:r>
            <a:r>
              <a:rPr lang="en" i="1" dirty="0">
                <a:solidFill>
                  <a:schemeClr val="dk1"/>
                </a:solidFill>
              </a:rPr>
              <a:t>57 Celebrities Before And After Photoshop Who Set Unrealistic Beauty Standards</a:t>
            </a:r>
            <a:r>
              <a:rPr lang="en" dirty="0">
                <a:solidFill>
                  <a:schemeClr val="dk1"/>
                </a:solidFill>
              </a:rPr>
              <a:t>. Bored Panda. </a:t>
            </a:r>
            <a:r>
              <a:rPr lang="en" u="sng" dirty="0">
                <a:solidFill>
                  <a:schemeClr val="hlink"/>
                </a:solidFill>
                <a:hlinkClick r:id="rId3"/>
              </a:rPr>
              <a:t>https://www.boredpanda.com/before-after-photoshop-celebrities/</a:t>
            </a:r>
            <a:r>
              <a:rPr lang="en" dirty="0">
                <a:solidFill>
                  <a:schemeClr val="dk1"/>
                </a:solidFill>
              </a:rPr>
              <a:t> </a:t>
            </a:r>
            <a:endParaRPr dirty="0"/>
          </a:p>
          <a:p>
            <a:pPr marL="0" lvl="0" indent="457200" algn="l" rtl="0">
              <a:spcBef>
                <a:spcPts val="0"/>
              </a:spcBef>
              <a:spcAft>
                <a:spcPts val="0"/>
              </a:spcAft>
              <a:buNone/>
            </a:pPr>
            <a:r>
              <a:rPr lang="en" dirty="0">
                <a:solidFill>
                  <a:schemeClr val="dk1"/>
                </a:solidFill>
              </a:rPr>
              <a:t>Rossi, T. (n.d.). </a:t>
            </a:r>
            <a:r>
              <a:rPr lang="en" i="1" dirty="0">
                <a:solidFill>
                  <a:schemeClr val="dk1"/>
                </a:solidFill>
              </a:rPr>
              <a:t>How to Edit Product Photos in Photoshop</a:t>
            </a:r>
            <a:r>
              <a:rPr lang="en" dirty="0">
                <a:solidFill>
                  <a:schemeClr val="dk1"/>
                </a:solidFill>
              </a:rPr>
              <a:t>. Shift4Shop. </a:t>
            </a:r>
            <a:r>
              <a:rPr lang="en" u="sng" dirty="0">
                <a:solidFill>
                  <a:schemeClr val="hlink"/>
                </a:solidFill>
                <a:hlinkClick r:id="rId4"/>
              </a:rPr>
              <a:t>https://blog.shift4shop.com/edit-product-photos-photoshop</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a3190ae1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a3190ae1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what kind of work needed to be done to each photo to make it look new again. </a:t>
            </a:r>
            <a:endParaRPr/>
          </a:p>
          <a:p>
            <a:pPr marL="457200" lvl="0" indent="-298450" algn="l" rtl="0">
              <a:spcBef>
                <a:spcPts val="0"/>
              </a:spcBef>
              <a:spcAft>
                <a:spcPts val="0"/>
              </a:spcAft>
              <a:buSzPts val="1100"/>
              <a:buChar char="●"/>
            </a:pPr>
            <a:r>
              <a:rPr lang="en"/>
              <a:t>Fading, restored detail and contrast. </a:t>
            </a:r>
            <a:endParaRPr/>
          </a:p>
          <a:p>
            <a:pPr marL="457200" lvl="0" indent="-298450" algn="l" rtl="0">
              <a:spcBef>
                <a:spcPts val="0"/>
              </a:spcBef>
              <a:spcAft>
                <a:spcPts val="0"/>
              </a:spcAft>
              <a:buSzPts val="1100"/>
              <a:buChar char="●"/>
            </a:pPr>
            <a:r>
              <a:rPr lang="en"/>
              <a:t>Blemishes have been erased. </a:t>
            </a:r>
            <a:endParaRPr/>
          </a:p>
          <a:p>
            <a:pPr marL="457200" lvl="0" indent="-298450" algn="l" rtl="0">
              <a:spcBef>
                <a:spcPts val="0"/>
              </a:spcBef>
              <a:spcAft>
                <a:spcPts val="0"/>
              </a:spcAft>
              <a:buSzPts val="1100"/>
              <a:buChar char="●"/>
            </a:pPr>
            <a:r>
              <a:rPr lang="en"/>
              <a:t>Missing pieces were cropped out and sometimes reconstructed. </a:t>
            </a:r>
            <a:endParaRPr/>
          </a:p>
          <a:p>
            <a:pPr marL="457200" lvl="0" indent="-298450" algn="l" rtl="0">
              <a:spcBef>
                <a:spcPts val="0"/>
              </a:spcBef>
              <a:spcAft>
                <a:spcPts val="0"/>
              </a:spcAft>
              <a:buSzPts val="1100"/>
              <a:buChar char="●"/>
            </a:pPr>
            <a:r>
              <a:rPr lang="en"/>
              <a:t>Recoloring.</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Examples of photo editing software used professionally to restore historically photographs</a:t>
            </a:r>
            <a:endParaRPr/>
          </a:p>
          <a:p>
            <a:pPr marL="0" lvl="0" indent="0" algn="l" rtl="0">
              <a:spcBef>
                <a:spcPts val="0"/>
              </a:spcBef>
              <a:spcAft>
                <a:spcPts val="0"/>
              </a:spcAft>
              <a:buNone/>
            </a:pPr>
            <a:endParaRPr/>
          </a:p>
          <a:p>
            <a:pPr marL="0" lvl="0" indent="0" algn="l" rtl="0">
              <a:spcBef>
                <a:spcPts val="0"/>
              </a:spcBef>
              <a:spcAft>
                <a:spcPts val="0"/>
              </a:spcAft>
              <a:buNone/>
            </a:pPr>
            <a:r>
              <a:rPr lang="en"/>
              <a:t>Source: Christie, S. </a:t>
            </a:r>
            <a:r>
              <a:rPr lang="en">
                <a:solidFill>
                  <a:schemeClr val="dk1"/>
                </a:solidFill>
              </a:rPr>
              <a:t>(2012, April 17).</a:t>
            </a:r>
            <a:r>
              <a:rPr lang="en"/>
              <a:t> </a:t>
            </a:r>
            <a:r>
              <a:rPr lang="en" i="1">
                <a:solidFill>
                  <a:schemeClr val="dk1"/>
                </a:solidFill>
              </a:rPr>
              <a:t>Before and after examples</a:t>
            </a:r>
            <a:r>
              <a:rPr lang="en">
                <a:solidFill>
                  <a:schemeClr val="dk1"/>
                </a:solidFill>
              </a:rPr>
              <a:t>. The Photo Restoration Center. </a:t>
            </a:r>
            <a:r>
              <a:rPr lang="en" u="sng">
                <a:solidFill>
                  <a:schemeClr val="hlink"/>
                </a:solidFill>
                <a:hlinkClick r:id="rId3"/>
              </a:rPr>
              <a:t>https://thephotorestorationcenter.com/samples/</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9dce51b37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9dce51b37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Timelapse video of some of the techniques. Play at 2x speed if you need to cut some time.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 can find hundreds of </a:t>
            </a:r>
            <a:r>
              <a:rPr lang="en" dirty="0" err="1"/>
              <a:t>youtube</a:t>
            </a:r>
            <a:r>
              <a:rPr lang="en" dirty="0"/>
              <a:t> videos that explain other approaches and tricks to restore </a:t>
            </a:r>
            <a:r>
              <a:rPr lang="en" dirty="0" err="1"/>
              <a:t>photos.These</a:t>
            </a:r>
            <a:r>
              <a:rPr lang="en" dirty="0"/>
              <a:t> could be handy for kids to explore as they are trying to create their own art later in the lesson.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dirty="0">
                <a:solidFill>
                  <a:schemeClr val="dk1"/>
                </a:solidFill>
              </a:rPr>
              <a:t>Joaquin </a:t>
            </a:r>
            <a:r>
              <a:rPr lang="en" dirty="0" err="1">
                <a:solidFill>
                  <a:schemeClr val="dk1"/>
                </a:solidFill>
              </a:rPr>
              <a:t>Villaverde</a:t>
            </a:r>
            <a:r>
              <a:rPr lang="en" dirty="0">
                <a:solidFill>
                  <a:schemeClr val="dk1"/>
                </a:solidFill>
              </a:rPr>
              <a:t> Photography [@</a:t>
            </a:r>
            <a:r>
              <a:rPr lang="en" dirty="0" err="1">
                <a:solidFill>
                  <a:schemeClr val="dk1"/>
                </a:solidFill>
              </a:rPr>
              <a:t>JoaquinVillaverdePH</a:t>
            </a:r>
            <a:r>
              <a:rPr lang="en" dirty="0">
                <a:solidFill>
                  <a:schemeClr val="dk1"/>
                </a:solidFill>
              </a:rPr>
              <a:t>]. (2015, June 28). </a:t>
            </a:r>
            <a:r>
              <a:rPr lang="en" i="1" dirty="0">
                <a:solidFill>
                  <a:schemeClr val="dk1"/>
                </a:solidFill>
              </a:rPr>
              <a:t>Old damaged photo RESTORATION &amp; COLORIZATION - [TIMELAPSE]</a:t>
            </a:r>
            <a:r>
              <a:rPr lang="en" dirty="0">
                <a:solidFill>
                  <a:schemeClr val="dk1"/>
                </a:solidFill>
              </a:rPr>
              <a:t>. YouTube. </a:t>
            </a:r>
            <a:r>
              <a:rPr lang="en" u="sng" dirty="0">
                <a:solidFill>
                  <a:schemeClr val="hlink"/>
                </a:solidFill>
                <a:hlinkClick r:id="rId3"/>
              </a:rPr>
              <a:t>https://youtu.be/vcriltNQMfI</a:t>
            </a: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a3190ae16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a3190ae16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Can be used to make art.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Notice how in the left image the lines of Lady Gaga’s face in the photo line up with the chin and forehead of the woman in the painting.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Collage source: </a:t>
            </a:r>
            <a:endParaRPr/>
          </a:p>
          <a:p>
            <a:pPr marL="0" lvl="0" indent="457200" algn="l" rtl="0">
              <a:spcBef>
                <a:spcPts val="0"/>
              </a:spcBef>
              <a:spcAft>
                <a:spcPts val="0"/>
              </a:spcAft>
              <a:buNone/>
            </a:pPr>
            <a:r>
              <a:rPr lang="en">
                <a:solidFill>
                  <a:schemeClr val="dk1"/>
                </a:solidFill>
              </a:rPr>
              <a:t>Hosseini, K. (2019, March 25). </a:t>
            </a:r>
            <a:r>
              <a:rPr lang="en" i="1">
                <a:solidFill>
                  <a:schemeClr val="dk1"/>
                </a:solidFill>
              </a:rPr>
              <a:t>Digital Collage</a:t>
            </a:r>
            <a:r>
              <a:rPr lang="en">
                <a:solidFill>
                  <a:schemeClr val="dk1"/>
                </a:solidFill>
              </a:rPr>
              <a:t>. Behance. </a:t>
            </a:r>
            <a:r>
              <a:rPr lang="en" u="sng">
                <a:solidFill>
                  <a:schemeClr val="hlink"/>
                </a:solidFill>
                <a:hlinkClick r:id="rId3"/>
              </a:rPr>
              <a:t>https://www.behance.net/gallery/78005253/Digital-Collage</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Reference sources: </a:t>
            </a:r>
            <a:endParaRPr>
              <a:solidFill>
                <a:schemeClr val="dk1"/>
              </a:solidFill>
            </a:endParaRPr>
          </a:p>
          <a:p>
            <a:pPr marL="0" lvl="0" indent="457200" algn="l" rtl="0">
              <a:spcBef>
                <a:spcPts val="0"/>
              </a:spcBef>
              <a:spcAft>
                <a:spcPts val="0"/>
              </a:spcAft>
              <a:buNone/>
            </a:pPr>
            <a:r>
              <a:rPr lang="en">
                <a:solidFill>
                  <a:schemeClr val="dk1"/>
                </a:solidFill>
              </a:rPr>
              <a:t>Malkin, M. (2014, August 21). </a:t>
            </a:r>
            <a:r>
              <a:rPr lang="en" i="1">
                <a:solidFill>
                  <a:schemeClr val="dk1"/>
                </a:solidFill>
              </a:rPr>
              <a:t>Lady Gaga Wigged Out While Making the Sin City Sequel</a:t>
            </a:r>
            <a:r>
              <a:rPr lang="en">
                <a:solidFill>
                  <a:schemeClr val="dk1"/>
                </a:solidFill>
              </a:rPr>
              <a:t>. E! News. </a:t>
            </a:r>
            <a:r>
              <a:rPr lang="en" u="sng">
                <a:solidFill>
                  <a:schemeClr val="hlink"/>
                </a:solidFill>
                <a:hlinkClick r:id="rId4"/>
              </a:rPr>
              <a:t>https://www.eonline.com/ca/news/571400/lady-gaga-wigged-out-while-making-the-sin-city-sequel</a:t>
            </a:r>
            <a:r>
              <a:rPr lang="en">
                <a:solidFill>
                  <a:schemeClr val="dk1"/>
                </a:solidFill>
              </a:rPr>
              <a:t> </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Vermeer, J. (1665). Girl With a Pearl Earring. </a:t>
            </a:r>
            <a:r>
              <a:rPr lang="en" sz="1050" i="1">
                <a:solidFill>
                  <a:srgbClr val="202122"/>
                </a:solidFill>
                <a:highlight>
                  <a:srgbClr val="FFFFFF"/>
                </a:highlight>
              </a:rPr>
              <a:t>Wikimedia Commons</a:t>
            </a:r>
            <a:r>
              <a:rPr lang="en" sz="1050">
                <a:solidFill>
                  <a:srgbClr val="202122"/>
                </a:solidFill>
                <a:highlight>
                  <a:srgbClr val="FFFFFF"/>
                </a:highlight>
              </a:rPr>
              <a:t>. </a:t>
            </a:r>
            <a:r>
              <a:rPr lang="en" u="sng">
                <a:solidFill>
                  <a:schemeClr val="hlink"/>
                </a:solidFill>
                <a:hlinkClick r:id="rId5"/>
              </a:rPr>
              <a:t>https://commons.wikimedia.org/wiki/File:1665_Girl_with_a_Pearl_Earring.jpg</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b33ca66073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b33ca66073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Can be used to make art.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Notice how in the right image, there are color adjustments made to make it so the unicorn from Despicable me so it looks like he belongs in the painting.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Notice how there is a shadow under her hand in the original is used so that the mashup would be more believable. The legs of the unicorn have been moved strategically to cover the ermine foot from the original.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mashup artist has used a digital paintbrush to touch up the edges and add colors from the painting into the unicorn to better blend the art styles together.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Reference sources: </a:t>
            </a:r>
            <a:endParaRPr>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rPr>
              <a:t>Leonardo da Vinci. (1490). Lady With an Ermine. </a:t>
            </a:r>
            <a:r>
              <a:rPr lang="en" sz="1050">
                <a:solidFill>
                  <a:srgbClr val="202122"/>
                </a:solidFill>
                <a:highlight>
                  <a:srgbClr val="FFFFFF"/>
                </a:highlight>
              </a:rPr>
              <a:t>Wikimedia Commons. </a:t>
            </a:r>
            <a:r>
              <a:rPr lang="en" u="sng">
                <a:solidFill>
                  <a:schemeClr val="hlink"/>
                </a:solidFill>
                <a:hlinkClick r:id="rId3"/>
              </a:rPr>
              <a:t>https://en.wikipedia.org/wiki/File:Lady_with_an_Ermine_-_Leonardo_da_Vinci_-_Google_Art_Project.jpg</a:t>
            </a:r>
            <a:endParaRPr>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
                <a:solidFill>
                  <a:schemeClr val="dk1"/>
                </a:solidFill>
              </a:rPr>
              <a:t>Coffin, Pierre and Chris Renaud, directors. </a:t>
            </a:r>
            <a:r>
              <a:rPr lang="en" i="1">
                <a:solidFill>
                  <a:schemeClr val="dk1"/>
                </a:solidFill>
              </a:rPr>
              <a:t>Despicable Me</a:t>
            </a:r>
            <a:r>
              <a:rPr lang="en">
                <a:solidFill>
                  <a:schemeClr val="dk1"/>
                </a:solidFill>
              </a:rPr>
              <a:t>. Universal Pictures, 2010. </a:t>
            </a:r>
            <a:r>
              <a:rPr lang="en">
                <a:solidFill>
                  <a:srgbClr val="202122"/>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63e19002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63e19002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rPr>
              <a:t>Discuss. Is this stealing? Why or Why not? Make a criteria list.</a:t>
            </a:r>
            <a:endParaRPr sz="20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Image on left:</a:t>
            </a:r>
            <a:endParaRPr>
              <a:solidFill>
                <a:schemeClr val="dk1"/>
              </a:solidFill>
            </a:endParaRPr>
          </a:p>
          <a:p>
            <a:pPr marL="0" lvl="0" indent="457200" algn="l" rtl="0">
              <a:spcBef>
                <a:spcPts val="0"/>
              </a:spcBef>
              <a:spcAft>
                <a:spcPts val="0"/>
              </a:spcAft>
              <a:buNone/>
            </a:pPr>
            <a:r>
              <a:rPr lang="en">
                <a:solidFill>
                  <a:schemeClr val="dk1"/>
                </a:solidFill>
              </a:rPr>
              <a:t>Hosseini, K. (2019, March 25). </a:t>
            </a:r>
            <a:r>
              <a:rPr lang="en" i="1">
                <a:solidFill>
                  <a:schemeClr val="dk1"/>
                </a:solidFill>
              </a:rPr>
              <a:t>Digital Collage</a:t>
            </a:r>
            <a:r>
              <a:rPr lang="en">
                <a:solidFill>
                  <a:schemeClr val="dk1"/>
                </a:solidFill>
              </a:rPr>
              <a:t>. Behance. </a:t>
            </a:r>
            <a:r>
              <a:rPr lang="en" u="sng">
                <a:solidFill>
                  <a:schemeClr val="hlink"/>
                </a:solidFill>
                <a:hlinkClick r:id="rId3"/>
              </a:rPr>
              <a:t>https://www.behance.net/gallery/78005253/Digital-Collage</a:t>
            </a:r>
            <a:r>
              <a:rPr lang="en">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r>
              <a:rPr lang="en"/>
              <a:t>Image on right: </a:t>
            </a:r>
            <a:endParaRPr/>
          </a:p>
          <a:p>
            <a:pPr marL="0" lvl="0" indent="457200" algn="l" rtl="0">
              <a:spcBef>
                <a:spcPts val="0"/>
              </a:spcBef>
              <a:spcAft>
                <a:spcPts val="0"/>
              </a:spcAft>
              <a:buNone/>
            </a:pPr>
            <a:r>
              <a:rPr lang="en"/>
              <a:t>K20 Center. (2023, Jan 6). LEARN.k20center.ou.edu</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00" cy="325740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30200" algn="l">
              <a:lnSpc>
                <a:spcPct val="100000"/>
              </a:lnSpc>
              <a:spcBef>
                <a:spcPts val="320"/>
              </a:spcBef>
              <a:spcAft>
                <a:spcPts val="0"/>
              </a:spcAft>
              <a:buSzPts val="1600"/>
              <a:buFont typeface="Arial"/>
              <a:buChar char="•"/>
              <a:defRPr sz="1600"/>
            </a:lvl2pPr>
            <a:lvl3pPr marL="1371600" lvl="2" indent="-317500" algn="l">
              <a:lnSpc>
                <a:spcPct val="100000"/>
              </a:lnSpc>
              <a:spcBef>
                <a:spcPts val="280"/>
              </a:spcBef>
              <a:spcAft>
                <a:spcPts val="0"/>
              </a:spcAft>
              <a:buSzPts val="1400"/>
              <a:buFont typeface="Arial"/>
              <a:buChar char="•"/>
              <a:defRPr sz="1400"/>
            </a:lvl3pPr>
            <a:lvl4pPr marL="1828800" lvl="3" indent="-311150" algn="l">
              <a:lnSpc>
                <a:spcPct val="100000"/>
              </a:lnSpc>
              <a:spcBef>
                <a:spcPts val="260"/>
              </a:spcBef>
              <a:spcAft>
                <a:spcPts val="0"/>
              </a:spcAft>
              <a:buSzPts val="1300"/>
              <a:buFont typeface="Arial"/>
              <a:buChar char="•"/>
              <a:defRPr sz="13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55600" algn="l">
              <a:lnSpc>
                <a:spcPct val="100000"/>
              </a:lnSpc>
              <a:spcBef>
                <a:spcPts val="400"/>
              </a:spcBef>
              <a:spcAft>
                <a:spcPts val="0"/>
              </a:spcAft>
              <a:buSzPts val="2000"/>
              <a:buFont typeface="Arial"/>
              <a:buChar char="•"/>
              <a:defRPr sz="2000"/>
            </a:lvl2pPr>
            <a:lvl3pPr marL="1371600" lvl="2" indent="-336550" algn="l">
              <a:lnSpc>
                <a:spcPct val="100000"/>
              </a:lnSpc>
              <a:spcBef>
                <a:spcPts val="340"/>
              </a:spcBef>
              <a:spcAft>
                <a:spcPts val="0"/>
              </a:spcAft>
              <a:buSzPts val="1700"/>
              <a:buFont typeface="Arial"/>
              <a:buChar char="•"/>
              <a:defRPr sz="1700"/>
            </a:lvl3pPr>
            <a:lvl4pPr marL="1828800" lvl="3" indent="-323850" algn="l">
              <a:lnSpc>
                <a:spcPct val="100000"/>
              </a:lnSpc>
              <a:spcBef>
                <a:spcPts val="300"/>
              </a:spcBef>
              <a:spcAft>
                <a:spcPts val="0"/>
              </a:spcAft>
              <a:buSzPts val="1500"/>
              <a:buFont typeface="Arial"/>
              <a:buChar char="•"/>
              <a:defRPr/>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520"/>
              </a:spcBef>
              <a:spcAft>
                <a:spcPts val="0"/>
              </a:spcAft>
              <a:buSzPts val="2600"/>
              <a:buNone/>
              <a:defRPr b="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320"/>
              </a:spcBef>
              <a:spcAft>
                <a:spcPts val="0"/>
              </a:spcAft>
              <a:buSzPts val="1600"/>
              <a:buNone/>
              <a:defRPr sz="1600" b="1" i="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79" t="21571" r="32616"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video" Target="https://www.youtube.com/embed/Q_9O8J9skL0?feature=oembed" TargetMode="Externa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IFtENo8WSzE?feature=oembed"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video" Target="https://www.youtube.com/embed/vcriltNQMfI?feature=oembed"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9"/>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Image Mashup</a:t>
            </a:r>
            <a:endParaRPr dirty="0"/>
          </a:p>
        </p:txBody>
      </p:sp>
      <p:sp>
        <p:nvSpPr>
          <p:cNvPr id="80" name="Google Shape;80;p19"/>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dirty="0"/>
              <a:t>Digital Photo Editing and Fair Use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pic>
        <p:nvPicPr>
          <p:cNvPr id="2" name="Online Media 1" descr="Copyright, Exceptions, and Fair Use: Crash Course Intellectual Property #3">
            <a:hlinkClick r:id="" action="ppaction://media"/>
            <a:extLst>
              <a:ext uri="{FF2B5EF4-FFF2-40B4-BE49-F238E27FC236}">
                <a16:creationId xmlns:a16="http://schemas.microsoft.com/office/drawing/2014/main" id="{EA993D55-7986-4E6A-7987-9A72DF2C4BC2}"/>
              </a:ext>
            </a:extLst>
          </p:cNvPr>
          <p:cNvPicPr>
            <a:picLocks noRot="1" noChangeAspect="1"/>
          </p:cNvPicPr>
          <p:nvPr>
            <a:videoFile r:link="rId1"/>
          </p:nvPr>
        </p:nvPicPr>
        <p:blipFill>
          <a:blip r:embed="rId4"/>
          <a:stretch>
            <a:fillRect/>
          </a:stretch>
        </p:blipFill>
        <p:spPr>
          <a:xfrm>
            <a:off x="1513825" y="843881"/>
            <a:ext cx="6116349" cy="3455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9"/>
          <p:cNvSpPr txBox="1">
            <a:spLocks noGrp="1"/>
          </p:cNvSpPr>
          <p:nvPr>
            <p:ph type="title"/>
          </p:nvPr>
        </p:nvSpPr>
        <p:spPr>
          <a:xfrm>
            <a:off x="457200" y="302954"/>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Group Analysis</a:t>
            </a:r>
            <a:endParaRPr/>
          </a:p>
        </p:txBody>
      </p:sp>
      <p:sp>
        <p:nvSpPr>
          <p:cNvPr id="145" name="Google Shape;145;p29"/>
          <p:cNvSpPr txBox="1">
            <a:spLocks noGrp="1"/>
          </p:cNvSpPr>
          <p:nvPr>
            <p:ph type="body" idx="1"/>
          </p:nvPr>
        </p:nvSpPr>
        <p:spPr>
          <a:xfrm>
            <a:off x="1600200" y="1317950"/>
            <a:ext cx="2015700" cy="3448200"/>
          </a:xfrm>
          <a:prstGeom prst="rect">
            <a:avLst/>
          </a:prstGeom>
        </p:spPr>
        <p:txBody>
          <a:bodyPr spcFirstLastPara="1" wrap="square" lIns="91425" tIns="45700" rIns="91425" bIns="45700" anchor="t" anchorCtr="0">
            <a:normAutofit/>
          </a:bodyPr>
          <a:lstStyle/>
          <a:p>
            <a:pPr marL="0" lvl="0" indent="0" algn="r" rtl="0">
              <a:spcBef>
                <a:spcPts val="480"/>
              </a:spcBef>
              <a:spcAft>
                <a:spcPts val="0"/>
              </a:spcAft>
              <a:buNone/>
            </a:pPr>
            <a:r>
              <a:rPr lang="en" b="1"/>
              <a:t>Group 1 </a:t>
            </a:r>
            <a:endParaRPr b="1"/>
          </a:p>
        </p:txBody>
      </p:sp>
      <p:sp>
        <p:nvSpPr>
          <p:cNvPr id="146" name="Google Shape;146;p29"/>
          <p:cNvSpPr txBox="1">
            <a:spLocks noGrp="1"/>
          </p:cNvSpPr>
          <p:nvPr>
            <p:ph type="body" idx="2"/>
          </p:nvPr>
        </p:nvSpPr>
        <p:spPr>
          <a:xfrm>
            <a:off x="4495800" y="1317938"/>
            <a:ext cx="4038600" cy="34482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r>
              <a:rPr lang="en" b="1"/>
              <a:t>Group 2</a:t>
            </a:r>
            <a:endParaRPr b="1"/>
          </a:p>
        </p:txBody>
      </p:sp>
      <p:pic>
        <p:nvPicPr>
          <p:cNvPr id="147" name="Google Shape;147;p29"/>
          <p:cNvPicPr preferRelativeResize="0"/>
          <p:nvPr/>
        </p:nvPicPr>
        <p:blipFill rotWithShape="1">
          <a:blip r:embed="rId3">
            <a:alphaModFix/>
          </a:blip>
          <a:srcRect l="45486" t="13758" r="17487" b="49215"/>
          <a:stretch/>
        </p:blipFill>
        <p:spPr>
          <a:xfrm>
            <a:off x="4453150" y="2866550"/>
            <a:ext cx="1984898" cy="1899599"/>
          </a:xfrm>
          <a:prstGeom prst="rect">
            <a:avLst/>
          </a:prstGeom>
          <a:noFill/>
          <a:ln w="28575" cap="flat" cmpd="sng">
            <a:solidFill>
              <a:schemeClr val="lt1"/>
            </a:solidFill>
            <a:prstDash val="solid"/>
            <a:round/>
            <a:headEnd type="none" w="sm" len="sm"/>
            <a:tailEnd type="none" w="sm" len="sm"/>
          </a:ln>
        </p:spPr>
      </p:pic>
      <p:pic>
        <p:nvPicPr>
          <p:cNvPr id="148" name="Google Shape;148;p29"/>
          <p:cNvPicPr preferRelativeResize="0"/>
          <p:nvPr/>
        </p:nvPicPr>
        <p:blipFill rotWithShape="1">
          <a:blip r:embed="rId4">
            <a:alphaModFix/>
          </a:blip>
          <a:srcRect/>
          <a:stretch/>
        </p:blipFill>
        <p:spPr>
          <a:xfrm>
            <a:off x="1724450" y="2866550"/>
            <a:ext cx="1899600" cy="1899600"/>
          </a:xfrm>
          <a:prstGeom prst="rect">
            <a:avLst/>
          </a:prstGeom>
          <a:noFill/>
          <a:ln w="28575" cap="flat" cmpd="sng">
            <a:solidFill>
              <a:schemeClr val="lt1"/>
            </a:solidFill>
            <a:prstDash val="solid"/>
            <a:round/>
            <a:headEnd type="none" w="sm" len="sm"/>
            <a:tailEnd type="none" w="sm" len="sm"/>
          </a:ln>
        </p:spPr>
      </p:pic>
      <p:cxnSp>
        <p:nvCxnSpPr>
          <p:cNvPr id="149" name="Google Shape;149;p29"/>
          <p:cNvCxnSpPr/>
          <p:nvPr/>
        </p:nvCxnSpPr>
        <p:spPr>
          <a:xfrm>
            <a:off x="4038600" y="1424275"/>
            <a:ext cx="0" cy="3367800"/>
          </a:xfrm>
          <a:prstGeom prst="straightConnector1">
            <a:avLst/>
          </a:prstGeom>
          <a:noFill/>
          <a:ln w="9525" cap="flat" cmpd="sng">
            <a:solidFill>
              <a:schemeClr val="accent4"/>
            </a:solidFill>
            <a:prstDash val="solid"/>
            <a:round/>
            <a:headEnd type="none" w="med" len="med"/>
            <a:tailEnd type="none" w="med" len="med"/>
          </a:ln>
        </p:spPr>
      </p:cxnSp>
      <p:pic>
        <p:nvPicPr>
          <p:cNvPr id="150" name="Google Shape;150;p29"/>
          <p:cNvPicPr preferRelativeResize="0"/>
          <p:nvPr/>
        </p:nvPicPr>
        <p:blipFill>
          <a:blip r:embed="rId5">
            <a:alphaModFix/>
          </a:blip>
          <a:stretch>
            <a:fillRect/>
          </a:stretch>
        </p:blipFill>
        <p:spPr>
          <a:xfrm>
            <a:off x="6142250" y="1453875"/>
            <a:ext cx="1984900" cy="1984900"/>
          </a:xfrm>
          <a:prstGeom prst="rect">
            <a:avLst/>
          </a:prstGeom>
          <a:noFill/>
          <a:ln w="38100" cap="flat" cmpd="sng">
            <a:solidFill>
              <a:schemeClr val="accent5"/>
            </a:solidFill>
            <a:prstDash val="solid"/>
            <a:round/>
            <a:headEnd type="none" w="sm" len="sm"/>
            <a:tailEnd type="none" w="sm" len="sm"/>
          </a:ln>
        </p:spPr>
      </p:pic>
      <p:pic>
        <p:nvPicPr>
          <p:cNvPr id="151" name="Google Shape;151;p29"/>
          <p:cNvPicPr preferRelativeResize="0"/>
          <p:nvPr/>
        </p:nvPicPr>
        <p:blipFill>
          <a:blip r:embed="rId6">
            <a:alphaModFix/>
          </a:blip>
          <a:stretch>
            <a:fillRect/>
          </a:stretch>
        </p:blipFill>
        <p:spPr>
          <a:xfrm>
            <a:off x="189850" y="1438475"/>
            <a:ext cx="2015700" cy="2015700"/>
          </a:xfrm>
          <a:prstGeom prst="rect">
            <a:avLst/>
          </a:prstGeom>
          <a:noFill/>
          <a:ln w="38100" cap="flat" cmpd="sng">
            <a:solidFill>
              <a:schemeClr val="accent5"/>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30"/>
          <p:cNvPicPr preferRelativeResize="0"/>
          <p:nvPr/>
        </p:nvPicPr>
        <p:blipFill>
          <a:blip r:embed="rId3">
            <a:alphaModFix/>
          </a:blip>
          <a:stretch>
            <a:fillRect/>
          </a:stretch>
        </p:blipFill>
        <p:spPr>
          <a:xfrm>
            <a:off x="658363" y="152400"/>
            <a:ext cx="3635073" cy="4838700"/>
          </a:xfrm>
          <a:prstGeom prst="rect">
            <a:avLst/>
          </a:prstGeom>
          <a:noFill/>
          <a:ln w="38100" cap="flat" cmpd="sng">
            <a:solidFill>
              <a:schemeClr val="lt1"/>
            </a:solidFill>
            <a:prstDash val="solid"/>
            <a:round/>
            <a:headEnd type="none" w="sm" len="sm"/>
            <a:tailEnd type="none" w="sm" len="sm"/>
          </a:ln>
        </p:spPr>
      </p:pic>
      <p:pic>
        <p:nvPicPr>
          <p:cNvPr id="157" name="Google Shape;157;p30"/>
          <p:cNvPicPr preferRelativeResize="0"/>
          <p:nvPr/>
        </p:nvPicPr>
        <p:blipFill>
          <a:blip r:embed="rId4">
            <a:alphaModFix/>
          </a:blip>
          <a:stretch>
            <a:fillRect/>
          </a:stretch>
        </p:blipFill>
        <p:spPr>
          <a:xfrm>
            <a:off x="4751648" y="983550"/>
            <a:ext cx="2424700" cy="30401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1"/>
          <p:cNvPicPr preferRelativeResize="0"/>
          <p:nvPr/>
        </p:nvPicPr>
        <p:blipFill>
          <a:blip r:embed="rId3">
            <a:alphaModFix/>
          </a:blip>
          <a:stretch>
            <a:fillRect/>
          </a:stretch>
        </p:blipFill>
        <p:spPr>
          <a:xfrm>
            <a:off x="587950" y="479875"/>
            <a:ext cx="4371651" cy="4183749"/>
          </a:xfrm>
          <a:prstGeom prst="rect">
            <a:avLst/>
          </a:prstGeom>
          <a:noFill/>
          <a:ln w="28575" cap="flat" cmpd="sng">
            <a:solidFill>
              <a:schemeClr val="lt1"/>
            </a:solidFill>
            <a:prstDash val="solid"/>
            <a:round/>
            <a:headEnd type="none" w="sm" len="sm"/>
            <a:tailEnd type="none" w="sm" len="sm"/>
          </a:ln>
        </p:spPr>
      </p:pic>
      <p:sp>
        <p:nvSpPr>
          <p:cNvPr id="163" name="Google Shape;163;p31"/>
          <p:cNvSpPr/>
          <p:nvPr/>
        </p:nvSpPr>
        <p:spPr>
          <a:xfrm>
            <a:off x="5771250" y="924775"/>
            <a:ext cx="2002800" cy="23985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[PASTE SOURCE </a:t>
            </a:r>
            <a:br>
              <a:rPr lang="en" dirty="0">
                <a:solidFill>
                  <a:schemeClr val="lt1"/>
                </a:solidFill>
              </a:rPr>
            </a:br>
            <a:r>
              <a:rPr lang="en" dirty="0">
                <a:solidFill>
                  <a:schemeClr val="lt1"/>
                </a:solidFill>
              </a:rPr>
              <a:t>IMAGE HERE]</a:t>
            </a:r>
            <a:endParaRPr dirty="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a:t>A law that protects intellectual property, giving the creator/owner of a created work the right to determine how their work is used, copied, and distributed, as well as the authority to license others to do so. </a:t>
            </a:r>
            <a:endParaRPr/>
          </a:p>
        </p:txBody>
      </p:sp>
      <p:sp>
        <p:nvSpPr>
          <p:cNvPr id="169" name="Google Shape;169;p3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Copyright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a:t>Belonging /available to the public, not subject to copyright. Fair Use guidelines are not needed if an image is in the public domain.</a:t>
            </a:r>
            <a:endParaRPr/>
          </a:p>
        </p:txBody>
      </p:sp>
      <p:sp>
        <p:nvSpPr>
          <p:cNvPr id="175" name="Google Shape;175;p3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Public Domain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4"/>
          <p:cNvPicPr preferRelativeResize="0"/>
          <p:nvPr/>
        </p:nvPicPr>
        <p:blipFill>
          <a:blip r:embed="rId3">
            <a:alphaModFix/>
          </a:blip>
          <a:stretch>
            <a:fillRect/>
          </a:stretch>
        </p:blipFill>
        <p:spPr>
          <a:xfrm>
            <a:off x="479298" y="92475"/>
            <a:ext cx="3932899" cy="4947528"/>
          </a:xfrm>
          <a:prstGeom prst="rect">
            <a:avLst/>
          </a:prstGeom>
          <a:noFill/>
          <a:ln>
            <a:noFill/>
          </a:ln>
        </p:spPr>
      </p:pic>
      <p:pic>
        <p:nvPicPr>
          <p:cNvPr id="181" name="Google Shape;181;p34"/>
          <p:cNvPicPr preferRelativeResize="0"/>
          <p:nvPr/>
        </p:nvPicPr>
        <p:blipFill rotWithShape="1">
          <a:blip r:embed="rId4">
            <a:alphaModFix/>
          </a:blip>
          <a:srcRect t="3122" b="3122"/>
          <a:stretch/>
        </p:blipFill>
        <p:spPr>
          <a:xfrm>
            <a:off x="4839373" y="92463"/>
            <a:ext cx="3932900" cy="49585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Explore the photo editing software and play with tools available</a:t>
            </a:r>
            <a:endParaRPr/>
          </a:p>
          <a:p>
            <a:pPr marL="457200" lvl="0" indent="-393700" algn="l" rtl="0">
              <a:spcBef>
                <a:spcPts val="0"/>
              </a:spcBef>
              <a:spcAft>
                <a:spcPts val="0"/>
              </a:spcAft>
              <a:buSzPts val="2600"/>
              <a:buChar char="●"/>
            </a:pPr>
            <a:r>
              <a:rPr lang="en"/>
              <a:t>Use at least two of the images provided in the folder or as many as you want!</a:t>
            </a:r>
            <a:endParaRPr/>
          </a:p>
          <a:p>
            <a:pPr marL="457200" lvl="0" indent="-393700" algn="l" rtl="0">
              <a:spcBef>
                <a:spcPts val="0"/>
              </a:spcBef>
              <a:spcAft>
                <a:spcPts val="0"/>
              </a:spcAft>
              <a:buSzPts val="2600"/>
              <a:buChar char="●"/>
            </a:pPr>
            <a:r>
              <a:rPr lang="en"/>
              <a:t>Place your art file into the shared folder when you are ready for feedback, it’s okay if it’s not perfect or finished yet.</a:t>
            </a:r>
            <a:endParaRPr/>
          </a:p>
        </p:txBody>
      </p:sp>
      <p:sp>
        <p:nvSpPr>
          <p:cNvPr id="187" name="Google Shape;187;p3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Create your own collage artwork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6"/>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Display your work </a:t>
            </a:r>
            <a:endParaRPr/>
          </a:p>
          <a:p>
            <a:pPr marL="457200" lvl="0" indent="-393700" algn="l" rtl="0">
              <a:spcBef>
                <a:spcPts val="1000"/>
              </a:spcBef>
              <a:spcAft>
                <a:spcPts val="0"/>
              </a:spcAft>
              <a:buSzPts val="2600"/>
              <a:buChar char="●"/>
            </a:pPr>
            <a:r>
              <a:rPr lang="en"/>
              <a:t>Tell us what you were trying to do</a:t>
            </a:r>
            <a:endParaRPr/>
          </a:p>
          <a:p>
            <a:pPr marL="457200" lvl="0" indent="-393700" algn="l" rtl="0">
              <a:spcBef>
                <a:spcPts val="1000"/>
              </a:spcBef>
              <a:spcAft>
                <a:spcPts val="0"/>
              </a:spcAft>
              <a:buSzPts val="2600"/>
              <a:buChar char="●"/>
            </a:pPr>
            <a:r>
              <a:rPr lang="en"/>
              <a:t>What did you figure out</a:t>
            </a:r>
            <a:endParaRPr/>
          </a:p>
          <a:p>
            <a:pPr marL="457200" lvl="0" indent="-393700" algn="l" rtl="0">
              <a:spcBef>
                <a:spcPts val="1000"/>
              </a:spcBef>
              <a:spcAft>
                <a:spcPts val="0"/>
              </a:spcAft>
              <a:buSzPts val="2600"/>
              <a:buChar char="●"/>
            </a:pPr>
            <a:r>
              <a:rPr lang="en"/>
              <a:t>What challenges did you encounter? </a:t>
            </a:r>
            <a:endParaRPr/>
          </a:p>
          <a:p>
            <a:pPr marL="457200" lvl="0" indent="-393700" algn="l" rtl="0">
              <a:spcBef>
                <a:spcPts val="1000"/>
              </a:spcBef>
              <a:spcAft>
                <a:spcPts val="1000"/>
              </a:spcAft>
              <a:buSzPts val="2600"/>
              <a:buChar char="●"/>
            </a:pPr>
            <a:r>
              <a:rPr lang="en"/>
              <a:t>It’s okay if it’s not what you want it to be at this point. </a:t>
            </a:r>
            <a:endParaRPr/>
          </a:p>
        </p:txBody>
      </p:sp>
      <p:sp>
        <p:nvSpPr>
          <p:cNvPr id="193" name="Google Shape;193;p3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Gallery Walk</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pic>
        <p:nvPicPr>
          <p:cNvPr id="2" name="Online Media 1" descr="Shayna Krita Tutorial">
            <a:hlinkClick r:id="" action="ppaction://media"/>
            <a:extLst>
              <a:ext uri="{FF2B5EF4-FFF2-40B4-BE49-F238E27FC236}">
                <a16:creationId xmlns:a16="http://schemas.microsoft.com/office/drawing/2014/main" id="{F65C6D55-49DD-0EE1-9A4E-C633F198DFE1}"/>
              </a:ext>
            </a:extLst>
          </p:cNvPr>
          <p:cNvPicPr>
            <a:picLocks noRot="1" noChangeAspect="1"/>
          </p:cNvPicPr>
          <p:nvPr>
            <a:videoFile r:link="rId1"/>
          </p:nvPr>
        </p:nvPicPr>
        <p:blipFill>
          <a:blip r:embed="rId4"/>
          <a:stretch>
            <a:fillRect/>
          </a:stretch>
        </p:blipFill>
        <p:spPr>
          <a:xfrm>
            <a:off x="1528022" y="851902"/>
            <a:ext cx="6087956" cy="3439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6"/>
          <p:cNvSpPr txBox="1">
            <a:spLocks noGrp="1"/>
          </p:cNvSpPr>
          <p:nvPr>
            <p:ph type="body" idx="1"/>
          </p:nvPr>
        </p:nvSpPr>
        <p:spPr>
          <a:xfrm>
            <a:off x="530352" y="2028498"/>
            <a:ext cx="7772400" cy="1132200"/>
          </a:xfrm>
          <a:prstGeom prst="rect">
            <a:avLst/>
          </a:prstGeom>
        </p:spPr>
        <p:txBody>
          <a:bodyPr spcFirstLastPara="1" wrap="square" lIns="45700" tIns="45700" rIns="45700" bIns="45700" anchor="t" anchorCtr="0">
            <a:normAutofit/>
          </a:bodyPr>
          <a:lstStyle/>
          <a:p>
            <a:pPr marL="0" lvl="0" indent="0" algn="l" rtl="0">
              <a:spcBef>
                <a:spcPts val="520"/>
              </a:spcBef>
              <a:spcAft>
                <a:spcPts val="0"/>
              </a:spcAft>
              <a:buNone/>
            </a:pPr>
            <a:r>
              <a:rPr lang="en"/>
              <a:t>Is using someone else’s art to make your own considered stealing?</a:t>
            </a:r>
            <a:endParaRPr/>
          </a:p>
        </p:txBody>
      </p:sp>
      <p:sp>
        <p:nvSpPr>
          <p:cNvPr id="128" name="Google Shape;128;p26"/>
          <p:cNvSpPr txBox="1">
            <a:spLocks noGrp="1"/>
          </p:cNvSpPr>
          <p:nvPr>
            <p:ph type="title"/>
          </p:nvPr>
        </p:nvSpPr>
        <p:spPr>
          <a:xfrm>
            <a:off x="530352" y="987552"/>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Essential Question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Read the Q&amp;A from the Graphic Artists Guild</a:t>
            </a:r>
            <a:endParaRPr/>
          </a:p>
          <a:p>
            <a:pPr marL="457200" lvl="0" indent="-393700" algn="l" rtl="0">
              <a:spcBef>
                <a:spcPts val="1000"/>
              </a:spcBef>
              <a:spcAft>
                <a:spcPts val="1000"/>
              </a:spcAft>
              <a:buSzPts val="2600"/>
              <a:buChar char="●"/>
            </a:pPr>
            <a:r>
              <a:rPr lang="en"/>
              <a:t>Use the Fair Use checklist to evaluate if your collage art is fair use or not</a:t>
            </a:r>
            <a:endParaRPr/>
          </a:p>
        </p:txBody>
      </p:sp>
      <p:sp>
        <p:nvSpPr>
          <p:cNvPr id="204" name="Google Shape;204;p3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Professional Guidelines on Collage and Fair Use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Would you like to continue working on or make changes to your collage?</a:t>
            </a:r>
            <a:endParaRPr/>
          </a:p>
          <a:p>
            <a:pPr marL="457200" lvl="0" indent="-393700" algn="l" rtl="0">
              <a:spcBef>
                <a:spcPts val="1000"/>
              </a:spcBef>
              <a:spcAft>
                <a:spcPts val="1000"/>
              </a:spcAft>
              <a:buSzPts val="2600"/>
              <a:buChar char="●"/>
            </a:pPr>
            <a:r>
              <a:rPr lang="en"/>
              <a:t>Would you like to start over with your own photos or found images?</a:t>
            </a:r>
            <a:endParaRPr/>
          </a:p>
        </p:txBody>
      </p:sp>
      <p:sp>
        <p:nvSpPr>
          <p:cNvPr id="210" name="Google Shape;210;p3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Erase/Rewind?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body" idx="1"/>
          </p:nvPr>
        </p:nvSpPr>
        <p:spPr>
          <a:xfrm>
            <a:off x="457200" y="1766550"/>
            <a:ext cx="36927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a:t>What did you think the answer to this question was before this lesson?</a:t>
            </a:r>
            <a:endParaRPr dirty="0"/>
          </a:p>
          <a:p>
            <a:pPr marL="457200" lvl="0" indent="-393700" algn="l" rtl="0">
              <a:spcBef>
                <a:spcPts val="1000"/>
              </a:spcBef>
              <a:spcAft>
                <a:spcPts val="1000"/>
              </a:spcAft>
              <a:buSzPts val="2600"/>
              <a:buChar char="●"/>
            </a:pPr>
            <a:r>
              <a:rPr lang="en" dirty="0"/>
              <a:t>What do you know now?</a:t>
            </a:r>
            <a:endParaRPr dirty="0"/>
          </a:p>
        </p:txBody>
      </p:sp>
      <p:sp>
        <p:nvSpPr>
          <p:cNvPr id="216" name="Google Shape;216;p40"/>
          <p:cNvSpPr txBox="1">
            <a:spLocks noGrp="1"/>
          </p:cNvSpPr>
          <p:nvPr>
            <p:ph type="title"/>
          </p:nvPr>
        </p:nvSpPr>
        <p:spPr>
          <a:xfrm>
            <a:off x="457200" y="764450"/>
            <a:ext cx="6625500" cy="8574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Is using someone else’s art to make your own considered stealing?</a:t>
            </a:r>
            <a:endParaRPr/>
          </a:p>
        </p:txBody>
      </p:sp>
      <p:pic>
        <p:nvPicPr>
          <p:cNvPr id="217" name="Google Shape;217;p40"/>
          <p:cNvPicPr preferRelativeResize="0"/>
          <p:nvPr/>
        </p:nvPicPr>
        <p:blipFill>
          <a:blip r:embed="rId3">
            <a:alphaModFix/>
          </a:blip>
          <a:stretch>
            <a:fillRect/>
          </a:stretch>
        </p:blipFill>
        <p:spPr>
          <a:xfrm>
            <a:off x="4507750" y="757600"/>
            <a:ext cx="3747950" cy="3747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Lesson Objectives</a:t>
            </a:r>
            <a:endParaRPr dirty="0"/>
          </a:p>
        </p:txBody>
      </p:sp>
      <p:sp>
        <p:nvSpPr>
          <p:cNvPr id="108" name="Google Shape;108;p23"/>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520700" lvl="0" indent="-457200" algn="l" rtl="0">
              <a:spcBef>
                <a:spcPts val="520"/>
              </a:spcBef>
              <a:spcAft>
                <a:spcPts val="0"/>
              </a:spcAft>
              <a:buSzPts val="2600"/>
              <a:buFont typeface="Arial" panose="020B0604020202020204" pitchFamily="34" charset="0"/>
              <a:buChar char="•"/>
            </a:pPr>
            <a:r>
              <a:rPr lang="en" dirty="0"/>
              <a:t>Use professional photo editing techniques to create a work of art.</a:t>
            </a:r>
            <a:endParaRPr dirty="0"/>
          </a:p>
          <a:p>
            <a:pPr marL="520700" lvl="0" indent="-457200" algn="l" rtl="0">
              <a:spcBef>
                <a:spcPts val="1000"/>
              </a:spcBef>
              <a:spcAft>
                <a:spcPts val="1000"/>
              </a:spcAft>
              <a:buSzPts val="2600"/>
              <a:buFont typeface="Arial" panose="020B0604020202020204" pitchFamily="34" charset="0"/>
              <a:buChar char="•"/>
            </a:pPr>
            <a:r>
              <a:rPr lang="en" dirty="0"/>
              <a:t>Combine existing images correctly following fair use guidelines.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12528"/>
            </a:gs>
            <a:gs pos="100000">
              <a:srgbClr val="5E1617"/>
            </a:gs>
          </a:gsLst>
          <a:lin ang="5400012" scaled="0"/>
        </a:gradFill>
        <a:effectLst/>
      </p:bgPr>
    </p:bg>
    <p:spTree>
      <p:nvGrpSpPr>
        <p:cNvPr id="1" name="Shape 84"/>
        <p:cNvGrpSpPr/>
        <p:nvPr/>
      </p:nvGrpSpPr>
      <p:grpSpPr>
        <a:xfrm>
          <a:off x="0" y="0"/>
          <a:ext cx="0" cy="0"/>
          <a:chOff x="0" y="0"/>
          <a:chExt cx="0" cy="0"/>
        </a:xfrm>
      </p:grpSpPr>
      <p:pic>
        <p:nvPicPr>
          <p:cNvPr id="85" name="Google Shape;85;p20"/>
          <p:cNvPicPr preferRelativeResize="0"/>
          <p:nvPr/>
        </p:nvPicPr>
        <p:blipFill rotWithShape="1">
          <a:blip r:embed="rId3">
            <a:alphaModFix/>
          </a:blip>
          <a:srcRect t="10555" r="6015" b="9174"/>
          <a:stretch/>
        </p:blipFill>
        <p:spPr>
          <a:xfrm>
            <a:off x="6003925" y="3355575"/>
            <a:ext cx="3140076" cy="1787925"/>
          </a:xfrm>
          <a:prstGeom prst="rect">
            <a:avLst/>
          </a:prstGeom>
          <a:noFill/>
          <a:ln>
            <a:noFill/>
          </a:ln>
        </p:spPr>
      </p:pic>
      <p:pic>
        <p:nvPicPr>
          <p:cNvPr id="86" name="Google Shape;86;p20"/>
          <p:cNvPicPr preferRelativeResize="0"/>
          <p:nvPr/>
        </p:nvPicPr>
        <p:blipFill rotWithShape="1">
          <a:blip r:embed="rId4">
            <a:alphaModFix/>
          </a:blip>
          <a:srcRect l="3947" t="1259" b="10008"/>
          <a:stretch/>
        </p:blipFill>
        <p:spPr>
          <a:xfrm>
            <a:off x="0" y="3355575"/>
            <a:ext cx="2907250" cy="1787925"/>
          </a:xfrm>
          <a:prstGeom prst="rect">
            <a:avLst/>
          </a:prstGeom>
          <a:noFill/>
          <a:ln>
            <a:noFill/>
          </a:ln>
        </p:spPr>
      </p:pic>
      <p:pic>
        <p:nvPicPr>
          <p:cNvPr id="87" name="Google Shape;87;p20"/>
          <p:cNvPicPr preferRelativeResize="0"/>
          <p:nvPr/>
        </p:nvPicPr>
        <p:blipFill rotWithShape="1">
          <a:blip r:embed="rId5">
            <a:alphaModFix/>
          </a:blip>
          <a:srcRect l="12349"/>
          <a:stretch/>
        </p:blipFill>
        <p:spPr>
          <a:xfrm>
            <a:off x="0" y="-25"/>
            <a:ext cx="4227077" cy="3236924"/>
          </a:xfrm>
          <a:prstGeom prst="rect">
            <a:avLst/>
          </a:prstGeom>
          <a:noFill/>
          <a:ln>
            <a:noFill/>
          </a:ln>
        </p:spPr>
      </p:pic>
      <p:pic>
        <p:nvPicPr>
          <p:cNvPr id="88" name="Google Shape;88;p20"/>
          <p:cNvPicPr preferRelativeResize="0"/>
          <p:nvPr/>
        </p:nvPicPr>
        <p:blipFill rotWithShape="1">
          <a:blip r:embed="rId6">
            <a:alphaModFix/>
          </a:blip>
          <a:srcRect r="1390"/>
          <a:stretch/>
        </p:blipFill>
        <p:spPr>
          <a:xfrm>
            <a:off x="4265650" y="0"/>
            <a:ext cx="4878351" cy="3236925"/>
          </a:xfrm>
          <a:prstGeom prst="rect">
            <a:avLst/>
          </a:prstGeom>
          <a:noFill/>
          <a:ln>
            <a:noFill/>
          </a:ln>
        </p:spPr>
      </p:pic>
      <p:pic>
        <p:nvPicPr>
          <p:cNvPr id="89" name="Google Shape;89;p20" descr="photoshop remove blemishes"/>
          <p:cNvPicPr preferRelativeResize="0"/>
          <p:nvPr/>
        </p:nvPicPr>
        <p:blipFill rotWithShape="1">
          <a:blip r:embed="rId7">
            <a:alphaModFix/>
          </a:blip>
          <a:srcRect t="6501" b="3940"/>
          <a:stretch/>
        </p:blipFill>
        <p:spPr>
          <a:xfrm>
            <a:off x="2965975" y="3358605"/>
            <a:ext cx="2998352" cy="1787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5513200" y="149275"/>
            <a:ext cx="3581448" cy="2282296"/>
          </a:xfrm>
          <a:prstGeom prst="rect">
            <a:avLst/>
          </a:prstGeom>
          <a:noFill/>
          <a:ln>
            <a:noFill/>
          </a:ln>
        </p:spPr>
      </p:pic>
      <p:pic>
        <p:nvPicPr>
          <p:cNvPr id="95" name="Google Shape;95;p21"/>
          <p:cNvPicPr preferRelativeResize="0"/>
          <p:nvPr/>
        </p:nvPicPr>
        <p:blipFill>
          <a:blip r:embed="rId4">
            <a:alphaModFix/>
          </a:blip>
          <a:stretch>
            <a:fillRect/>
          </a:stretch>
        </p:blipFill>
        <p:spPr>
          <a:xfrm>
            <a:off x="5513200" y="2692496"/>
            <a:ext cx="3581450" cy="2374814"/>
          </a:xfrm>
          <a:prstGeom prst="rect">
            <a:avLst/>
          </a:prstGeom>
          <a:noFill/>
          <a:ln>
            <a:noFill/>
          </a:ln>
        </p:spPr>
      </p:pic>
      <p:pic>
        <p:nvPicPr>
          <p:cNvPr id="96" name="Google Shape;96;p21"/>
          <p:cNvPicPr preferRelativeResize="0"/>
          <p:nvPr/>
        </p:nvPicPr>
        <p:blipFill rotWithShape="1">
          <a:blip r:embed="rId5">
            <a:alphaModFix/>
          </a:blip>
          <a:srcRect r="980" b="1883"/>
          <a:stretch/>
        </p:blipFill>
        <p:spPr>
          <a:xfrm>
            <a:off x="127175" y="2571750"/>
            <a:ext cx="3518759" cy="2464374"/>
          </a:xfrm>
          <a:prstGeom prst="rect">
            <a:avLst/>
          </a:prstGeom>
          <a:noFill/>
          <a:ln>
            <a:noFill/>
          </a:ln>
        </p:spPr>
      </p:pic>
      <p:pic>
        <p:nvPicPr>
          <p:cNvPr id="97" name="Google Shape;97;p21"/>
          <p:cNvPicPr preferRelativeResize="0"/>
          <p:nvPr/>
        </p:nvPicPr>
        <p:blipFill rotWithShape="1">
          <a:blip r:embed="rId6">
            <a:alphaModFix/>
          </a:blip>
          <a:srcRect l="2435" t="895" r="1318" b="718"/>
          <a:stretch/>
        </p:blipFill>
        <p:spPr>
          <a:xfrm>
            <a:off x="1693650" y="177175"/>
            <a:ext cx="3557224" cy="25717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1"/>
        <p:cNvGrpSpPr/>
        <p:nvPr/>
      </p:nvGrpSpPr>
      <p:grpSpPr>
        <a:xfrm>
          <a:off x="0" y="0"/>
          <a:ext cx="0" cy="0"/>
          <a:chOff x="0" y="0"/>
          <a:chExt cx="0" cy="0"/>
        </a:xfrm>
      </p:grpSpPr>
      <p:pic>
        <p:nvPicPr>
          <p:cNvPr id="2" name="Online Media 1" descr="Old damaged photo RESTORATION &amp; COLORIZATION - [TIMELAPSE]">
            <a:hlinkClick r:id="" action="ppaction://media"/>
            <a:extLst>
              <a:ext uri="{FF2B5EF4-FFF2-40B4-BE49-F238E27FC236}">
                <a16:creationId xmlns:a16="http://schemas.microsoft.com/office/drawing/2014/main" id="{D4AA51B8-B589-21C4-B775-DF3D0C8BD040}"/>
              </a:ext>
            </a:extLst>
          </p:cNvPr>
          <p:cNvPicPr>
            <a:picLocks noRot="1" noChangeAspect="1"/>
          </p:cNvPicPr>
          <p:nvPr>
            <a:videoFile r:link="rId1"/>
          </p:nvPr>
        </p:nvPicPr>
        <p:blipFill>
          <a:blip r:embed="rId4"/>
          <a:stretch>
            <a:fillRect/>
          </a:stretch>
        </p:blipFill>
        <p:spPr>
          <a:xfrm>
            <a:off x="1661115" y="927100"/>
            <a:ext cx="5821770" cy="328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4"/>
          <p:cNvPicPr preferRelativeResize="0"/>
          <p:nvPr/>
        </p:nvPicPr>
        <p:blipFill>
          <a:blip r:embed="rId3">
            <a:alphaModFix/>
          </a:blip>
          <a:stretch>
            <a:fillRect/>
          </a:stretch>
        </p:blipFill>
        <p:spPr>
          <a:xfrm>
            <a:off x="382469" y="1974325"/>
            <a:ext cx="2332507" cy="2762849"/>
          </a:xfrm>
          <a:prstGeom prst="rect">
            <a:avLst/>
          </a:prstGeom>
          <a:noFill/>
          <a:ln w="28575" cap="flat" cmpd="sng">
            <a:solidFill>
              <a:schemeClr val="lt1"/>
            </a:solidFill>
            <a:prstDash val="solid"/>
            <a:round/>
            <a:headEnd type="none" w="sm" len="sm"/>
            <a:tailEnd type="none" w="sm" len="sm"/>
          </a:ln>
        </p:spPr>
      </p:pic>
      <p:pic>
        <p:nvPicPr>
          <p:cNvPr id="114" name="Google Shape;114;p24"/>
          <p:cNvPicPr preferRelativeResize="0"/>
          <p:nvPr/>
        </p:nvPicPr>
        <p:blipFill>
          <a:blip r:embed="rId4">
            <a:alphaModFix/>
          </a:blip>
          <a:stretch>
            <a:fillRect/>
          </a:stretch>
        </p:blipFill>
        <p:spPr>
          <a:xfrm>
            <a:off x="6348225" y="275212"/>
            <a:ext cx="2636224" cy="1927713"/>
          </a:xfrm>
          <a:prstGeom prst="rect">
            <a:avLst/>
          </a:prstGeom>
          <a:noFill/>
          <a:ln w="28575" cap="flat" cmpd="sng">
            <a:solidFill>
              <a:schemeClr val="lt1"/>
            </a:solidFill>
            <a:prstDash val="solid"/>
            <a:round/>
            <a:headEnd type="none" w="sm" len="sm"/>
            <a:tailEnd type="none" w="sm" len="sm"/>
          </a:ln>
        </p:spPr>
      </p:pic>
      <p:pic>
        <p:nvPicPr>
          <p:cNvPr id="115" name="Google Shape;115;p24"/>
          <p:cNvPicPr preferRelativeResize="0"/>
          <p:nvPr/>
        </p:nvPicPr>
        <p:blipFill>
          <a:blip r:embed="rId5">
            <a:alphaModFix/>
          </a:blip>
          <a:stretch>
            <a:fillRect/>
          </a:stretch>
        </p:blipFill>
        <p:spPr>
          <a:xfrm>
            <a:off x="2562573" y="97988"/>
            <a:ext cx="3932899" cy="4947528"/>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5"/>
          <p:cNvPicPr preferRelativeResize="0"/>
          <p:nvPr/>
        </p:nvPicPr>
        <p:blipFill>
          <a:blip r:embed="rId3">
            <a:alphaModFix/>
          </a:blip>
          <a:stretch>
            <a:fillRect/>
          </a:stretch>
        </p:blipFill>
        <p:spPr>
          <a:xfrm>
            <a:off x="200887" y="1177451"/>
            <a:ext cx="2759826" cy="3711974"/>
          </a:xfrm>
          <a:prstGeom prst="rect">
            <a:avLst/>
          </a:prstGeom>
          <a:noFill/>
          <a:ln w="28575" cap="flat" cmpd="sng">
            <a:solidFill>
              <a:schemeClr val="lt1"/>
            </a:solidFill>
            <a:prstDash val="solid"/>
            <a:round/>
            <a:headEnd type="none" w="sm" len="sm"/>
            <a:tailEnd type="none" w="sm" len="sm"/>
          </a:ln>
        </p:spPr>
      </p:pic>
      <p:pic>
        <p:nvPicPr>
          <p:cNvPr id="121" name="Google Shape;121;p25"/>
          <p:cNvPicPr preferRelativeResize="0"/>
          <p:nvPr/>
        </p:nvPicPr>
        <p:blipFill rotWithShape="1">
          <a:blip r:embed="rId4">
            <a:alphaModFix/>
          </a:blip>
          <a:srcRect t="3122" b="3122"/>
          <a:stretch/>
        </p:blipFill>
        <p:spPr>
          <a:xfrm>
            <a:off x="2605550" y="92463"/>
            <a:ext cx="3932900" cy="4958577"/>
          </a:xfrm>
          <a:prstGeom prst="rect">
            <a:avLst/>
          </a:prstGeom>
          <a:noFill/>
          <a:ln w="28575" cap="flat" cmpd="sng">
            <a:solidFill>
              <a:schemeClr val="lt1"/>
            </a:solidFill>
            <a:prstDash val="solid"/>
            <a:round/>
            <a:headEnd type="none" w="sm" len="sm"/>
            <a:tailEnd type="none" w="sm" len="sm"/>
          </a:ln>
        </p:spPr>
      </p:pic>
      <p:pic>
        <p:nvPicPr>
          <p:cNvPr id="122" name="Google Shape;122;p25"/>
          <p:cNvPicPr preferRelativeResize="0"/>
          <p:nvPr/>
        </p:nvPicPr>
        <p:blipFill rotWithShape="1">
          <a:blip r:embed="rId5">
            <a:alphaModFix/>
          </a:blip>
          <a:srcRect l="9807" r="39008"/>
          <a:stretch/>
        </p:blipFill>
        <p:spPr>
          <a:xfrm>
            <a:off x="6576100" y="476750"/>
            <a:ext cx="2413274" cy="3017850"/>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403098" y="92475"/>
            <a:ext cx="3932899" cy="4947528"/>
          </a:xfrm>
          <a:prstGeom prst="rect">
            <a:avLst/>
          </a:prstGeom>
          <a:noFill/>
          <a:ln>
            <a:noFill/>
          </a:ln>
        </p:spPr>
      </p:pic>
      <p:pic>
        <p:nvPicPr>
          <p:cNvPr id="134" name="Google Shape;134;p27"/>
          <p:cNvPicPr preferRelativeResize="0"/>
          <p:nvPr/>
        </p:nvPicPr>
        <p:blipFill rotWithShape="1">
          <a:blip r:embed="rId4">
            <a:alphaModFix/>
          </a:blip>
          <a:srcRect t="3122" b="3122"/>
          <a:stretch/>
        </p:blipFill>
        <p:spPr>
          <a:xfrm>
            <a:off x="4796616" y="92463"/>
            <a:ext cx="3932900" cy="4958577"/>
          </a:xfrm>
          <a:prstGeom prst="rect">
            <a:avLst/>
          </a:prstGeom>
          <a:noFill/>
          <a:ln>
            <a:noFill/>
          </a:ln>
        </p:spPr>
      </p:pic>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2115</Words>
  <Application>Microsoft Office PowerPoint</Application>
  <PresentationFormat>On-screen Show (16:9)</PresentationFormat>
  <Paragraphs>159</Paragraphs>
  <Slides>22</Slides>
  <Notes>22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Noto Sans Symbols</vt:lpstr>
      <vt:lpstr>LEARN theme</vt:lpstr>
      <vt:lpstr>Image Mashup</vt:lpstr>
      <vt:lpstr>Essential Question</vt:lpstr>
      <vt:lpstr>Lesson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Analysis</vt:lpstr>
      <vt:lpstr>PowerPoint Presentation</vt:lpstr>
      <vt:lpstr>PowerPoint Presentation</vt:lpstr>
      <vt:lpstr>Copyright</vt:lpstr>
      <vt:lpstr>Public Domain</vt:lpstr>
      <vt:lpstr>PowerPoint Presentation</vt:lpstr>
      <vt:lpstr>Create your own collage artwork</vt:lpstr>
      <vt:lpstr>Gallery Walk</vt:lpstr>
      <vt:lpstr>PowerPoint Presentation</vt:lpstr>
      <vt:lpstr>Professional Guidelines on Collage and Fair Use</vt:lpstr>
      <vt:lpstr>Erase/Rewind?</vt:lpstr>
      <vt:lpstr>Is using someone else’s art to make your own considered stealing?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Mashup</dc:title>
  <cp:lastModifiedBy>Bigler, Elijah B.</cp:lastModifiedBy>
  <cp:revision>2</cp:revision>
  <dcterms:modified xsi:type="dcterms:W3CDTF">2023-05-30T19:27:29Z</dcterms:modified>
</cp:coreProperties>
</file>