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aUFUWg5I6c2KvVJnoKiD7G1Es7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Franklin" initials="" lastIdx="4" clrIdx="0"/>
  <p:cmAuthor id="1" name="Lisa Loughlin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4517"/>
  </p:normalViewPr>
  <p:slideViewPr>
    <p:cSldViewPr snapToGrid="0">
      <p:cViewPr varScale="1">
        <p:scale>
          <a:sx n="137" d="100"/>
          <a:sy n="137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2-24T15:04:30.844" idx="1">
    <p:pos x="336" y="648"/>
    <p:text>@lrloughlin@ou.edu Thoughts? Image or no image?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ryNAB-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ZO260qcp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09Nn9_hrlM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edf32dbe7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edf32dbe7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YouTube. (2015, November 14). </a:t>
            </a:r>
            <a:r>
              <a:rPr lang="en-US" i="1" dirty="0"/>
              <a:t>'there will come soft rains' - ray </a:t>
            </a:r>
            <a:r>
              <a:rPr lang="en-US" i="1" dirty="0" err="1"/>
              <a:t>bradbury</a:t>
            </a:r>
            <a:r>
              <a:rPr lang="en-US" i="1" dirty="0"/>
              <a:t> || </a:t>
            </a:r>
            <a:r>
              <a:rPr lang="en-US" i="1" dirty="0" err="1"/>
              <a:t>scifi</a:t>
            </a:r>
            <a:r>
              <a:rPr lang="en-US" i="1" dirty="0"/>
              <a:t> short story</a:t>
            </a:r>
            <a:r>
              <a:rPr lang="en-US" dirty="0"/>
              <a:t>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=P142xPtua-c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Use the following list to pause the video and give students the time to stop and jot responses on their handout.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1: 2:34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2: 3:25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3: 4:39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4: 7:41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5: 10:07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6: 11:22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7: 14:57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Stop and Jot 8:end of video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4be0849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4be0849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(n.d.).Claim, Evidence, Reasoning (CER). Strategy.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https://learn.k20center.ou.edu/strategy/156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df32dbe7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df32dbe7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df32dbe7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df32dbe7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(2023b, August 1). K20 ICAP - No Place Like Home.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https://www.youtube.com/watch?v=y-ZO260qcpM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df32dbe7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df32dbe7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(n.d.).Two Stars and a Wish. Strategy.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https://learn.k20center.ou.edu/strategy/83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4d9bb0e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124d9bb0e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df32dbe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df32dbe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Bell Ringers and Exit Tickets. Strategy.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https://learn.k20center.ou.edu/strategy/125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YouTube. (2019, July 1). </a:t>
            </a:r>
            <a:r>
              <a:rPr lang="en-US" i="1" dirty="0"/>
              <a:t>A day in the life of a smart home</a:t>
            </a:r>
            <a:r>
              <a:rPr lang="en-US" dirty="0"/>
              <a:t>. YouTube.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https://www.youtube.com/watch?v=909Nn9_hrlM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9b19366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9b19366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(n.d.).Chat Stations. Strategy. 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https://learn.k20center.ou.edu/strategy/944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df32dbe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df32dbe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df32dbe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df32dbe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Encyclopædia Britannica, inc. (n.d.). </a:t>
            </a:r>
            <a:r>
              <a:rPr lang="en-US" i="1"/>
              <a:t>Ray Bradbury: Media</a:t>
            </a:r>
            <a:r>
              <a:rPr lang="en-US"/>
              <a:t>. Encyclopædia Britannica. from https://www.britannica.com/biography/Ray-Bradbury/images-videos#/media/1/76755/231130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6d572b0e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6d572b0e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</a:rPr>
              <a:t>K20 Center. (n.d.). Stop and Jot. Strategy. </a:t>
            </a: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142xPtua-c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-ZO260qcpM?feature=oembed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09Nn9_hrlM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df32dbe78_0_12"/>
          <p:cNvSpPr txBox="1">
            <a:spLocks noGrp="1"/>
          </p:cNvSpPr>
          <p:nvPr>
            <p:ph type="title"/>
          </p:nvPr>
        </p:nvSpPr>
        <p:spPr>
          <a:xfrm>
            <a:off x="228600" y="200168"/>
            <a:ext cx="8686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“There Will Come Soft Rains” by Ray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Bradbury</a:t>
            </a:r>
            <a:endParaRPr dirty="0"/>
          </a:p>
        </p:txBody>
      </p:sp>
      <p:sp>
        <p:nvSpPr>
          <p:cNvPr id="135" name="Google Shape;135;g1edf32dbe78_0_12"/>
          <p:cNvSpPr txBox="1">
            <a:spLocks noGrp="1"/>
          </p:cNvSpPr>
          <p:nvPr>
            <p:ph type="body" idx="1"/>
          </p:nvPr>
        </p:nvSpPr>
        <p:spPr>
          <a:xfrm>
            <a:off x="466531" y="1212850"/>
            <a:ext cx="30297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Listen to the short story as the audio plays and highlight anywhere there is imagery. 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Pause to complete the Stop and Jots and be prepared to discuss as we read.</a:t>
            </a:r>
            <a:endParaRPr dirty="0"/>
          </a:p>
        </p:txBody>
      </p:sp>
      <p:pic>
        <p:nvPicPr>
          <p:cNvPr id="2" name="Online Media 1" descr="'There Will Come Soft Rains' - Ray Bradbury || SciFi Short Story">
            <a:hlinkClick r:id="" action="ppaction://media"/>
            <a:extLst>
              <a:ext uri="{FF2B5EF4-FFF2-40B4-BE49-F238E27FC236}">
                <a16:creationId xmlns:a16="http://schemas.microsoft.com/office/drawing/2014/main" id="{E736BEAE-F4B8-CC6A-DB35-C42559F7F2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22608" y="1212850"/>
            <a:ext cx="4810265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4be08493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Literary Analysis CERs</a:t>
            </a:r>
            <a:endParaRPr dirty="0"/>
          </a:p>
        </p:txBody>
      </p:sp>
      <p:sp>
        <p:nvSpPr>
          <p:cNvPr id="142" name="Google Shape;142;g204be08493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does the imagery in the story affect the mood and tone of the story?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1B1E"/>
                </a:solidFill>
              </a:rPr>
              <a:t>Claim:</a:t>
            </a:r>
            <a:r>
              <a:rPr lang="en-US" b="1" dirty="0"/>
              <a:t> </a:t>
            </a:r>
            <a:r>
              <a:rPr lang="en-US" dirty="0"/>
              <a:t>The imagery in Ray Bradbury’s “There Will Come Soft Rains” affects the mood and tone by ______.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1B1E"/>
                </a:solidFill>
              </a:rPr>
              <a:t>Evidence:</a:t>
            </a:r>
            <a:r>
              <a:rPr lang="en-US" dirty="0"/>
              <a:t> [insert textual evidence].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1B1E"/>
                </a:solidFill>
              </a:rPr>
              <a:t>Reasoning:</a:t>
            </a:r>
            <a:r>
              <a:rPr lang="en-US" dirty="0"/>
              <a:t>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1B1E"/>
                </a:solidFill>
              </a:rPr>
              <a:t>Evidence:</a:t>
            </a:r>
            <a:r>
              <a:rPr lang="en-US" dirty="0"/>
              <a:t> [insert textual evidence].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1B1E"/>
                </a:solidFill>
              </a:rPr>
              <a:t>Reasoning: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43" name="Google Shape;143;g204be0849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100" y="172700"/>
            <a:ext cx="1473674" cy="147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df32dbe78_0_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Literary Analysis CERs</a:t>
            </a:r>
            <a:endParaRPr/>
          </a:p>
        </p:txBody>
      </p:sp>
      <p:sp>
        <p:nvSpPr>
          <p:cNvPr id="151" name="Google Shape;151;g1edf32dbe78_0_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does the imagery in the story affect the mood and tone of the story?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1B1E"/>
                </a:solidFill>
              </a:rPr>
              <a:t>Claim:</a:t>
            </a:r>
            <a:r>
              <a:rPr lang="en-US" b="1"/>
              <a:t> </a:t>
            </a:r>
            <a:r>
              <a:rPr lang="en-US"/>
              <a:t>The imagery in Ray Bradbury’s “There Will Come Soft Rains” affects the mood and tone by ______.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1B1E"/>
                </a:solidFill>
              </a:rPr>
              <a:t>Evidence:</a:t>
            </a:r>
            <a:r>
              <a:rPr lang="en-US"/>
              <a:t> For example, [insert textual evidence].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1B1E"/>
                </a:solidFill>
              </a:rPr>
              <a:t>Reasoning:</a:t>
            </a:r>
            <a:r>
              <a:rPr lang="en-US"/>
              <a:t> This shows ______. This is important because ______.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1B1E"/>
                </a:solidFill>
              </a:rPr>
              <a:t>Evidence:</a:t>
            </a:r>
            <a:r>
              <a:rPr lang="en-US"/>
              <a:t> Furthermore, [insert textual evidence].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1B1E"/>
                </a:solidFill>
              </a:rPr>
              <a:t>Reasoning:</a:t>
            </a:r>
            <a:r>
              <a:rPr lang="en-US"/>
              <a:t> This shows ______. This is important because ______.</a:t>
            </a:r>
            <a:endParaRPr/>
          </a:p>
        </p:txBody>
      </p:sp>
      <p:pic>
        <p:nvPicPr>
          <p:cNvPr id="152" name="Google Shape;152;g1edf32dbe78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100" y="172700"/>
            <a:ext cx="1473674" cy="147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20 ICAP - No Place Like Home">
            <a:hlinkClick r:id="" action="ppaction://media"/>
            <a:extLst>
              <a:ext uri="{FF2B5EF4-FFF2-40B4-BE49-F238E27FC236}">
                <a16:creationId xmlns:a16="http://schemas.microsoft.com/office/drawing/2014/main" id="{64DC9E1B-F163-5F90-2B72-1D0E8FDA3F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8800" y="437777"/>
            <a:ext cx="7258424" cy="410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df32dbe78_0_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 Stars And A Wish</a:t>
            </a:r>
            <a:endParaRPr dirty="0"/>
          </a:p>
        </p:txBody>
      </p:sp>
      <p:sp>
        <p:nvSpPr>
          <p:cNvPr id="163" name="Google Shape;163;g1edf32dbe78_0_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were two things you learned from the interview and/or today’s lesson?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What is one thing you wish to learn 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more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about this profession?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4" name="Google Shape;164;g1edf32dbe78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481" y="161390"/>
            <a:ext cx="1872323" cy="1590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70723" y="496855"/>
            <a:ext cx="78516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There’s</a:t>
            </a:r>
            <a:r>
              <a:rPr lang="en-US" dirty="0"/>
              <a:t> No Place Like Home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92723" y="118573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Analyzing imagery in Ray Bradbury’s “There Will Come Soft Rains” </a:t>
            </a:r>
            <a:endParaRPr dirty="0"/>
          </a:p>
        </p:txBody>
      </p:sp>
      <p:pic>
        <p:nvPicPr>
          <p:cNvPr id="81" name="Google Shape;8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863" y="2181051"/>
            <a:ext cx="4514273" cy="2539299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7" name="Google Shape;87;g71e52f4b48_0_0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Analyze imagery in a text and its effect on mood and tone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Write a CER explaining your literary analysis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Describe what a profession in real estate looks like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4d9bb0ee8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93" name="Google Shape;93;g124d9bb0ee8_0_5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1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imagery affect the mood and tone of a text?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df32dbe78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Bell Ringer</a:t>
            </a:r>
            <a:endParaRPr dirty="0"/>
          </a:p>
        </p:txBody>
      </p:sp>
      <p:sp>
        <p:nvSpPr>
          <p:cNvPr id="99" name="Google Shape;99;g1edf32dbe78_0_0"/>
          <p:cNvSpPr txBox="1">
            <a:spLocks noGrp="1"/>
          </p:cNvSpPr>
          <p:nvPr>
            <p:ph type="body" idx="1"/>
          </p:nvPr>
        </p:nvSpPr>
        <p:spPr>
          <a:xfrm>
            <a:off x="5023200" y="1601200"/>
            <a:ext cx="3735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makes a house a “Smart House”?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Would you want to live in a smart home? Why or why not?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1" name="Google Shape;101;g1edf32dbe7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798" y="635933"/>
            <a:ext cx="1662302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A Day in the Life of a Smart Home">
            <a:hlinkClick r:id="" action="ppaction://media"/>
            <a:extLst>
              <a:ext uri="{FF2B5EF4-FFF2-40B4-BE49-F238E27FC236}">
                <a16:creationId xmlns:a16="http://schemas.microsoft.com/office/drawing/2014/main" id="{17D69175-327C-AD86-5064-1EA8672D8D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3765" y="1762565"/>
            <a:ext cx="4544050" cy="256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9b193664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 Stations</a:t>
            </a:r>
            <a:endParaRPr dirty="0"/>
          </a:p>
        </p:txBody>
      </p:sp>
      <p:sp>
        <p:nvSpPr>
          <p:cNvPr id="107" name="Google Shape;107;g129b193664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In groups of 2-3, visit each chat station. Discuss the question in your groups and write one takeaway using the half-sheet handout. You will have 3-5 minutes at each station.</a:t>
            </a:r>
            <a:endParaRPr dirty="0"/>
          </a:p>
        </p:txBody>
      </p:sp>
      <p:pic>
        <p:nvPicPr>
          <p:cNvPr id="108" name="Google Shape;108;g129b19366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26" y="399990"/>
            <a:ext cx="1553125" cy="11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df32dbe78_0_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Chat Station Norms</a:t>
            </a:r>
            <a:endParaRPr dirty="0"/>
          </a:p>
        </p:txBody>
      </p:sp>
      <p:sp>
        <p:nvSpPr>
          <p:cNvPr id="114" name="Google Shape;114;g1edf32dbe78_0_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dirty="0"/>
              <a:t>Each person will share their thoughts.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dirty="0"/>
              <a:t>Invite everyone to speak. 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dirty="0"/>
              <a:t>Take turns to listen and ask questions.</a:t>
            </a:r>
            <a:endParaRPr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dirty="0"/>
              <a:t>Stay on topic.</a:t>
            </a:r>
            <a:endParaRPr dirty="0"/>
          </a:p>
        </p:txBody>
      </p:sp>
      <p:pic>
        <p:nvPicPr>
          <p:cNvPr id="2" name="Google Shape;108;g129b193664b_0_1">
            <a:extLst>
              <a:ext uri="{FF2B5EF4-FFF2-40B4-BE49-F238E27FC236}">
                <a16:creationId xmlns:a16="http://schemas.microsoft.com/office/drawing/2014/main" id="{E5523093-1189-DEEA-881F-48A6626E48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26" y="399990"/>
            <a:ext cx="1553125" cy="11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df32dbe78_0_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is Ray Bradbury?</a:t>
            </a:r>
            <a:endParaRPr/>
          </a:p>
        </p:txBody>
      </p:sp>
      <p:sp>
        <p:nvSpPr>
          <p:cNvPr id="121" name="Google Shape;121;g1edf32dbe78_0_1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992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Born:</a:t>
            </a:r>
            <a:r>
              <a:rPr lang="en-US"/>
              <a:t> August 22, 1920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Died:</a:t>
            </a:r>
            <a:r>
              <a:rPr lang="en-US"/>
              <a:t> June 5, 2012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Nationality: </a:t>
            </a:r>
            <a:r>
              <a:rPr lang="en-US"/>
              <a:t>American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Genres:</a:t>
            </a:r>
            <a:r>
              <a:rPr lang="en-US"/>
              <a:t> Science Fiction, Fantasy, Horror, Mystery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/>
              <a:t>Notable Works:</a:t>
            </a:r>
            <a:endParaRPr b="1"/>
          </a:p>
          <a:p>
            <a:pPr marL="457200" lvl="0" indent="-368935" algn="l" rtl="0">
              <a:spcBef>
                <a:spcPts val="52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“There Will Come Soft Rains” (1950)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“The Pedestrian” (1951)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“A Sound of Thunder” (1952)</a:t>
            </a:r>
            <a:endParaRPr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 i="1"/>
              <a:t>Fahrenheit 451</a:t>
            </a:r>
            <a:r>
              <a:rPr lang="en-US"/>
              <a:t> (1953)</a:t>
            </a:r>
            <a:endParaRPr/>
          </a:p>
        </p:txBody>
      </p:sp>
      <p:pic>
        <p:nvPicPr>
          <p:cNvPr id="122" name="Google Shape;122;g1edf32dbe78_0_17" descr="Ray Bradbury | Biography, Books, Fahrenheit 451, &amp; Facts | Britann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100" y="1385475"/>
            <a:ext cx="3262175" cy="21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6d572b0e2_1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Stop and Jot</a:t>
            </a:r>
            <a:endParaRPr dirty="0"/>
          </a:p>
        </p:txBody>
      </p:sp>
      <p:sp>
        <p:nvSpPr>
          <p:cNvPr id="128" name="Google Shape;128;g206d572b0e2_1_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Title your paper “There Will Come Soft Rains”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Number</a:t>
            </a: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your paper 1 to 8 with some space between each number.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the audio stops, on your paper jot down the answers to the questions.</a:t>
            </a:r>
            <a:endParaRPr dirty="0"/>
          </a:p>
        </p:txBody>
      </p:sp>
      <p:pic>
        <p:nvPicPr>
          <p:cNvPr id="129" name="Google Shape;129;g206d572b0e2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200" y="308240"/>
            <a:ext cx="1077224" cy="107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821</Words>
  <Application>Microsoft Macintosh PowerPoint</Application>
  <PresentationFormat>On-screen Show (16:9)</PresentationFormat>
  <Paragraphs>73</Paragraphs>
  <Slides>14</Slides>
  <Notes>14</Notes>
  <HiddenSlides>2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PowerPoint Presentation</vt:lpstr>
      <vt:lpstr>There’s No Place Like Home</vt:lpstr>
      <vt:lpstr>Lesson Objectives</vt:lpstr>
      <vt:lpstr>Essential Question</vt:lpstr>
      <vt:lpstr>Bell Ringer</vt:lpstr>
      <vt:lpstr>Chat Stations</vt:lpstr>
      <vt:lpstr>Chat Station Norms</vt:lpstr>
      <vt:lpstr>Who is Ray Bradbury?</vt:lpstr>
      <vt:lpstr>Stop and Jot</vt:lpstr>
      <vt:lpstr>“There Will Come Soft Rains” by Ray Bradbury</vt:lpstr>
      <vt:lpstr>Literary Analysis CERs</vt:lpstr>
      <vt:lpstr>Literary Analysis CERs</vt:lpstr>
      <vt:lpstr>PowerPoint Presentation</vt:lpstr>
      <vt:lpstr>Two Stars And A Wish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Gracia, Ann M.</cp:lastModifiedBy>
  <cp:revision>2</cp:revision>
  <dcterms:modified xsi:type="dcterms:W3CDTF">2023-08-31T13:46:58Z</dcterms:modified>
</cp:coreProperties>
</file>