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85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2P31hu429THGLUyZiPz/5TIks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A48BA6-416C-4EE6-9BCE-2BBE678175E8}">
  <a:tblStyle styleId="{D8A48BA6-416C-4EE6-9BCE-2BBE678175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94049"/>
  </p:normalViewPr>
  <p:slideViewPr>
    <p:cSldViewPr snapToGrid="0">
      <p:cViewPr varScale="1">
        <p:scale>
          <a:sx n="130" d="100"/>
          <a:sy n="130" d="100"/>
        </p:scale>
        <p:origin x="208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7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SzlvQOvfk&amp;t=1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31100ed0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31100ed0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31100ed0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31100ed0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31100ed0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31100ed0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31100ed0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31100ed0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31100ed0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31100ed0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31100ed0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31100ed0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31100ed0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31100ed0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31100ed0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31100ed0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31100ed0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731100ed0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31100ed0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31100ed0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31100ed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731100ed0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31100ed0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731100ed0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31100ed0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31100ed0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31100ed0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731100ed0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31100ed0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731100ed0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Chalk talk.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Kids REACT. (2 Aug., 2016). </a:t>
            </a:r>
            <a:r>
              <a:rPr lang="en-US" i="1">
                <a:solidFill>
                  <a:schemeClr val="dk1"/>
                </a:solidFill>
              </a:rPr>
              <a:t>KIDS vs. FOOD - CHICKEN FEET</a:t>
            </a:r>
            <a:r>
              <a:rPr lang="en-US">
                <a:solidFill>
                  <a:schemeClr val="dk1"/>
                </a:solidFill>
              </a:rPr>
              <a:t> [Video].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https://www.youtube.com/watch?v=xBSzlvQOvfk&amp;t=1s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31100ed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31100ed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31100ed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31100ed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Card sort.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31100ed0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31100ed0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5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2EF3BE7D-E0E6-8B70-999F-38BAE590768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7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082A566-E3EA-EBB7-384E-62098CEACC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02DFD1E8-1E73-E425-AA06-CB920C071C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88B17096-E718-7AFC-9E58-B1B0687E09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91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5E7D7B3-969D-FCB0-39C6-1012F537331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7E57D8-B3B9-56DE-E438-2310C871528D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4E84BF6E-767E-1EF1-1B03-81981F296E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87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AA4D822-25AC-3934-9D05-DFC438CA40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3C485D-2EF4-C8E6-A752-7EA93A85040D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93ADDBC0-CF05-CBFB-D51A-21D43D4A3D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E1EAFCFE-3C25-5402-5AC9-D3F627B7647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82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77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42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31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9A63706B-A8D3-3BE7-5F82-4BB47F1F44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8931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92297543-DA7F-4D7F-4AB8-348BE3B68D1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6930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4D58874F-3A25-4780-D394-6105DE4812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546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458ED49-E225-C873-3D43-CD17750D67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95981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D6034579-A51E-7BEA-2FD5-73FF0CD733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94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607FB2F3-F8B0-30C2-BACB-4055FEEB00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A1B8CC1D-A50E-46A3-7628-5C15A8BF712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0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32B2A89E-259D-9E7C-E239-CC16BC7CD2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4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5DAF7E-2208-D06C-62FD-39AFC690E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BC6C07-12D8-0A38-CBED-EAF1A7817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3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5E31DBE-AC87-3F8C-A52D-A67ABC06E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CCCA004-5625-29C2-4641-3134FC59E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F9D03FB2-959A-8297-F960-86F2510FB22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458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BSzlvQOvfk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xBSzlvQOvfk&amp;t=1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31100ed06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27" name="Google Shape;127;g3731100ed06_0_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Decomposition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One reactant becomes many products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MgCO</a:t>
            </a:r>
            <a:r>
              <a:rPr lang="en-US" baseline="-25000" dirty="0"/>
              <a:t>3</a:t>
            </a:r>
            <a:r>
              <a:rPr lang="en-US" dirty="0"/>
              <a:t>(s) → MgO(s) + CO</a:t>
            </a:r>
            <a:r>
              <a:rPr lang="en-US" baseline="-25000" dirty="0"/>
              <a:t>2</a:t>
            </a:r>
            <a:r>
              <a:rPr lang="en-US" dirty="0"/>
              <a:t>(g)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8Li</a:t>
            </a:r>
            <a:r>
              <a:rPr lang="en-US" baseline="-25000" dirty="0"/>
              <a:t>2</a:t>
            </a:r>
            <a:r>
              <a:rPr lang="en-US" dirty="0"/>
              <a:t>S(s) → 16Li(s) + S</a:t>
            </a:r>
            <a:r>
              <a:rPr lang="en-US" baseline="-25000" dirty="0"/>
              <a:t>8</a:t>
            </a:r>
            <a:r>
              <a:rPr lang="en-US" dirty="0"/>
              <a:t>(s)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O(l) → 2H</a:t>
            </a:r>
            <a:r>
              <a:rPr lang="en-US" baseline="-25000" dirty="0"/>
              <a:t>2</a:t>
            </a:r>
            <a:r>
              <a:rPr lang="en-US" dirty="0"/>
              <a:t>(g) + O</a:t>
            </a:r>
            <a:r>
              <a:rPr lang="en-US" baseline="-25000" dirty="0"/>
              <a:t>2</a:t>
            </a:r>
            <a:r>
              <a:rPr lang="en-US" dirty="0"/>
              <a:t>(g)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2KClO</a:t>
            </a:r>
            <a:r>
              <a:rPr lang="en-US" baseline="-25000" dirty="0"/>
              <a:t>3</a:t>
            </a:r>
            <a:r>
              <a:rPr lang="en-US" dirty="0"/>
              <a:t>(s) → 2KCl(s) + 3O</a:t>
            </a:r>
            <a:r>
              <a:rPr lang="en-US" baseline="-25000" dirty="0"/>
              <a:t>2</a:t>
            </a:r>
            <a:r>
              <a:rPr lang="en-US" dirty="0"/>
              <a:t>(g)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2Na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(s) → 2Na</a:t>
            </a:r>
            <a:r>
              <a:rPr lang="en-US" baseline="-25000" dirty="0"/>
              <a:t>2</a:t>
            </a:r>
            <a:r>
              <a:rPr lang="en-US" dirty="0"/>
              <a:t>O(s) + O</a:t>
            </a:r>
            <a:r>
              <a:rPr lang="en-US" baseline="-25000" dirty="0"/>
              <a:t>2</a:t>
            </a:r>
            <a:r>
              <a:rPr lang="en-US" dirty="0"/>
              <a:t>(g)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(s) → 2NH</a:t>
            </a:r>
            <a:r>
              <a:rPr lang="en-US" baseline="-25000" dirty="0"/>
              <a:t>3</a:t>
            </a:r>
            <a:r>
              <a:rPr lang="en-US" dirty="0"/>
              <a:t>(g) + H</a:t>
            </a:r>
            <a:r>
              <a:rPr lang="en-US" baseline="-25000" dirty="0"/>
              <a:t>2</a:t>
            </a:r>
            <a:r>
              <a:rPr lang="en-US" dirty="0"/>
              <a:t>O(l) + CO</a:t>
            </a:r>
            <a:r>
              <a:rPr lang="en-US" baseline="-25000" dirty="0"/>
              <a:t>2</a:t>
            </a:r>
            <a:r>
              <a:rPr lang="en-US" dirty="0"/>
              <a:t>(g)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31100ed06_0_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33" name="Google Shape;133;g3731100ed06_0_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Single Replacement</a:t>
            </a:r>
            <a:r>
              <a:rPr lang="en-US" dirty="0"/>
              <a:t>: Part of one ionic compound is removed or replaced by another element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sz="2400" dirty="0"/>
              <a:t>2FeCl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+ 3Zn(s) → 2Fe(s) + 3ZnCl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sz="2400" dirty="0"/>
              <a:t>2Al(NO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+ 3Ca(s) → 3Ca(NO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+ 2Al(s)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sz="2400" dirty="0"/>
              <a:t>Mg(s) + CuSO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→ MgSO</a:t>
            </a:r>
            <a:r>
              <a:rPr lang="en-US" sz="2400" baseline="-25000" dirty="0"/>
              <a:t>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Cu(s)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sz="2400" dirty="0"/>
              <a:t>2Al(s) + 6HCl(</a:t>
            </a:r>
            <a:r>
              <a:rPr lang="en-US" sz="2400" dirty="0" err="1"/>
              <a:t>aq</a:t>
            </a:r>
            <a:r>
              <a:rPr lang="en-US" sz="2400" dirty="0"/>
              <a:t>) → 2AlCl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+ 3H</a:t>
            </a:r>
            <a:r>
              <a:rPr lang="en-US" sz="2400" baseline="-25000" dirty="0"/>
              <a:t>2</a:t>
            </a:r>
            <a:r>
              <a:rPr lang="en-US" sz="2400" dirty="0"/>
              <a:t>(g)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(g) + 2NaBr(</a:t>
            </a:r>
            <a:r>
              <a:rPr lang="en-US" sz="2400" dirty="0" err="1"/>
              <a:t>aq</a:t>
            </a:r>
            <a:r>
              <a:rPr lang="en-US" sz="2400" dirty="0"/>
              <a:t>) → 2NaCl(</a:t>
            </a:r>
            <a:r>
              <a:rPr lang="en-US" sz="2400" dirty="0" err="1"/>
              <a:t>aq</a:t>
            </a:r>
            <a:r>
              <a:rPr lang="en-US" sz="2400" dirty="0"/>
              <a:t>) + Br</a:t>
            </a:r>
            <a:r>
              <a:rPr lang="en-US" sz="2400" baseline="-25000" dirty="0"/>
              <a:t>2</a:t>
            </a:r>
            <a:r>
              <a:rPr lang="en-US" sz="2400" dirty="0"/>
              <a:t>(l)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sz="2400" dirty="0"/>
              <a:t>ZnBr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F</a:t>
            </a:r>
            <a:r>
              <a:rPr lang="en-US" sz="2400" baseline="-25000" dirty="0"/>
              <a:t>2</a:t>
            </a:r>
            <a:r>
              <a:rPr lang="en-US" sz="2400" dirty="0"/>
              <a:t>(g) → ZnF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+ Br</a:t>
            </a:r>
            <a:r>
              <a:rPr lang="en-US" sz="2400" baseline="-25000" dirty="0"/>
              <a:t>2</a:t>
            </a:r>
            <a:r>
              <a:rPr lang="en-US" sz="2400" dirty="0"/>
              <a:t>(l)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31100ed06_0_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39" name="Google Shape;139;g3731100ed06_0_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Double Replacement: </a:t>
            </a:r>
            <a:r>
              <a:rPr lang="en-US" dirty="0"/>
              <a:t>Ionic compounds dissolved in water switch partners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AgNO3(</a:t>
            </a:r>
            <a:r>
              <a:rPr lang="en-US" dirty="0" err="1"/>
              <a:t>aq</a:t>
            </a:r>
            <a:r>
              <a:rPr lang="en-US" dirty="0"/>
              <a:t>) + NaCl(</a:t>
            </a:r>
            <a:r>
              <a:rPr lang="en-US" dirty="0" err="1"/>
              <a:t>aq</a:t>
            </a:r>
            <a:r>
              <a:rPr lang="en-US" dirty="0"/>
              <a:t>) → AgCl(s) + NaNO3(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2HNO3(</a:t>
            </a:r>
            <a:r>
              <a:rPr lang="en-US" dirty="0" err="1"/>
              <a:t>aq</a:t>
            </a:r>
            <a:r>
              <a:rPr lang="en-US" dirty="0"/>
              <a:t>) + Mg(OH)2(</a:t>
            </a:r>
            <a:r>
              <a:rPr lang="en-US" dirty="0" err="1"/>
              <a:t>aq</a:t>
            </a:r>
            <a:r>
              <a:rPr lang="en-US" dirty="0"/>
              <a:t>) → Mg(NO3)2(</a:t>
            </a:r>
            <a:r>
              <a:rPr lang="en-US" dirty="0" err="1"/>
              <a:t>aq</a:t>
            </a:r>
            <a:r>
              <a:rPr lang="en-US" dirty="0"/>
              <a:t>) + 2H2O(l)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Na2CO3(</a:t>
            </a:r>
            <a:r>
              <a:rPr lang="en-US" dirty="0" err="1"/>
              <a:t>aq</a:t>
            </a:r>
            <a:r>
              <a:rPr lang="en-US" dirty="0"/>
              <a:t>) + CaCl2(</a:t>
            </a:r>
            <a:r>
              <a:rPr lang="en-US" dirty="0" err="1"/>
              <a:t>aq</a:t>
            </a:r>
            <a:r>
              <a:rPr lang="en-US" dirty="0"/>
              <a:t>) → CaCO3(s) + 2NaCl(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 err="1"/>
              <a:t>FeS</a:t>
            </a:r>
            <a:r>
              <a:rPr lang="en-US" dirty="0"/>
              <a:t>(s) + 2HCl(</a:t>
            </a:r>
            <a:r>
              <a:rPr lang="en-US" dirty="0" err="1"/>
              <a:t>aq</a:t>
            </a:r>
            <a:r>
              <a:rPr lang="en-US" dirty="0"/>
              <a:t>) → H2S(g) + FeCl2(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HCl(</a:t>
            </a:r>
            <a:r>
              <a:rPr lang="en-US" dirty="0" err="1"/>
              <a:t>aq</a:t>
            </a:r>
            <a:r>
              <a:rPr lang="en-US" dirty="0"/>
              <a:t>) + NaOH(</a:t>
            </a:r>
            <a:r>
              <a:rPr lang="en-US" dirty="0" err="1"/>
              <a:t>aq</a:t>
            </a:r>
            <a:r>
              <a:rPr lang="en-US" dirty="0"/>
              <a:t>) → H2O(l) + NaCl(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FeBr3(</a:t>
            </a:r>
            <a:r>
              <a:rPr lang="en-US" dirty="0" err="1"/>
              <a:t>aq</a:t>
            </a:r>
            <a:r>
              <a:rPr lang="en-US" dirty="0"/>
              <a:t>) + K3PO4(</a:t>
            </a:r>
            <a:r>
              <a:rPr lang="en-US" dirty="0" err="1"/>
              <a:t>aq</a:t>
            </a:r>
            <a:r>
              <a:rPr lang="en-US" dirty="0"/>
              <a:t>) → FePO4(s) + 3KBr(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31100ed06_0_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45" name="Google Shape;145;g3731100ed06_0_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Precipitation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Two ionic compounds dissolved in water make a solid, these are also double replacement reactions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FeBr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K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→ FePO</a:t>
            </a:r>
            <a:r>
              <a:rPr lang="en-US" baseline="-25000" dirty="0"/>
              <a:t>4</a:t>
            </a:r>
            <a:r>
              <a:rPr lang="en-US" dirty="0"/>
              <a:t>(s) + 3KBr(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CaCl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→ CaCO</a:t>
            </a:r>
            <a:r>
              <a:rPr lang="en-US" baseline="-25000" dirty="0"/>
              <a:t>3</a:t>
            </a:r>
            <a:r>
              <a:rPr lang="en-US" dirty="0"/>
              <a:t>(s) + 2NaCl(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AgNO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NaCl(</a:t>
            </a:r>
            <a:r>
              <a:rPr lang="en-US" dirty="0" err="1"/>
              <a:t>aq</a:t>
            </a:r>
            <a:r>
              <a:rPr lang="en-US" dirty="0"/>
              <a:t>) → AgCl(s) + NaNO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31100ed06_0_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51" name="Google Shape;151;g3731100ed06_0_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Acid/Base</a:t>
            </a:r>
            <a:r>
              <a:rPr lang="en-US" dirty="0"/>
              <a:t>: When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-</a:t>
            </a:r>
            <a:r>
              <a:rPr lang="en-US" dirty="0"/>
              <a:t> combine to make H</a:t>
            </a:r>
            <a:r>
              <a:rPr lang="en-US" baseline="-25000" dirty="0"/>
              <a:t>2</a:t>
            </a:r>
            <a:r>
              <a:rPr lang="en-US" dirty="0"/>
              <a:t>O, these are also double replacement reactions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HCl(</a:t>
            </a:r>
            <a:r>
              <a:rPr lang="en-US" dirty="0" err="1"/>
              <a:t>aq</a:t>
            </a:r>
            <a:r>
              <a:rPr lang="en-US" dirty="0"/>
              <a:t>) + NaOH(</a:t>
            </a:r>
            <a:r>
              <a:rPr lang="en-US" dirty="0" err="1"/>
              <a:t>aq</a:t>
            </a:r>
            <a:r>
              <a:rPr lang="en-US" dirty="0"/>
              <a:t>) → H</a:t>
            </a:r>
            <a:r>
              <a:rPr lang="en-US" baseline="-25000" dirty="0"/>
              <a:t>2</a:t>
            </a:r>
            <a:r>
              <a:rPr lang="en-US" dirty="0"/>
              <a:t>O(l) + NaCl(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2HNO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Mg(OH)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→ Mg(NO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+ 2H</a:t>
            </a:r>
            <a:r>
              <a:rPr lang="en-US" baseline="-25000" dirty="0"/>
              <a:t>2</a:t>
            </a:r>
            <a:r>
              <a:rPr lang="en-US" dirty="0"/>
              <a:t>O(l)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31100ed06_0_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57" name="Google Shape;157;g3731100ed06_0_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Combustion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When an element or compound combines with oxygen, these are also synthesis reactions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2SO</a:t>
            </a:r>
            <a:r>
              <a:rPr lang="en-US" baseline="-25000" dirty="0"/>
              <a:t>2</a:t>
            </a:r>
            <a:r>
              <a:rPr lang="en-US" dirty="0"/>
              <a:t>(g) + O</a:t>
            </a:r>
            <a:r>
              <a:rPr lang="en-US" baseline="-25000" dirty="0"/>
              <a:t>2</a:t>
            </a:r>
            <a:r>
              <a:rPr lang="en-US" dirty="0"/>
              <a:t>(g) → 2SO</a:t>
            </a:r>
            <a:r>
              <a:rPr lang="en-US" baseline="-25000" dirty="0"/>
              <a:t>3</a:t>
            </a:r>
            <a:r>
              <a:rPr lang="en-US" dirty="0"/>
              <a:t>(g)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4Fe(s) + 3O</a:t>
            </a:r>
            <a:r>
              <a:rPr lang="en-US" baseline="-25000" dirty="0"/>
              <a:t>2</a:t>
            </a:r>
            <a:r>
              <a:rPr lang="en-US" dirty="0"/>
              <a:t>(g) → 2Fe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(s)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31100ed06_0_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63" name="Google Shape;163;g3731100ed06_0_49"/>
          <p:cNvSpPr txBox="1">
            <a:spLocks noGrp="1"/>
          </p:cNvSpPr>
          <p:nvPr>
            <p:ph idx="1"/>
          </p:nvPr>
        </p:nvSpPr>
        <p:spPr>
          <a:xfrm>
            <a:off x="628650" y="1370026"/>
            <a:ext cx="7886700" cy="120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Oxidation-reduction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The charge or oxidation state of an element changes from reactants to products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3731100ed06_0_49"/>
          <p:cNvSpPr txBox="1"/>
          <p:nvPr/>
        </p:nvSpPr>
        <p:spPr>
          <a:xfrm>
            <a:off x="902825" y="2361225"/>
            <a:ext cx="7454100" cy="2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g3731100ed06_0_49"/>
          <p:cNvGraphicFramePr/>
          <p:nvPr>
            <p:extLst>
              <p:ext uri="{D42A27DB-BD31-4B8C-83A1-F6EECF244321}">
                <p14:modId xmlns:p14="http://schemas.microsoft.com/office/powerpoint/2010/main" val="1960686314"/>
              </p:ext>
            </p:extLst>
          </p:nvPr>
        </p:nvGraphicFramePr>
        <p:xfrm>
          <a:off x="774370" y="2233442"/>
          <a:ext cx="7976339" cy="2595950"/>
        </p:xfrm>
        <a:graphic>
          <a:graphicData uri="http://schemas.openxmlformats.org/drawingml/2006/table">
            <a:tbl>
              <a:tblPr firstRow="1" bandRow="1">
                <a:noFill/>
                <a:tableStyleId>{D8A48BA6-416C-4EE6-9BCE-2BBE678175E8}</a:tableStyleId>
              </a:tblPr>
              <a:tblGrid>
                <a:gridCol w="316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4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4Fe(s) + 3O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→ 2Fe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2FeCl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(aq) + 3Zn(s) → 2Fe(s) + 3ZnCl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(aq)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+ 3H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→ 2NH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2Al(NO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(aq) + 3Ca(s) → 3Ca(NO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(aq) + 2Al(s)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8Li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S(s) → 16Li(s) + S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Mg(s) + CuSO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(aq) → MgSO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(aq) + Cu(s)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2SO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+ 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→ 2SO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2Al(s) + 6HCl(</a:t>
                      </a: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→ 2AlCl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+ 3H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2H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O(l) → 2H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+ 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+ 2NaBr(aq) → 2NaCl(aq) + Br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2KClO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 → 2KCl(s) + 3O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ZnBr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+ F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→ ZnF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aq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+ Br</a:t>
                      </a:r>
                      <a:r>
                        <a:rPr lang="en-US" sz="1600" u="none" strike="noStrike" cap="none" baseline="-25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2Na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 → 2Na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O(s) + O</a:t>
                      </a:r>
                      <a:r>
                        <a:rPr lang="en-US" sz="1600" u="none" strike="noStrike" cap="none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rtl="0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rgbClr val="991B1E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31100ed06_0_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Instructions</a:t>
            </a:r>
            <a:endParaRPr dirty="0"/>
          </a:p>
        </p:txBody>
      </p:sp>
      <p:sp>
        <p:nvSpPr>
          <p:cNvPr id="171" name="Google Shape;171;g3731100ed06_0_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Read the instructions on the Lab Guide handout carefully.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When you are finished at one station, make sure to clean it up before moving to the next one.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Fill out your answers and observations as you go.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Follow all safety precautions!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31100ed06_0_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Solutions</a:t>
            </a:r>
            <a:endParaRPr dirty="0"/>
          </a:p>
        </p:txBody>
      </p:sp>
      <p:sp>
        <p:nvSpPr>
          <p:cNvPr id="177" name="Google Shape;177;g3731100ed06_0_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b="1" dirty="0"/>
              <a:t>Station 1: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/>
              <a:t>Single replacement, redox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>
                <a:solidFill>
                  <a:srgbClr val="910D28"/>
                </a:solidFill>
              </a:rPr>
              <a:t>2Zn + 2HCl → H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r>
              <a:rPr lang="en-US" dirty="0">
                <a:solidFill>
                  <a:srgbClr val="910D28"/>
                </a:solidFill>
              </a:rPr>
              <a:t> + 2ZnCl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31100ed06_0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Solutions</a:t>
            </a:r>
            <a:endParaRPr dirty="0"/>
          </a:p>
        </p:txBody>
      </p:sp>
      <p:sp>
        <p:nvSpPr>
          <p:cNvPr id="183" name="Google Shape;183;g3731100ed06_0_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b="1" dirty="0"/>
              <a:t>Station 2: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/>
              <a:t>Decomposition 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>
                <a:solidFill>
                  <a:srgbClr val="910D28"/>
                </a:solidFill>
              </a:rPr>
              <a:t>CuCO</a:t>
            </a:r>
            <a:r>
              <a:rPr lang="en-US" baseline="-25000" dirty="0">
                <a:solidFill>
                  <a:srgbClr val="910D28"/>
                </a:solidFill>
              </a:rPr>
              <a:t>3</a:t>
            </a:r>
            <a:r>
              <a:rPr lang="en-US" dirty="0">
                <a:solidFill>
                  <a:srgbClr val="910D28"/>
                </a:solidFill>
              </a:rPr>
              <a:t> → </a:t>
            </a:r>
            <a:r>
              <a:rPr lang="en-US" dirty="0" err="1">
                <a:solidFill>
                  <a:srgbClr val="910D28"/>
                </a:solidFill>
              </a:rPr>
              <a:t>CuO</a:t>
            </a:r>
            <a:r>
              <a:rPr lang="en-US" dirty="0">
                <a:solidFill>
                  <a:srgbClr val="910D28"/>
                </a:solidFill>
              </a:rPr>
              <a:t> + CO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4414684" y="717005"/>
            <a:ext cx="4095903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Happy, Sad, Sleepy, Mad</a:t>
            </a:r>
            <a:endParaRPr dirty="0"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sz="quarter" idx="10"/>
          </p:nvPr>
        </p:nvSpPr>
        <p:spPr>
          <a:xfrm>
            <a:off x="4413921" y="2965048"/>
            <a:ext cx="4095079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Classifying Chemical Reactions</a:t>
            </a:r>
            <a:endParaRPr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4A74E89B-2281-A142-8DC6-8523F57FF063}"/>
              </a:ext>
            </a:extLst>
          </p:cNvPr>
          <p:cNvSpPr/>
          <p:nvPr/>
        </p:nvSpPr>
        <p:spPr>
          <a:xfrm>
            <a:off x="633413" y="1049510"/>
            <a:ext cx="3700770" cy="3190319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31100ed06_0_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Solutions</a:t>
            </a:r>
            <a:endParaRPr dirty="0"/>
          </a:p>
        </p:txBody>
      </p:sp>
      <p:sp>
        <p:nvSpPr>
          <p:cNvPr id="189" name="Google Shape;189;g3731100ed06_0_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b="1" dirty="0"/>
              <a:t>Station 3: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/>
              <a:t>Combustion, synthesis, redox 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>
                <a:solidFill>
                  <a:srgbClr val="910D28"/>
                </a:solidFill>
              </a:rPr>
              <a:t>2Mg + O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r>
              <a:rPr lang="en-US" dirty="0">
                <a:solidFill>
                  <a:srgbClr val="910D28"/>
                </a:solidFill>
              </a:rPr>
              <a:t> → 2MgO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31100ed06_0_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Solutions</a:t>
            </a:r>
            <a:endParaRPr dirty="0"/>
          </a:p>
        </p:txBody>
      </p:sp>
      <p:sp>
        <p:nvSpPr>
          <p:cNvPr id="195" name="Google Shape;195;g3731100ed06_0_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b="1" dirty="0"/>
              <a:t>Station 4:</a:t>
            </a:r>
            <a:endParaRPr dirty="0"/>
          </a:p>
          <a:p>
            <a:pPr lvl="0" indent="-393192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/>
              <a:t>Double replacement, precipitation</a:t>
            </a:r>
            <a:endParaRPr dirty="0"/>
          </a:p>
          <a:p>
            <a:pPr lvl="0" indent="-393192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>
                <a:solidFill>
                  <a:srgbClr val="910D28"/>
                </a:solidFill>
              </a:rPr>
              <a:t>KI + Pb(NO</a:t>
            </a:r>
            <a:r>
              <a:rPr lang="en-US" baseline="-25000" dirty="0">
                <a:solidFill>
                  <a:srgbClr val="910D28"/>
                </a:solidFill>
              </a:rPr>
              <a:t>3</a:t>
            </a:r>
            <a:r>
              <a:rPr lang="en-US" dirty="0">
                <a:solidFill>
                  <a:srgbClr val="910D28"/>
                </a:solidFill>
              </a:rPr>
              <a:t>)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r>
              <a:rPr lang="en-US" dirty="0">
                <a:solidFill>
                  <a:srgbClr val="910D28"/>
                </a:solidFill>
              </a:rPr>
              <a:t> → KNO</a:t>
            </a:r>
            <a:r>
              <a:rPr lang="en-US" baseline="-25000" dirty="0">
                <a:solidFill>
                  <a:srgbClr val="910D28"/>
                </a:solidFill>
              </a:rPr>
              <a:t>3</a:t>
            </a:r>
            <a:r>
              <a:rPr lang="en-US" dirty="0">
                <a:solidFill>
                  <a:srgbClr val="910D28"/>
                </a:solidFill>
              </a:rPr>
              <a:t> + PbI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r>
              <a:rPr lang="en-US" dirty="0">
                <a:solidFill>
                  <a:srgbClr val="910D28"/>
                </a:solidFill>
              </a:rPr>
              <a:t> (s)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31100ed06_0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Solutions</a:t>
            </a:r>
            <a:endParaRPr dirty="0"/>
          </a:p>
        </p:txBody>
      </p:sp>
      <p:sp>
        <p:nvSpPr>
          <p:cNvPr id="201" name="Google Shape;201;g3731100ed06_0_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b="1" dirty="0"/>
              <a:t>Station 5:</a:t>
            </a:r>
            <a:endParaRPr dirty="0"/>
          </a:p>
          <a:p>
            <a:pPr lvl="0" indent="-393192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/>
              <a:t>Synthesis, redox</a:t>
            </a:r>
            <a:endParaRPr dirty="0"/>
          </a:p>
          <a:p>
            <a:pPr lvl="0" indent="-393192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>
                <a:solidFill>
                  <a:srgbClr val="910D28"/>
                </a:solidFill>
              </a:rPr>
              <a:t>Cu + S → </a:t>
            </a:r>
            <a:r>
              <a:rPr lang="en-US" dirty="0" err="1">
                <a:solidFill>
                  <a:srgbClr val="910D28"/>
                </a:solidFill>
              </a:rPr>
              <a:t>CuS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31100ed06_0_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Lab: Solutions</a:t>
            </a:r>
            <a:endParaRPr dirty="0"/>
          </a:p>
        </p:txBody>
      </p:sp>
      <p:sp>
        <p:nvSpPr>
          <p:cNvPr id="207" name="Google Shape;207;g3731100ed06_0_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b="1" dirty="0"/>
              <a:t>Station 6:</a:t>
            </a:r>
            <a:endParaRPr dirty="0"/>
          </a:p>
          <a:p>
            <a:pPr lvl="0" indent="-393192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/>
              <a:t>Acid/Base</a:t>
            </a:r>
            <a:endParaRPr dirty="0"/>
          </a:p>
          <a:p>
            <a:pPr lvl="0" indent="-393192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</a:pPr>
            <a:r>
              <a:rPr lang="en-US" dirty="0">
                <a:solidFill>
                  <a:srgbClr val="910D28"/>
                </a:solidFill>
              </a:rPr>
              <a:t>HCl + NaHCO</a:t>
            </a:r>
            <a:r>
              <a:rPr lang="en-US" baseline="-25000" dirty="0">
                <a:solidFill>
                  <a:srgbClr val="910D28"/>
                </a:solidFill>
              </a:rPr>
              <a:t>3</a:t>
            </a:r>
            <a:r>
              <a:rPr lang="en-US" dirty="0">
                <a:solidFill>
                  <a:srgbClr val="910D28"/>
                </a:solidFill>
              </a:rPr>
              <a:t> → NaCl + CO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r>
              <a:rPr lang="en-US" dirty="0">
                <a:solidFill>
                  <a:srgbClr val="910D28"/>
                </a:solidFill>
              </a:rPr>
              <a:t> + H</a:t>
            </a:r>
            <a:r>
              <a:rPr lang="en-US" baseline="-25000" dirty="0">
                <a:solidFill>
                  <a:srgbClr val="910D28"/>
                </a:solidFill>
              </a:rPr>
              <a:t>2</a:t>
            </a:r>
            <a:r>
              <a:rPr lang="en-US" dirty="0">
                <a:solidFill>
                  <a:srgbClr val="910D28"/>
                </a:solidFill>
              </a:rPr>
              <a:t>O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31100ed06_0_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Chalk Talk</a:t>
            </a:r>
            <a:endParaRPr/>
          </a:p>
        </p:txBody>
      </p:sp>
      <p:sp>
        <p:nvSpPr>
          <p:cNvPr id="213" name="Google Shape;213;g3731100ed06_0_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Walk around to each of the four posters. Each poster has a question on it.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Think about the question </a:t>
            </a:r>
            <a:r>
              <a:rPr lang="en-US" b="1" i="1" dirty="0"/>
              <a:t>silently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Write your answer on the poster.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Move to the next poster and repeat the process.</a:t>
            </a:r>
            <a:endParaRPr dirty="0"/>
          </a:p>
        </p:txBody>
      </p:sp>
      <p:pic>
        <p:nvPicPr>
          <p:cNvPr id="214" name="Google Shape;214;g3731100ed06_0_91" title="Chalk Tal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950" y="185200"/>
            <a:ext cx="1124151" cy="11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What patterns are present in chemical reactions?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Objective(s)</a:t>
            </a: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120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</a:pPr>
            <a:r>
              <a:rPr lang="en-US" dirty="0"/>
              <a:t>Recognize different types of reactions.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</a:pPr>
            <a:r>
              <a:rPr lang="en-US" dirty="0"/>
              <a:t>Classify reactions into different types.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Parts of a Chemical Formula</a:t>
            </a:r>
            <a:endParaRPr dirty="0"/>
          </a:p>
        </p:txBody>
      </p:sp>
      <p:sp>
        <p:nvSpPr>
          <p:cNvPr id="95" name="Google Shape;95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Reactant + Reactant → Product(s)</a:t>
            </a:r>
            <a:endParaRPr b="1" dirty="0"/>
          </a:p>
          <a:p>
            <a:pPr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Reactants</a:t>
            </a:r>
            <a:endParaRPr dirty="0"/>
          </a:p>
          <a:p>
            <a:pPr lvl="1" indent="-356616" algn="l" rtl="0">
              <a:lnSpc>
                <a:spcPct val="100000"/>
              </a:lnSpc>
              <a:spcAft>
                <a:spcPts val="0"/>
              </a:spcAft>
              <a:buSzPts val="2600"/>
              <a:buChar char="o"/>
            </a:pPr>
            <a:r>
              <a:rPr lang="en-US" dirty="0"/>
              <a:t>Starting substances in a reaction</a:t>
            </a:r>
            <a:endParaRPr dirty="0"/>
          </a:p>
          <a:p>
            <a:pPr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Reaction (yield)</a:t>
            </a:r>
            <a:endParaRPr dirty="0"/>
          </a:p>
          <a:p>
            <a:pPr lvl="1" indent="-356616" algn="l" rtl="0">
              <a:lnSpc>
                <a:spcPct val="100000"/>
              </a:lnSpc>
              <a:spcAft>
                <a:spcPts val="0"/>
              </a:spcAft>
              <a:buSzPts val="2600"/>
              <a:buChar char="o"/>
            </a:pPr>
            <a:r>
              <a:rPr lang="en-US" dirty="0"/>
              <a:t>Actual reaction process (the arrow)</a:t>
            </a:r>
            <a:endParaRPr dirty="0"/>
          </a:p>
          <a:p>
            <a:pPr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Products</a:t>
            </a:r>
            <a:endParaRPr dirty="0"/>
          </a:p>
          <a:p>
            <a:pPr lvl="1" indent="-356616" algn="l" rtl="0">
              <a:lnSpc>
                <a:spcPct val="100000"/>
              </a:lnSpc>
              <a:spcAft>
                <a:spcPts val="0"/>
              </a:spcAft>
              <a:buSzPts val="2600"/>
              <a:buChar char="o"/>
            </a:pPr>
            <a:r>
              <a:rPr lang="en-US" dirty="0"/>
              <a:t>Substance(s) formed as a result of the reaction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Kids vs. Food - Chicken Feet</a:t>
            </a:r>
            <a:endParaRPr dirty="0"/>
          </a:p>
        </p:txBody>
      </p:sp>
      <p:sp>
        <p:nvSpPr>
          <p:cNvPr id="101" name="Google Shape;101;p6"/>
          <p:cNvSpPr txBox="1">
            <a:spLocks noGrp="1"/>
          </p:cNvSpPr>
          <p:nvPr>
            <p:ph idx="1"/>
          </p:nvPr>
        </p:nvSpPr>
        <p:spPr>
          <a:xfrm>
            <a:off x="628650" y="4421525"/>
            <a:ext cx="78867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https://www.youtube.com/watch?v=xBSzlvQOvfk&amp;t=1s</a:t>
            </a:r>
            <a:endParaRPr sz="1500" dirty="0">
              <a:solidFill>
                <a:schemeClr val="accent1"/>
              </a:solidFill>
            </a:endParaRPr>
          </a:p>
        </p:txBody>
      </p:sp>
      <p:pic>
        <p:nvPicPr>
          <p:cNvPr id="2" name="Online Media 1" descr="KIDS vs. FOOD - CHICKEN FEET">
            <a:hlinkClick r:id="" action="ppaction://media"/>
            <a:extLst>
              <a:ext uri="{FF2B5EF4-FFF2-40B4-BE49-F238E27FC236}">
                <a16:creationId xmlns:a16="http://schemas.microsoft.com/office/drawing/2014/main" id="{89F55AB3-0262-0C94-85DD-36DF5193D2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15892" y="1268413"/>
            <a:ext cx="5512215" cy="311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31100ed06_0_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Kids vs. Food - Chicken Feet</a:t>
            </a:r>
            <a:endParaRPr dirty="0"/>
          </a:p>
        </p:txBody>
      </p:sp>
      <p:sp>
        <p:nvSpPr>
          <p:cNvPr id="108" name="Google Shape;108;g3731100ed06_0_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Reactant + Reactant → Product(s)</a:t>
            </a:r>
            <a:endParaRPr b="1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Reactants</a:t>
            </a:r>
            <a:endParaRPr dirty="0"/>
          </a:p>
          <a:p>
            <a:pPr marL="914400" lvl="1" indent="-393700" algn="l" rtl="0">
              <a:spcAft>
                <a:spcPts val="0"/>
              </a:spcAft>
              <a:buSzPts val="2600"/>
              <a:buChar char="○"/>
            </a:pPr>
            <a:r>
              <a:rPr lang="en-US" dirty="0"/>
              <a:t>The kids and the chicken feet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Reaction (yield)</a:t>
            </a:r>
            <a:endParaRPr dirty="0"/>
          </a:p>
          <a:p>
            <a:pPr marL="914400" lvl="1" indent="-356616" algn="l" rtl="0">
              <a:spcAft>
                <a:spcPts val="0"/>
              </a:spcAft>
              <a:buSzPts val="2600"/>
              <a:buChar char="○"/>
            </a:pPr>
            <a:r>
              <a:rPr lang="en-US" dirty="0"/>
              <a:t>Kids eating the chicken feet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Products</a:t>
            </a:r>
            <a:endParaRPr dirty="0"/>
          </a:p>
          <a:p>
            <a:pPr marL="914400" lvl="1" indent="-356616" algn="l" rtl="0">
              <a:spcAft>
                <a:spcPts val="0"/>
              </a:spcAft>
              <a:buSzPts val="2600"/>
              <a:buChar char="○"/>
            </a:pPr>
            <a:r>
              <a:rPr lang="en-US" dirty="0"/>
              <a:t>How the kids feel after eating the chicken feet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1100ed06_0_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Instructions</a:t>
            </a:r>
            <a:endParaRPr dirty="0"/>
          </a:p>
        </p:txBody>
      </p:sp>
      <p:sp>
        <p:nvSpPr>
          <p:cNvPr id="114" name="Google Shape;114;g3731100ed06_0_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Group similar reactions together.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sticky notes to label the reaction groups.</a:t>
            </a:r>
            <a:endParaRPr dirty="0"/>
          </a:p>
          <a:p>
            <a:pPr marL="914400" lvl="1" indent="-356616" algn="l" rtl="0">
              <a:spcAft>
                <a:spcPts val="0"/>
              </a:spcAft>
              <a:buSzPts val="2600"/>
              <a:buChar char="○"/>
            </a:pPr>
            <a:r>
              <a:rPr lang="en-US" dirty="0"/>
              <a:t>e.g. synthesis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sticky notes to explain why you grouped those reactions together.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Walk around the room to look at other groups’ reaction categories.</a:t>
            </a:r>
            <a:endParaRPr dirty="0"/>
          </a:p>
        </p:txBody>
      </p:sp>
      <p:pic>
        <p:nvPicPr>
          <p:cNvPr id="115" name="Google Shape;115;g3731100ed06_0_8" title="Card Sor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00" y="0"/>
            <a:ext cx="1782499" cy="178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31100ed06_0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Reaction Card Sort: Solutions</a:t>
            </a:r>
            <a:endParaRPr dirty="0"/>
          </a:p>
        </p:txBody>
      </p:sp>
      <p:sp>
        <p:nvSpPr>
          <p:cNvPr id="121" name="Google Shape;121;g3731100ed06_0_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/>
              <a:t>Synthesis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Many reactants become one product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4Fe(s) + 3O</a:t>
            </a:r>
            <a:r>
              <a:rPr lang="en-US" baseline="-25000" dirty="0"/>
              <a:t>2</a:t>
            </a:r>
            <a:r>
              <a:rPr lang="en-US" dirty="0"/>
              <a:t>(g) → 2Fe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(s)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(g) + 3H</a:t>
            </a:r>
            <a:r>
              <a:rPr lang="en-US" baseline="-25000" dirty="0"/>
              <a:t>2</a:t>
            </a:r>
            <a:r>
              <a:rPr lang="en-US" dirty="0"/>
              <a:t>(g) → 2NH</a:t>
            </a:r>
            <a:r>
              <a:rPr lang="en-US" baseline="-25000" dirty="0"/>
              <a:t>3</a:t>
            </a:r>
            <a:r>
              <a:rPr lang="en-US" dirty="0"/>
              <a:t>(g)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2SO</a:t>
            </a:r>
            <a:r>
              <a:rPr lang="en-US" baseline="-25000" dirty="0"/>
              <a:t>2</a:t>
            </a:r>
            <a:r>
              <a:rPr lang="en-US" dirty="0"/>
              <a:t>(g) + O</a:t>
            </a:r>
            <a:r>
              <a:rPr lang="en-US" baseline="-25000" dirty="0"/>
              <a:t>2</a:t>
            </a:r>
            <a:r>
              <a:rPr lang="en-US" dirty="0"/>
              <a:t>(g) → 2SO</a:t>
            </a:r>
            <a:r>
              <a:rPr lang="en-US" baseline="-25000" dirty="0"/>
              <a:t>3</a:t>
            </a:r>
            <a:r>
              <a:rPr lang="en-US" dirty="0"/>
              <a:t>(g)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MgO(s)+ H</a:t>
            </a:r>
            <a:r>
              <a:rPr lang="en-US" baseline="-25000" dirty="0"/>
              <a:t>2</a:t>
            </a:r>
            <a:r>
              <a:rPr lang="en-US" dirty="0"/>
              <a:t>O(l) → Mg(OH)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(g) + 3H</a:t>
            </a:r>
            <a:r>
              <a:rPr lang="en-US" baseline="-25000" dirty="0"/>
              <a:t>2</a:t>
            </a:r>
            <a:r>
              <a:rPr lang="en-US" dirty="0"/>
              <a:t>O(l) → 2H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●"/>
            </a:pPr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(g) + H</a:t>
            </a:r>
            <a:r>
              <a:rPr lang="en-US" baseline="-25000" dirty="0"/>
              <a:t>2</a:t>
            </a:r>
            <a:r>
              <a:rPr lang="en-US" dirty="0"/>
              <a:t>O(l) →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116</TotalTime>
  <Words>1388</Words>
  <Application>Microsoft Macintosh PowerPoint</Application>
  <PresentationFormat>On-screen Show (16:9)</PresentationFormat>
  <Paragraphs>128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Happy, Sad, Sleepy, Mad</vt:lpstr>
      <vt:lpstr>Essential Question</vt:lpstr>
      <vt:lpstr>Learning Objective(s)</vt:lpstr>
      <vt:lpstr>Parts of a Chemical Formula</vt:lpstr>
      <vt:lpstr>Kids vs. Food - Chicken Feet</vt:lpstr>
      <vt:lpstr>Kids vs. Food - Chicken Feet</vt:lpstr>
      <vt:lpstr>Reaction Card Sort: Instructions</vt:lpstr>
      <vt:lpstr>Reaction Card Sort: Solutions</vt:lpstr>
      <vt:lpstr>Reaction Card Sort: Solutions</vt:lpstr>
      <vt:lpstr>Reaction Card Sort: Solutions</vt:lpstr>
      <vt:lpstr>Reaction Card Sort: Solutions</vt:lpstr>
      <vt:lpstr>Reaction Card Sort: Solutions</vt:lpstr>
      <vt:lpstr>Reaction Card Sort: Solutions</vt:lpstr>
      <vt:lpstr>Reaction Card Sort: Solutions</vt:lpstr>
      <vt:lpstr>Reaction Card Sort: Solutions</vt:lpstr>
      <vt:lpstr>Reaction Lab: Instructions</vt:lpstr>
      <vt:lpstr>Reaction Lab: Solutions</vt:lpstr>
      <vt:lpstr>Reaction Lab: Solutions</vt:lpstr>
      <vt:lpstr>Reaction Lab: Solutions</vt:lpstr>
      <vt:lpstr>Reaction Lab: Solutions</vt:lpstr>
      <vt:lpstr>Reaction Lab: Solutions</vt:lpstr>
      <vt:lpstr>Reaction Lab: Solutions</vt:lpstr>
      <vt:lpstr>Chalk Talk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Happy, Sad, Sleepy, Mad</dc:title>
  <dc:subject/>
  <dc:creator>K20 Center</dc:creator>
  <cp:keywords/>
  <dc:description/>
  <cp:lastModifiedBy>Gracia, Ann M.</cp:lastModifiedBy>
  <cp:revision>4</cp:revision>
  <cp:lastPrinted>2025-08-18T15:43:14Z</cp:lastPrinted>
  <dcterms:modified xsi:type="dcterms:W3CDTF">2025-09-25T16:38:37Z</dcterms:modified>
  <cp:category/>
</cp:coreProperties>
</file>