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27"/>
  </p:notesMasterIdLst>
  <p:sldIdLst>
    <p:sldId id="256" r:id="rId3"/>
    <p:sldId id="257" r:id="rId4"/>
    <p:sldId id="258" r:id="rId5"/>
    <p:sldId id="259" r:id="rId6"/>
    <p:sldId id="260" r:id="rId7"/>
    <p:sldId id="266" r:id="rId8"/>
    <p:sldId id="267" r:id="rId9"/>
    <p:sldId id="261" r:id="rId10"/>
    <p:sldId id="262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4CA955-DE25-4617-80B1-1F55A2C13427}" v="1" dt="2022-04-11T16:15:17.098"/>
  </p1510:revLst>
</p1510:revInfo>
</file>

<file path=ppt/tableStyles.xml><?xml version="1.0" encoding="utf-8"?>
<a:tblStyleLst xmlns:a="http://schemas.openxmlformats.org/drawingml/2006/main" def="{4FE1FFAE-C277-41DE-B313-73A80C984298}">
  <a:tblStyle styleId="{4FE1FFAE-C277-41DE-B313-73A80C98429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56" d="100"/>
          <a:sy n="156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BSzlvQOvfk&amp;t=1s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01230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668604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4448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37569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23472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3284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Kids REACT. (2 Aug., 2016). </a:t>
            </a:r>
            <a:r>
              <a:rPr lang="en-US" i="1" dirty="0"/>
              <a:t>KIDS vs. FOOD - CHICKEN FEET</a:t>
            </a:r>
            <a:r>
              <a:rPr lang="en-US" dirty="0"/>
              <a:t> [Video]. YouTube. </a:t>
            </a:r>
            <a:r>
              <a:rPr lang="en-US" dirty="0">
                <a:hlinkClick r:id="rId3"/>
              </a:rPr>
              <a:t>https://www.youtube.com/watch?v=xBSzlvQOvfk&amp;t=1s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0452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0314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icon to add media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BSzlvQOvfk?feature=oembed" TargetMode="Externa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9C8B77A-0825-F266-DAB2-CC100999ED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500" indent="0">
              <a:buNone/>
            </a:pPr>
            <a:r>
              <a:rPr lang="en-US" b="1" dirty="0"/>
              <a:t>Decomposition</a:t>
            </a:r>
            <a:r>
              <a:rPr lang="en-US" dirty="0"/>
              <a:t> (one reactant becomes many products)</a:t>
            </a:r>
          </a:p>
          <a:p>
            <a:pPr marL="614045" indent="-457200"/>
            <a:r>
              <a:rPr lang="en-US" dirty="0"/>
              <a:t>MgCO</a:t>
            </a:r>
            <a:r>
              <a:rPr lang="en-US" baseline="-25000" dirty="0"/>
              <a:t>3</a:t>
            </a:r>
            <a:r>
              <a:rPr lang="en-US" dirty="0"/>
              <a:t>(s) → MgO(s) + CO</a:t>
            </a:r>
            <a:r>
              <a:rPr lang="en-US" baseline="-25000" dirty="0"/>
              <a:t>2</a:t>
            </a:r>
            <a:r>
              <a:rPr lang="en-US" dirty="0"/>
              <a:t>(g)</a:t>
            </a:r>
          </a:p>
          <a:p>
            <a:pPr marL="614045" indent="-457200"/>
            <a:r>
              <a:rPr lang="en-US" dirty="0"/>
              <a:t>8Li</a:t>
            </a:r>
            <a:r>
              <a:rPr lang="en-US" baseline="-25000" dirty="0"/>
              <a:t>2</a:t>
            </a:r>
            <a:r>
              <a:rPr lang="en-US" dirty="0"/>
              <a:t>S(s) → 16Li(s) + S</a:t>
            </a:r>
            <a:r>
              <a:rPr lang="en-US" baseline="-25000" dirty="0"/>
              <a:t>8</a:t>
            </a:r>
            <a:r>
              <a:rPr lang="en-US" dirty="0"/>
              <a:t>(s)</a:t>
            </a:r>
          </a:p>
          <a:p>
            <a:pPr marL="614045" indent="-457200"/>
            <a:r>
              <a:rPr lang="en-US" dirty="0"/>
              <a:t>2H</a:t>
            </a:r>
            <a:r>
              <a:rPr lang="en-US" baseline="-25000" dirty="0"/>
              <a:t>2</a:t>
            </a:r>
            <a:r>
              <a:rPr lang="en-US" dirty="0"/>
              <a:t>O(l) → 2H</a:t>
            </a:r>
            <a:r>
              <a:rPr lang="en-US" baseline="-25000" dirty="0"/>
              <a:t>2</a:t>
            </a:r>
            <a:r>
              <a:rPr lang="en-US" dirty="0"/>
              <a:t>(g) + O</a:t>
            </a:r>
            <a:r>
              <a:rPr lang="en-US" baseline="-25000" dirty="0"/>
              <a:t>2</a:t>
            </a:r>
            <a:r>
              <a:rPr lang="en-US" dirty="0"/>
              <a:t>(g)</a:t>
            </a:r>
          </a:p>
          <a:p>
            <a:pPr marL="614045" indent="-457200"/>
            <a:r>
              <a:rPr lang="en-US" dirty="0"/>
              <a:t>2KClO</a:t>
            </a:r>
            <a:r>
              <a:rPr lang="en-US" baseline="-25000" dirty="0"/>
              <a:t>3</a:t>
            </a:r>
            <a:r>
              <a:rPr lang="en-US" dirty="0"/>
              <a:t>(s) → 2KCl(s) + 3O</a:t>
            </a:r>
            <a:r>
              <a:rPr lang="en-US" baseline="-25000" dirty="0"/>
              <a:t>2</a:t>
            </a:r>
            <a:r>
              <a:rPr lang="en-US" dirty="0"/>
              <a:t>(g)</a:t>
            </a:r>
          </a:p>
          <a:p>
            <a:pPr marL="614045" indent="-457200"/>
            <a:r>
              <a:rPr lang="en-US" dirty="0"/>
              <a:t>2Na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(s) → 2Na</a:t>
            </a:r>
            <a:r>
              <a:rPr lang="en-US" baseline="-25000" dirty="0"/>
              <a:t>2</a:t>
            </a:r>
            <a:r>
              <a:rPr lang="en-US" dirty="0"/>
              <a:t>O(s) + O</a:t>
            </a:r>
            <a:r>
              <a:rPr lang="en-US" baseline="-25000" dirty="0"/>
              <a:t>2</a:t>
            </a:r>
            <a:r>
              <a:rPr lang="en-US" dirty="0"/>
              <a:t>(g)</a:t>
            </a:r>
          </a:p>
          <a:p>
            <a:pPr marL="614045" indent="-457200"/>
            <a:r>
              <a:rPr lang="en-US" dirty="0"/>
              <a:t>(NH</a:t>
            </a:r>
            <a:r>
              <a:rPr lang="en-US" baseline="-25000" dirty="0"/>
              <a:t>4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</a:t>
            </a:r>
            <a:r>
              <a:rPr lang="en-US" dirty="0"/>
              <a:t>(s) → 2NH</a:t>
            </a:r>
            <a:r>
              <a:rPr lang="en-US" baseline="-25000" dirty="0"/>
              <a:t>3</a:t>
            </a:r>
            <a:r>
              <a:rPr lang="en-US" dirty="0"/>
              <a:t>(g) + H</a:t>
            </a:r>
            <a:r>
              <a:rPr lang="en-US" baseline="-25000" dirty="0"/>
              <a:t>2</a:t>
            </a:r>
            <a:r>
              <a:rPr lang="en-US" dirty="0"/>
              <a:t>O(l) + CO</a:t>
            </a:r>
            <a:r>
              <a:rPr lang="en-US" baseline="-25000" dirty="0"/>
              <a:t>2</a:t>
            </a:r>
            <a:r>
              <a:rPr lang="en-US" dirty="0"/>
              <a:t>(g)</a:t>
            </a:r>
          </a:p>
        </p:txBody>
      </p:sp>
      <p:sp>
        <p:nvSpPr>
          <p:cNvPr id="124" name="Google Shape;124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Reaction Card Sort — Solutions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655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9C8B77A-0825-F266-DAB2-CC100999ED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500" indent="0">
              <a:buNone/>
            </a:pPr>
            <a:r>
              <a:rPr lang="en-US" b="1" dirty="0"/>
              <a:t>Single replacement</a:t>
            </a:r>
            <a:r>
              <a:rPr lang="en-US" dirty="0"/>
              <a:t> (Part of one ionic compound is removed or replaced by another element)</a:t>
            </a:r>
          </a:p>
          <a:p>
            <a:pPr marL="499745" indent="-342900"/>
            <a:r>
              <a:rPr lang="en-US" sz="2400" dirty="0"/>
              <a:t>2FeCl</a:t>
            </a:r>
            <a:r>
              <a:rPr lang="en-US" sz="2400" baseline="-25000" dirty="0"/>
              <a:t>3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 + 3Zn(s) → 2Fe(s) + 3ZnCl</a:t>
            </a:r>
            <a:r>
              <a:rPr lang="en-US" sz="2400" baseline="-25000" dirty="0"/>
              <a:t>2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 </a:t>
            </a:r>
          </a:p>
          <a:p>
            <a:pPr marL="499745" indent="-342900"/>
            <a:r>
              <a:rPr lang="en-US" sz="2400" dirty="0"/>
              <a:t>2Al(NO</a:t>
            </a:r>
            <a:r>
              <a:rPr lang="en-US" sz="2400" baseline="-25000" dirty="0"/>
              <a:t>3</a:t>
            </a:r>
            <a:r>
              <a:rPr lang="en-US" sz="2400" dirty="0"/>
              <a:t>)</a:t>
            </a:r>
            <a:r>
              <a:rPr lang="en-US" sz="2400" baseline="-25000" dirty="0"/>
              <a:t>3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 + 3Ca(s) → 3Ca(NO</a:t>
            </a:r>
            <a:r>
              <a:rPr lang="en-US" sz="2400" baseline="-25000" dirty="0"/>
              <a:t>3</a:t>
            </a:r>
            <a:r>
              <a:rPr lang="en-US" sz="2400" dirty="0"/>
              <a:t>)</a:t>
            </a:r>
            <a:r>
              <a:rPr lang="en-US" sz="2400" baseline="-25000" dirty="0"/>
              <a:t>2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 + 2Al(s)</a:t>
            </a:r>
          </a:p>
          <a:p>
            <a:pPr marL="499745" indent="-342900"/>
            <a:r>
              <a:rPr lang="en-US" sz="2400" dirty="0"/>
              <a:t>Mg(s) + CuSO</a:t>
            </a:r>
            <a:r>
              <a:rPr lang="en-US" sz="2400" baseline="-25000" dirty="0"/>
              <a:t>4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 → MgSO</a:t>
            </a:r>
            <a:r>
              <a:rPr lang="en-US" sz="2400" baseline="-25000" dirty="0"/>
              <a:t>4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 + Cu(s)</a:t>
            </a:r>
          </a:p>
          <a:p>
            <a:pPr marL="499745" indent="-342900"/>
            <a:r>
              <a:rPr lang="en-US" sz="2400" dirty="0"/>
              <a:t>2Al(s) + 6HCl(</a:t>
            </a:r>
            <a:r>
              <a:rPr lang="en-US" sz="2400" dirty="0" err="1"/>
              <a:t>aq</a:t>
            </a:r>
            <a:r>
              <a:rPr lang="en-US" sz="2400" dirty="0"/>
              <a:t>) → 2AlCl</a:t>
            </a:r>
            <a:r>
              <a:rPr lang="en-US" sz="2400" baseline="-25000" dirty="0"/>
              <a:t>3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 + 3H</a:t>
            </a:r>
            <a:r>
              <a:rPr lang="en-US" sz="2400" baseline="-25000" dirty="0"/>
              <a:t>2</a:t>
            </a:r>
            <a:r>
              <a:rPr lang="en-US" sz="2400" dirty="0"/>
              <a:t>(g) </a:t>
            </a:r>
          </a:p>
          <a:p>
            <a:pPr marL="499745" indent="-342900"/>
            <a:r>
              <a:rPr lang="en-US" sz="2400" dirty="0"/>
              <a:t>Cl</a:t>
            </a:r>
            <a:r>
              <a:rPr lang="en-US" sz="2400" baseline="-25000" dirty="0"/>
              <a:t>2</a:t>
            </a:r>
            <a:r>
              <a:rPr lang="en-US" sz="2400" dirty="0"/>
              <a:t>(g) + 2NaBr(</a:t>
            </a:r>
            <a:r>
              <a:rPr lang="en-US" sz="2400" dirty="0" err="1"/>
              <a:t>aq</a:t>
            </a:r>
            <a:r>
              <a:rPr lang="en-US" sz="2400" dirty="0"/>
              <a:t>) → 2NaCl(</a:t>
            </a:r>
            <a:r>
              <a:rPr lang="en-US" sz="2400" dirty="0" err="1"/>
              <a:t>aq</a:t>
            </a:r>
            <a:r>
              <a:rPr lang="en-US" sz="2400" dirty="0"/>
              <a:t>) + Br</a:t>
            </a:r>
            <a:r>
              <a:rPr lang="en-US" sz="2400" baseline="-25000" dirty="0"/>
              <a:t>2</a:t>
            </a:r>
            <a:r>
              <a:rPr lang="en-US" sz="2400" dirty="0"/>
              <a:t>(l) </a:t>
            </a:r>
          </a:p>
          <a:p>
            <a:pPr marL="499745" indent="-342900"/>
            <a:r>
              <a:rPr lang="en-US" sz="2400" dirty="0"/>
              <a:t>ZnBr</a:t>
            </a:r>
            <a:r>
              <a:rPr lang="en-US" sz="2400" baseline="-25000" dirty="0"/>
              <a:t>2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 + F</a:t>
            </a:r>
            <a:r>
              <a:rPr lang="en-US" sz="2400" baseline="-25000" dirty="0"/>
              <a:t>2</a:t>
            </a:r>
            <a:r>
              <a:rPr lang="en-US" sz="2400" dirty="0"/>
              <a:t>(g) → ZnF</a:t>
            </a:r>
            <a:r>
              <a:rPr lang="en-US" sz="2400" baseline="-25000" dirty="0"/>
              <a:t>2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 + Br</a:t>
            </a:r>
            <a:r>
              <a:rPr lang="en-US" sz="2400" baseline="-25000" dirty="0"/>
              <a:t>2</a:t>
            </a:r>
            <a:r>
              <a:rPr lang="en-US" sz="2400" dirty="0"/>
              <a:t>(l)</a:t>
            </a:r>
          </a:p>
        </p:txBody>
      </p:sp>
      <p:sp>
        <p:nvSpPr>
          <p:cNvPr id="124" name="Google Shape;124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Reaction Card Sort — Solutions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94323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9C8B77A-0825-F266-DAB2-CC100999ED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500" indent="0">
              <a:buNone/>
            </a:pPr>
            <a:r>
              <a:rPr lang="en-US" b="1" dirty="0"/>
              <a:t>Double replacement</a:t>
            </a:r>
            <a:r>
              <a:rPr lang="en-US" dirty="0"/>
              <a:t> (ionic compounds dissolved in water switch partners)</a:t>
            </a:r>
          </a:p>
          <a:p>
            <a:pPr marL="499745" indent="-342900"/>
            <a:r>
              <a:rPr lang="en-US" sz="2400" dirty="0"/>
              <a:t>AgNO</a:t>
            </a:r>
            <a:r>
              <a:rPr lang="en-US" sz="2400" baseline="-25000" dirty="0"/>
              <a:t>3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 + NaCl(</a:t>
            </a:r>
            <a:r>
              <a:rPr lang="en-US" sz="2400" dirty="0" err="1"/>
              <a:t>aq</a:t>
            </a:r>
            <a:r>
              <a:rPr lang="en-US" sz="2400" dirty="0"/>
              <a:t>) → AgCl(s) + NaNO</a:t>
            </a:r>
            <a:r>
              <a:rPr lang="en-US" sz="2400" baseline="-25000" dirty="0"/>
              <a:t>3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</a:t>
            </a:r>
          </a:p>
          <a:p>
            <a:pPr marL="499745" indent="-342900"/>
            <a:r>
              <a:rPr lang="en-US" sz="2400" dirty="0"/>
              <a:t>2HNO</a:t>
            </a:r>
            <a:r>
              <a:rPr lang="en-US" sz="2400" baseline="-25000" dirty="0"/>
              <a:t>3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 + Mg(OH)</a:t>
            </a:r>
            <a:r>
              <a:rPr lang="en-US" sz="2400" baseline="-25000" dirty="0"/>
              <a:t>2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 → Mg(NO</a:t>
            </a:r>
            <a:r>
              <a:rPr lang="en-US" sz="2400" baseline="-25000" dirty="0"/>
              <a:t>3</a:t>
            </a:r>
            <a:r>
              <a:rPr lang="en-US" sz="2400" dirty="0"/>
              <a:t>)</a:t>
            </a:r>
            <a:r>
              <a:rPr lang="en-US" sz="2400" baseline="-25000" dirty="0"/>
              <a:t>2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 + 2H</a:t>
            </a:r>
            <a:r>
              <a:rPr lang="en-US" sz="2400" baseline="-25000" dirty="0"/>
              <a:t>2</a:t>
            </a:r>
            <a:r>
              <a:rPr lang="en-US" sz="2400" dirty="0"/>
              <a:t>O(l)</a:t>
            </a:r>
          </a:p>
          <a:p>
            <a:pPr marL="499745" indent="-342900"/>
            <a:r>
              <a:rPr lang="en-US" sz="2400" dirty="0"/>
              <a:t>Na</a:t>
            </a:r>
            <a:r>
              <a:rPr lang="en-US" sz="2400" baseline="-25000" dirty="0"/>
              <a:t>2</a:t>
            </a:r>
            <a:r>
              <a:rPr lang="en-US" sz="2400" dirty="0"/>
              <a:t>CO</a:t>
            </a:r>
            <a:r>
              <a:rPr lang="en-US" sz="2400" baseline="-25000" dirty="0"/>
              <a:t>3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 + CaCl</a:t>
            </a:r>
            <a:r>
              <a:rPr lang="en-US" sz="2400" baseline="-25000" dirty="0"/>
              <a:t>2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 → CaCO</a:t>
            </a:r>
            <a:r>
              <a:rPr lang="en-US" sz="2400" baseline="-25000" dirty="0"/>
              <a:t>3</a:t>
            </a:r>
            <a:r>
              <a:rPr lang="en-US" sz="2400" dirty="0"/>
              <a:t>(s) + 2NaCl(</a:t>
            </a:r>
            <a:r>
              <a:rPr lang="en-US" sz="2400" dirty="0" err="1"/>
              <a:t>aq</a:t>
            </a:r>
            <a:r>
              <a:rPr lang="en-US" sz="2400" dirty="0"/>
              <a:t>)</a:t>
            </a:r>
          </a:p>
          <a:p>
            <a:pPr marL="499745" indent="-342900"/>
            <a:r>
              <a:rPr lang="en-US" sz="2400" dirty="0" err="1"/>
              <a:t>FeS</a:t>
            </a:r>
            <a:r>
              <a:rPr lang="en-US" sz="2400" dirty="0"/>
              <a:t>(s) + 2HCl(</a:t>
            </a:r>
            <a:r>
              <a:rPr lang="en-US" sz="2400" dirty="0" err="1"/>
              <a:t>aq</a:t>
            </a:r>
            <a:r>
              <a:rPr lang="en-US" sz="2400" dirty="0"/>
              <a:t>) → H</a:t>
            </a:r>
            <a:r>
              <a:rPr lang="en-US" sz="2400" baseline="-25000" dirty="0"/>
              <a:t>2</a:t>
            </a:r>
            <a:r>
              <a:rPr lang="en-US" sz="2400" dirty="0"/>
              <a:t>S(g) + FeCl</a:t>
            </a:r>
            <a:r>
              <a:rPr lang="en-US" sz="2400" baseline="-25000" dirty="0"/>
              <a:t>2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</a:t>
            </a:r>
          </a:p>
          <a:p>
            <a:pPr marL="499745" indent="-342900"/>
            <a:r>
              <a:rPr lang="en-US" sz="2400" dirty="0"/>
              <a:t>HCl(</a:t>
            </a:r>
            <a:r>
              <a:rPr lang="en-US" sz="2400" dirty="0" err="1"/>
              <a:t>aq</a:t>
            </a:r>
            <a:r>
              <a:rPr lang="en-US" sz="2400" dirty="0"/>
              <a:t>) + NaOH(</a:t>
            </a:r>
            <a:r>
              <a:rPr lang="en-US" sz="2400" dirty="0" err="1"/>
              <a:t>aq</a:t>
            </a:r>
            <a:r>
              <a:rPr lang="en-US" sz="2400" dirty="0"/>
              <a:t>) → H</a:t>
            </a:r>
            <a:r>
              <a:rPr lang="en-US" sz="2400" baseline="-25000" dirty="0"/>
              <a:t>2</a:t>
            </a:r>
            <a:r>
              <a:rPr lang="en-US" sz="2400" dirty="0"/>
              <a:t>O(l) + NaCl(</a:t>
            </a:r>
            <a:r>
              <a:rPr lang="en-US" sz="2400" dirty="0" err="1"/>
              <a:t>aq</a:t>
            </a:r>
            <a:r>
              <a:rPr lang="en-US" sz="2400" dirty="0"/>
              <a:t>)</a:t>
            </a:r>
          </a:p>
          <a:p>
            <a:pPr marL="499745" indent="-342900"/>
            <a:r>
              <a:rPr lang="en-US" sz="2400" dirty="0"/>
              <a:t>FeBr</a:t>
            </a:r>
            <a:r>
              <a:rPr lang="en-US" sz="2400" baseline="-25000" dirty="0"/>
              <a:t>3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 + K</a:t>
            </a:r>
            <a:r>
              <a:rPr lang="en-US" sz="2400" baseline="-25000" dirty="0"/>
              <a:t>3</a:t>
            </a:r>
            <a:r>
              <a:rPr lang="en-US" sz="2400" dirty="0"/>
              <a:t>PO</a:t>
            </a:r>
            <a:r>
              <a:rPr lang="en-US" sz="2400" baseline="-25000" dirty="0"/>
              <a:t>4</a:t>
            </a:r>
            <a:r>
              <a:rPr lang="en-US" sz="2400" dirty="0"/>
              <a:t>(</a:t>
            </a:r>
            <a:r>
              <a:rPr lang="en-US" sz="2400" dirty="0" err="1"/>
              <a:t>aq</a:t>
            </a:r>
            <a:r>
              <a:rPr lang="en-US" sz="2400" dirty="0"/>
              <a:t>) → FePO</a:t>
            </a:r>
            <a:r>
              <a:rPr lang="en-US" sz="2400" baseline="-25000" dirty="0"/>
              <a:t>4</a:t>
            </a:r>
            <a:r>
              <a:rPr lang="en-US" sz="2400" dirty="0"/>
              <a:t>(s) + 3KBr(</a:t>
            </a:r>
            <a:r>
              <a:rPr lang="en-US" sz="2400" dirty="0" err="1"/>
              <a:t>aq</a:t>
            </a:r>
            <a:r>
              <a:rPr lang="en-US" sz="2400" dirty="0"/>
              <a:t>)</a:t>
            </a:r>
          </a:p>
        </p:txBody>
      </p:sp>
      <p:sp>
        <p:nvSpPr>
          <p:cNvPr id="124" name="Google Shape;124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Reaction Card Sort — Solutions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48145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9C8B77A-0825-F266-DAB2-CC100999ED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500" indent="0">
              <a:buNone/>
            </a:pPr>
            <a:r>
              <a:rPr lang="en-US" b="1" dirty="0"/>
              <a:t>Precipitation </a:t>
            </a:r>
            <a:r>
              <a:rPr lang="en-US" dirty="0"/>
              <a:t>(Two ionic compounds dissolved in water make a solid, these are also double replacement reactions)</a:t>
            </a:r>
          </a:p>
          <a:p>
            <a:pPr marL="614045" indent="-457200"/>
            <a:r>
              <a:rPr lang="en-US" dirty="0"/>
              <a:t>FeBr</a:t>
            </a:r>
            <a:r>
              <a:rPr lang="en-US" baseline="-25000" dirty="0"/>
              <a:t>3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K</a:t>
            </a:r>
            <a:r>
              <a:rPr lang="en-US" baseline="-25000" dirty="0"/>
              <a:t>3</a:t>
            </a:r>
            <a:r>
              <a:rPr lang="en-US" dirty="0"/>
              <a:t>PO</a:t>
            </a:r>
            <a:r>
              <a:rPr lang="en-US" baseline="-25000" dirty="0"/>
              <a:t>4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→ FePO</a:t>
            </a:r>
            <a:r>
              <a:rPr lang="en-US" baseline="-25000" dirty="0"/>
              <a:t>4</a:t>
            </a:r>
            <a:r>
              <a:rPr lang="en-US" dirty="0"/>
              <a:t>(s) + 3KBr(</a:t>
            </a:r>
            <a:r>
              <a:rPr lang="en-US" dirty="0" err="1"/>
              <a:t>aq</a:t>
            </a:r>
            <a:r>
              <a:rPr lang="en-US" dirty="0"/>
              <a:t>)</a:t>
            </a:r>
          </a:p>
          <a:p>
            <a:pPr marL="614045" indent="-457200"/>
            <a:r>
              <a:rPr lang="en-US" dirty="0"/>
              <a:t>Na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CaCl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→ CaCO</a:t>
            </a:r>
            <a:r>
              <a:rPr lang="en-US" baseline="-25000" dirty="0"/>
              <a:t>3</a:t>
            </a:r>
            <a:r>
              <a:rPr lang="en-US" dirty="0"/>
              <a:t>(s) + 2NaCl(</a:t>
            </a:r>
            <a:r>
              <a:rPr lang="en-US" dirty="0" err="1"/>
              <a:t>aq</a:t>
            </a:r>
            <a:r>
              <a:rPr lang="en-US" dirty="0"/>
              <a:t>)</a:t>
            </a:r>
          </a:p>
          <a:p>
            <a:pPr marL="614045" indent="-457200"/>
            <a:r>
              <a:rPr lang="en-US" dirty="0"/>
              <a:t>AgNO</a:t>
            </a:r>
            <a:r>
              <a:rPr lang="en-US" baseline="-25000" dirty="0"/>
              <a:t>3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NaCl(</a:t>
            </a:r>
            <a:r>
              <a:rPr lang="en-US" dirty="0" err="1"/>
              <a:t>aq</a:t>
            </a:r>
            <a:r>
              <a:rPr lang="en-US" dirty="0"/>
              <a:t>) → AgCl(s) + NaNO</a:t>
            </a:r>
            <a:r>
              <a:rPr lang="en-US" baseline="-25000" dirty="0"/>
              <a:t>3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</a:t>
            </a:r>
          </a:p>
        </p:txBody>
      </p:sp>
      <p:sp>
        <p:nvSpPr>
          <p:cNvPr id="124" name="Google Shape;124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Reaction Card Sort — Solutions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00527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9C8B77A-0825-F266-DAB2-CC100999ED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500" indent="0">
              <a:buNone/>
            </a:pPr>
            <a:r>
              <a:rPr lang="en-US" b="1" dirty="0"/>
              <a:t>Acid/Base </a:t>
            </a:r>
            <a:r>
              <a:rPr lang="en-US" dirty="0"/>
              <a:t>(When H</a:t>
            </a:r>
            <a:r>
              <a:rPr lang="en-US" baseline="30000" dirty="0"/>
              <a:t>+</a:t>
            </a:r>
            <a:r>
              <a:rPr lang="en-US" dirty="0"/>
              <a:t> and OH</a:t>
            </a:r>
            <a:r>
              <a:rPr lang="en-US" baseline="30000" dirty="0"/>
              <a:t>-</a:t>
            </a:r>
            <a:r>
              <a:rPr lang="en-US" dirty="0"/>
              <a:t> combine to make H</a:t>
            </a:r>
            <a:r>
              <a:rPr lang="en-US" baseline="-25000" dirty="0"/>
              <a:t>2</a:t>
            </a:r>
            <a:r>
              <a:rPr lang="en-US" dirty="0"/>
              <a:t>O, these are also double replacement reactions)</a:t>
            </a:r>
          </a:p>
          <a:p>
            <a:pPr marL="614045" indent="-457200"/>
            <a:r>
              <a:rPr lang="en-US" dirty="0"/>
              <a:t>HCl(</a:t>
            </a:r>
            <a:r>
              <a:rPr lang="en-US" dirty="0" err="1"/>
              <a:t>aq</a:t>
            </a:r>
            <a:r>
              <a:rPr lang="en-US" dirty="0"/>
              <a:t>) + NaOH(</a:t>
            </a:r>
            <a:r>
              <a:rPr lang="en-US" dirty="0" err="1"/>
              <a:t>aq</a:t>
            </a:r>
            <a:r>
              <a:rPr lang="en-US" dirty="0"/>
              <a:t>) → H</a:t>
            </a:r>
            <a:r>
              <a:rPr lang="en-US" baseline="-25000" dirty="0"/>
              <a:t>2</a:t>
            </a:r>
            <a:r>
              <a:rPr lang="en-US" dirty="0"/>
              <a:t>O(l) + NaCl(</a:t>
            </a:r>
            <a:r>
              <a:rPr lang="en-US" dirty="0" err="1"/>
              <a:t>aq</a:t>
            </a:r>
            <a:r>
              <a:rPr lang="en-US" dirty="0"/>
              <a:t>)</a:t>
            </a:r>
          </a:p>
          <a:p>
            <a:pPr marL="614045" indent="-457200"/>
            <a:r>
              <a:rPr lang="en-US" dirty="0"/>
              <a:t>2HNO</a:t>
            </a:r>
            <a:r>
              <a:rPr lang="en-US" baseline="-25000" dirty="0"/>
              <a:t>3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Mg(OH)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→ Mg(NO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+ 2H</a:t>
            </a:r>
            <a:r>
              <a:rPr lang="en-US" baseline="-25000" dirty="0"/>
              <a:t>2</a:t>
            </a:r>
            <a:r>
              <a:rPr lang="en-US" dirty="0"/>
              <a:t>O(l)</a:t>
            </a:r>
          </a:p>
        </p:txBody>
      </p:sp>
      <p:sp>
        <p:nvSpPr>
          <p:cNvPr id="124" name="Google Shape;124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Reaction Card Sort — Solutions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98535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9C8B77A-0825-F266-DAB2-CC100999ED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500" indent="0">
              <a:buNone/>
            </a:pPr>
            <a:r>
              <a:rPr lang="en-US" b="1" dirty="0"/>
              <a:t>Combustion </a:t>
            </a:r>
            <a:r>
              <a:rPr lang="en-US" dirty="0"/>
              <a:t>(when an element or compound combines with oxygen, these are also synthesis reactions)</a:t>
            </a:r>
          </a:p>
          <a:p>
            <a:pPr marL="614045" indent="-457200"/>
            <a:r>
              <a:rPr lang="en-US" dirty="0"/>
              <a:t>2SO</a:t>
            </a:r>
            <a:r>
              <a:rPr lang="en-US" baseline="-25000" dirty="0"/>
              <a:t>2</a:t>
            </a:r>
            <a:r>
              <a:rPr lang="en-US" dirty="0"/>
              <a:t>(g) + O</a:t>
            </a:r>
            <a:r>
              <a:rPr lang="en-US" baseline="-25000" dirty="0"/>
              <a:t>2</a:t>
            </a:r>
            <a:r>
              <a:rPr lang="en-US" dirty="0"/>
              <a:t>(g) → 2SO</a:t>
            </a:r>
            <a:r>
              <a:rPr lang="en-US" baseline="-25000" dirty="0"/>
              <a:t>3</a:t>
            </a:r>
            <a:r>
              <a:rPr lang="en-US" dirty="0"/>
              <a:t>(g)</a:t>
            </a:r>
          </a:p>
          <a:p>
            <a:pPr marL="614045" indent="-457200"/>
            <a:r>
              <a:rPr lang="en-US" dirty="0"/>
              <a:t>4Fe(s) + 3O</a:t>
            </a:r>
            <a:r>
              <a:rPr lang="en-US" baseline="-25000" dirty="0"/>
              <a:t>2</a:t>
            </a:r>
            <a:r>
              <a:rPr lang="en-US" dirty="0"/>
              <a:t>(g) → 2Fe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</a:t>
            </a:r>
            <a:r>
              <a:rPr lang="en-US" dirty="0"/>
              <a:t>(s)</a:t>
            </a:r>
          </a:p>
        </p:txBody>
      </p:sp>
      <p:sp>
        <p:nvSpPr>
          <p:cNvPr id="124" name="Google Shape;124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Reaction Card Sort — Solutions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47871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9C8B77A-0825-F266-DAB2-CC100999ED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500" indent="0">
              <a:buNone/>
            </a:pPr>
            <a:r>
              <a:rPr lang="en-US" b="1" dirty="0"/>
              <a:t>Oxidation-reduction </a:t>
            </a:r>
            <a:r>
              <a:rPr lang="en-US" dirty="0"/>
              <a:t>(</a:t>
            </a:r>
            <a:r>
              <a:rPr lang="en-US" sz="2800" dirty="0">
                <a:latin typeface="Calibri" charset="0"/>
                <a:cs typeface="Calibri" charset="0"/>
              </a:rPr>
              <a:t>t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he charge or oxidation state of an element changes from reactants to products</a:t>
            </a:r>
            <a:r>
              <a:rPr lang="en-US" dirty="0"/>
              <a:t>)</a:t>
            </a:r>
          </a:p>
          <a:p>
            <a:pPr marL="63500" indent="0">
              <a:buNone/>
            </a:pPr>
            <a:endParaRPr lang="en-US" dirty="0"/>
          </a:p>
        </p:txBody>
      </p:sp>
      <p:sp>
        <p:nvSpPr>
          <p:cNvPr id="124" name="Google Shape;124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Reaction Card Sort — Solutions</a:t>
            </a:r>
            <a:endParaRPr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B28C646E-7DB8-0526-7134-C320372C5E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491152"/>
              </p:ext>
            </p:extLst>
          </p:nvPr>
        </p:nvGraphicFramePr>
        <p:xfrm>
          <a:off x="612321" y="2292425"/>
          <a:ext cx="7372350" cy="2595880"/>
        </p:xfrm>
        <a:graphic>
          <a:graphicData uri="http://schemas.openxmlformats.org/drawingml/2006/table">
            <a:tbl>
              <a:tblPr firstRow="1" bandRow="1">
                <a:tableStyleId>{4FE1FFAE-C277-41DE-B313-73A80C984298}</a:tableStyleId>
              </a:tblPr>
              <a:tblGrid>
                <a:gridCol w="2922815">
                  <a:extLst>
                    <a:ext uri="{9D8B030D-6E8A-4147-A177-3AD203B41FA5}">
                      <a16:colId xmlns:a16="http://schemas.microsoft.com/office/drawing/2014/main" val="1263622791"/>
                    </a:ext>
                  </a:extLst>
                </a:gridCol>
                <a:gridCol w="4449535">
                  <a:extLst>
                    <a:ext uri="{9D8B030D-6E8A-4147-A177-3AD203B41FA5}">
                      <a16:colId xmlns:a16="http://schemas.microsoft.com/office/drawing/2014/main" val="26077769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4Fe(s) + 3O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(g) → 2Fe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(s)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2FeCl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aq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+ 3Zn(s) → 2Fe(s) + 3ZnCl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aq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7572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(g) + 3H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(g) → 2NH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(g)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2Al(NO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aq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+ 3Ca(s) → 3Ca(NO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aq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+ 2Al(s)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6190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8Li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S(s) → 16Li(s) + S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(s)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Mg(s) + CuSO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aq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→ MgSO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aq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+ Cu(s)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591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2SO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(g) + O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(g) → 2SO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(g)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2Al(s) + 6HCl(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aq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→ 2AlCl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aq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+ 3H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(g)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41234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2H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O(l) → 2H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(g) + O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(g)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(g) + 2NaBr(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aq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→ 2NaCl(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aq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+ Br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(l)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91048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4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2KClO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(s) → 2KCl(s) + 3O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(g)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4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ZnBr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aq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+ F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(g) → ZnF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aq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+ Br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(l)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83302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2Na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(s) → 2Na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O(s) + O</a:t>
                      </a:r>
                      <a:r>
                        <a:rPr lang="en-US" sz="1600" baseline="-25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(g)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4"/>
                        </a:buClr>
                        <a:buFont typeface="Arial" panose="020B0604020202020204" pitchFamily="34" charset="0"/>
                        <a:buChar char="•"/>
                      </a:pP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12238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3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93C8F1C-8FC2-1E3B-FC22-B5B06C450D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the instructions on the Lab Guide handout carefully.</a:t>
            </a:r>
          </a:p>
          <a:p>
            <a:r>
              <a:rPr lang="en-US" dirty="0"/>
              <a:t>When you are finished at one station, make sure to clean it up before moving to the next one.</a:t>
            </a:r>
          </a:p>
          <a:p>
            <a:r>
              <a:rPr lang="en-US" dirty="0"/>
              <a:t>Fill out your answers and observations as you go.</a:t>
            </a:r>
          </a:p>
          <a:p>
            <a:r>
              <a:rPr lang="en-US" dirty="0"/>
              <a:t>Follow all safety precautions!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DF7FC1-F817-6D32-E5A5-0F88311A0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Reaction Lab — Instructions</a:t>
            </a:r>
          </a:p>
        </p:txBody>
      </p:sp>
    </p:spTree>
    <p:extLst>
      <p:ext uri="{BB962C8B-B14F-4D97-AF65-F5344CB8AC3E}">
        <p14:creationId xmlns:p14="http://schemas.microsoft.com/office/powerpoint/2010/main" val="712144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5E1D7E-0C8A-B808-1665-7D22F3FDC8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500" indent="0">
              <a:buNone/>
            </a:pPr>
            <a:r>
              <a:rPr lang="en-US" b="1" dirty="0"/>
              <a:t>Station 1</a:t>
            </a:r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Single replacement, redox</a:t>
            </a:r>
          </a:p>
          <a:p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2Zn + 2HCl </a:t>
            </a:r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</a:t>
            </a:r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US" baseline="-25000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+ 2ZnCl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20DB9FD-8DFE-434E-7878-AA2095E69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Reaction Lab — Solutions</a:t>
            </a:r>
          </a:p>
        </p:txBody>
      </p:sp>
    </p:spTree>
    <p:extLst>
      <p:ext uri="{BB962C8B-B14F-4D97-AF65-F5344CB8AC3E}">
        <p14:creationId xmlns:p14="http://schemas.microsoft.com/office/powerpoint/2010/main" val="178159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5E1D7E-0C8A-B808-1665-7D22F3FDC8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500" indent="0">
              <a:buNone/>
            </a:pPr>
            <a:r>
              <a:rPr lang="en-US" b="1" dirty="0"/>
              <a:t>Station 2</a:t>
            </a:r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Decomposition </a:t>
            </a:r>
          </a:p>
          <a:p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CaCO</a:t>
            </a:r>
            <a:r>
              <a:rPr lang="en-US" baseline="-25000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</a:t>
            </a:r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CO</a:t>
            </a:r>
            <a:r>
              <a:rPr lang="en-US" baseline="-25000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20DB9FD-8DFE-434E-7878-AA2095E69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Reaction Lab — Solutions</a:t>
            </a:r>
          </a:p>
        </p:txBody>
      </p:sp>
    </p:spTree>
    <p:extLst>
      <p:ext uri="{BB962C8B-B14F-4D97-AF65-F5344CB8AC3E}">
        <p14:creationId xmlns:p14="http://schemas.microsoft.com/office/powerpoint/2010/main" val="18253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Happy, Sad, Sleepy, Mad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Classifying Chemical Reactions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5E1D7E-0C8A-B808-1665-7D22F3FDC8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500" indent="0">
              <a:buNone/>
            </a:pPr>
            <a:r>
              <a:rPr lang="en-US" b="1" dirty="0"/>
              <a:t>Station 3</a:t>
            </a:r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Combustion, synthesis, redox </a:t>
            </a:r>
          </a:p>
          <a:p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2Mg + O</a:t>
            </a:r>
            <a:r>
              <a:rPr lang="en-US" baseline="-25000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</a:t>
            </a:r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2MgO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20DB9FD-8DFE-434E-7878-AA2095E69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Reaction Lab — Solutions</a:t>
            </a:r>
          </a:p>
        </p:txBody>
      </p:sp>
    </p:spTree>
    <p:extLst>
      <p:ext uri="{BB962C8B-B14F-4D97-AF65-F5344CB8AC3E}">
        <p14:creationId xmlns:p14="http://schemas.microsoft.com/office/powerpoint/2010/main" val="466825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5E1D7E-0C8A-B808-1665-7D22F3FDC8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500" indent="0">
              <a:buNone/>
            </a:pPr>
            <a:r>
              <a:rPr lang="en-US" b="1" dirty="0"/>
              <a:t>Station 4</a:t>
            </a:r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Double replacement, precipitation</a:t>
            </a:r>
          </a:p>
          <a:p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 + Pb(NO</a:t>
            </a:r>
            <a:r>
              <a:rPr lang="en-US" baseline="-25000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aseline="-25000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</a:t>
            </a:r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KNO</a:t>
            </a:r>
            <a:r>
              <a:rPr lang="en-US" baseline="-25000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PbI</a:t>
            </a:r>
            <a:r>
              <a:rPr lang="en-US" baseline="-25000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(s)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20DB9FD-8DFE-434E-7878-AA2095E69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Reaction Lab — Solutions</a:t>
            </a:r>
          </a:p>
        </p:txBody>
      </p:sp>
    </p:spTree>
    <p:extLst>
      <p:ext uri="{BB962C8B-B14F-4D97-AF65-F5344CB8AC3E}">
        <p14:creationId xmlns:p14="http://schemas.microsoft.com/office/powerpoint/2010/main" val="3628296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5E1D7E-0C8A-B808-1665-7D22F3FDC8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500" indent="0">
              <a:buNone/>
            </a:pPr>
            <a:r>
              <a:rPr lang="en-US" b="1" dirty="0"/>
              <a:t>Station 5</a:t>
            </a:r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Synthesis, redox</a:t>
            </a:r>
          </a:p>
          <a:p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 + S </a:t>
            </a:r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</a:t>
            </a:r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CuS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20DB9FD-8DFE-434E-7878-AA2095E69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Reaction Lab — Solutions</a:t>
            </a:r>
          </a:p>
        </p:txBody>
      </p:sp>
    </p:spTree>
    <p:extLst>
      <p:ext uri="{BB962C8B-B14F-4D97-AF65-F5344CB8AC3E}">
        <p14:creationId xmlns:p14="http://schemas.microsoft.com/office/powerpoint/2010/main" val="3934383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5E1D7E-0C8A-B808-1665-7D22F3FDC8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500" indent="0">
              <a:buNone/>
            </a:pPr>
            <a:r>
              <a:rPr lang="en-US" b="1" dirty="0"/>
              <a:t>Station 6</a:t>
            </a:r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Acid/Base</a:t>
            </a:r>
          </a:p>
          <a:p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HCl + NaHCO</a:t>
            </a:r>
            <a:r>
              <a:rPr lang="en-US" baseline="-25000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</a:t>
            </a:r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NaCl + CO</a:t>
            </a:r>
            <a:r>
              <a:rPr lang="en-US" baseline="-25000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aseline="-25000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20DB9FD-8DFE-434E-7878-AA2095E69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Reaction Lab — Solutions</a:t>
            </a:r>
          </a:p>
        </p:txBody>
      </p:sp>
    </p:spTree>
    <p:extLst>
      <p:ext uri="{BB962C8B-B14F-4D97-AF65-F5344CB8AC3E}">
        <p14:creationId xmlns:p14="http://schemas.microsoft.com/office/powerpoint/2010/main" val="2289271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F23DF9-3DA9-E78C-DF20-FED93BB219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Walk around to each of the four posters. Each poster has a question on it.</a:t>
            </a:r>
          </a:p>
          <a:p>
            <a:r>
              <a:rPr lang="en-US" dirty="0"/>
              <a:t>Think about the question </a:t>
            </a:r>
            <a:r>
              <a:rPr lang="en-US" b="1" i="1" dirty="0"/>
              <a:t>silently</a:t>
            </a:r>
            <a:r>
              <a:rPr lang="en-US" dirty="0"/>
              <a:t>.</a:t>
            </a:r>
          </a:p>
          <a:p>
            <a:r>
              <a:rPr lang="en-US" dirty="0"/>
              <a:t>Write your answer on the poster.</a:t>
            </a:r>
          </a:p>
          <a:p>
            <a:r>
              <a:rPr lang="en-US" dirty="0"/>
              <a:t>Move to the next poster and repeat the process.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3FABA70-D89B-5C74-B09A-124F15C7E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Chalk Talk</a:t>
            </a:r>
          </a:p>
        </p:txBody>
      </p:sp>
    </p:spTree>
    <p:extLst>
      <p:ext uri="{BB962C8B-B14F-4D97-AF65-F5344CB8AC3E}">
        <p14:creationId xmlns:p14="http://schemas.microsoft.com/office/powerpoint/2010/main" val="129237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7"/>
            <a:ext cx="7772400" cy="2029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What patterns are present in chemical reactions?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9823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Recognize different types of reactions.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Classify reactions into different types.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b="1" dirty="0"/>
              <a:t>Reactants + reactants → products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dirty="0"/>
          </a:p>
          <a:p>
            <a:pPr indent="-457200">
              <a:spcBef>
                <a:spcPts val="0"/>
              </a:spcBef>
            </a:pPr>
            <a:r>
              <a:rPr lang="en-US" dirty="0"/>
              <a:t>Reactants</a:t>
            </a:r>
          </a:p>
          <a:p>
            <a:pPr lvl="1" indent="-457200">
              <a:spcBef>
                <a:spcPts val="0"/>
              </a:spcBef>
            </a:pPr>
            <a:r>
              <a:rPr lang="en-US" dirty="0"/>
              <a:t>Starting substances in a reaction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Reaction (yield)</a:t>
            </a:r>
          </a:p>
          <a:p>
            <a:pPr lvl="1" indent="-457200">
              <a:spcBef>
                <a:spcPts val="0"/>
              </a:spcBef>
            </a:pPr>
            <a:r>
              <a:rPr lang="en-US" dirty="0"/>
              <a:t>Actual reaction process (the arrow)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Products</a:t>
            </a:r>
          </a:p>
          <a:p>
            <a:pPr lvl="1" indent="-457200">
              <a:spcBef>
                <a:spcPts val="0"/>
              </a:spcBef>
            </a:pPr>
            <a:r>
              <a:rPr lang="en-US" dirty="0"/>
              <a:t>Substances formed as a result of the reaction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Parts of a Chemical Formula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D2DF244-918D-417E-84A4-82F0CCE75F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9FB3F6-71BD-4EAD-AB58-4CB6D74F5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KIDS vs. FOOD – CHICKEN FEET</a:t>
            </a:r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F98F86AD-2AAC-DBD6-29FC-D39A1FE9197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47684" y="1714715"/>
            <a:ext cx="4648631" cy="2626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598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BD7DBBF-D343-4DB3-B54B-663B8870F5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b="1" dirty="0"/>
              <a:t>Reactants + reactants → products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dirty="0"/>
          </a:p>
          <a:p>
            <a:pPr indent="-457200">
              <a:spcBef>
                <a:spcPts val="0"/>
              </a:spcBef>
            </a:pPr>
            <a:r>
              <a:rPr lang="en-US" dirty="0"/>
              <a:t>Reactants</a:t>
            </a:r>
          </a:p>
          <a:p>
            <a:pPr lvl="1" indent="-457200">
              <a:spcBef>
                <a:spcPts val="0"/>
              </a:spcBef>
            </a:pPr>
            <a:r>
              <a:rPr lang="en-US" dirty="0"/>
              <a:t>The kids and the chicken feet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Reaction (yield)</a:t>
            </a:r>
          </a:p>
          <a:p>
            <a:pPr lvl="1" indent="-457200">
              <a:spcBef>
                <a:spcPts val="0"/>
              </a:spcBef>
            </a:pPr>
            <a:r>
              <a:rPr lang="en-US" dirty="0"/>
              <a:t>Kids eating the chicken feet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Products</a:t>
            </a:r>
          </a:p>
          <a:p>
            <a:pPr lvl="1" indent="-457200">
              <a:spcBef>
                <a:spcPts val="0"/>
              </a:spcBef>
            </a:pPr>
            <a:r>
              <a:rPr lang="en-US" dirty="0"/>
              <a:t>How the kids feel after eating eating the chicken feet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54C6D72-C72B-48DA-A063-E9E1BD8B9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KIDS vs. FOOD – CHICKEN FEET</a:t>
            </a:r>
          </a:p>
        </p:txBody>
      </p:sp>
    </p:spTree>
    <p:extLst>
      <p:ext uri="{BB962C8B-B14F-4D97-AF65-F5344CB8AC3E}">
        <p14:creationId xmlns:p14="http://schemas.microsoft.com/office/powerpoint/2010/main" val="516016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512763" indent="-457200">
              <a:spcBef>
                <a:spcPts val="0"/>
              </a:spcBef>
            </a:pPr>
            <a:r>
              <a:rPr lang="en-US" dirty="0"/>
              <a:t>Group similar reactions together.</a:t>
            </a:r>
          </a:p>
          <a:p>
            <a:pPr marL="512763" indent="-457200">
              <a:spcBef>
                <a:spcPts val="0"/>
              </a:spcBef>
            </a:pPr>
            <a:r>
              <a:rPr lang="en-US" dirty="0"/>
              <a:t>Use sticky notes to label the reaction groups.</a:t>
            </a:r>
          </a:p>
          <a:p>
            <a:pPr marL="969963" lvl="1" indent="-457200">
              <a:spcBef>
                <a:spcPts val="0"/>
              </a:spcBef>
            </a:pPr>
            <a:r>
              <a:rPr lang="en-US" dirty="0"/>
              <a:t>(e.g. “synthesis”)</a:t>
            </a:r>
          </a:p>
          <a:p>
            <a:pPr marL="512763" indent="-457200">
              <a:spcBef>
                <a:spcPts val="0"/>
              </a:spcBef>
            </a:pPr>
            <a:r>
              <a:rPr lang="en-US" dirty="0"/>
              <a:t>Use sticky notes to explain why you grouped these reactions together.</a:t>
            </a:r>
          </a:p>
          <a:p>
            <a:pPr marL="512763" indent="-457200">
              <a:spcBef>
                <a:spcPts val="0"/>
              </a:spcBef>
            </a:pPr>
            <a:r>
              <a:rPr lang="en-US" dirty="0"/>
              <a:t>Walk around the room to look at other groups’ reaction categories. </a:t>
            </a:r>
            <a:endParaRPr dirty="0"/>
          </a:p>
        </p:txBody>
      </p:sp>
      <p:sp>
        <p:nvSpPr>
          <p:cNvPr id="118" name="Google Shape;118;p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Reactions Card Sort — Instructions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9C8B77A-0825-F266-DAB2-CC100999ED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500" indent="0">
              <a:buNone/>
            </a:pPr>
            <a:r>
              <a:rPr lang="en-US" b="1" dirty="0"/>
              <a:t>Synthesis</a:t>
            </a:r>
            <a:r>
              <a:rPr lang="en-US" dirty="0"/>
              <a:t> (many reactants become one product)</a:t>
            </a:r>
          </a:p>
          <a:p>
            <a:pPr marL="614045" indent="-457200"/>
            <a:r>
              <a:rPr lang="en-US" dirty="0"/>
              <a:t>4Fe(s) + 3O</a:t>
            </a:r>
            <a:r>
              <a:rPr lang="en-US" baseline="-25000" dirty="0"/>
              <a:t>2</a:t>
            </a:r>
            <a:r>
              <a:rPr lang="en-US" dirty="0"/>
              <a:t>(g) → 2Fe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</a:t>
            </a:r>
            <a:r>
              <a:rPr lang="en-US" dirty="0"/>
              <a:t>(s) </a:t>
            </a:r>
          </a:p>
          <a:p>
            <a:pPr marL="614045" indent="-457200"/>
            <a:r>
              <a:rPr lang="en-US" dirty="0"/>
              <a:t>N</a:t>
            </a:r>
            <a:r>
              <a:rPr lang="en-US" baseline="-25000" dirty="0"/>
              <a:t>2</a:t>
            </a:r>
            <a:r>
              <a:rPr lang="en-US" dirty="0"/>
              <a:t>(g) + 3H</a:t>
            </a:r>
            <a:r>
              <a:rPr lang="en-US" baseline="-25000" dirty="0"/>
              <a:t>2</a:t>
            </a:r>
            <a:r>
              <a:rPr lang="en-US" dirty="0"/>
              <a:t>(g) → 2NH</a:t>
            </a:r>
            <a:r>
              <a:rPr lang="en-US" baseline="-25000" dirty="0"/>
              <a:t>3</a:t>
            </a:r>
            <a:r>
              <a:rPr lang="en-US" dirty="0"/>
              <a:t>(g) </a:t>
            </a:r>
          </a:p>
          <a:p>
            <a:pPr marL="614045" indent="-457200"/>
            <a:r>
              <a:rPr lang="en-US" dirty="0"/>
              <a:t>2SO</a:t>
            </a:r>
            <a:r>
              <a:rPr lang="en-US" baseline="-25000" dirty="0"/>
              <a:t>2</a:t>
            </a:r>
            <a:r>
              <a:rPr lang="en-US" dirty="0"/>
              <a:t>(g) + O</a:t>
            </a:r>
            <a:r>
              <a:rPr lang="en-US" baseline="-25000" dirty="0"/>
              <a:t>2</a:t>
            </a:r>
            <a:r>
              <a:rPr lang="en-US" dirty="0"/>
              <a:t>(g) → 2SO</a:t>
            </a:r>
            <a:r>
              <a:rPr lang="en-US" baseline="-25000" dirty="0"/>
              <a:t>3</a:t>
            </a:r>
            <a:r>
              <a:rPr lang="en-US" dirty="0"/>
              <a:t>(g) </a:t>
            </a:r>
          </a:p>
          <a:p>
            <a:pPr marL="614045" indent="-457200"/>
            <a:r>
              <a:rPr lang="en-US" dirty="0"/>
              <a:t>MgO(s)+ H</a:t>
            </a:r>
            <a:r>
              <a:rPr lang="en-US" baseline="-25000" dirty="0"/>
              <a:t>2</a:t>
            </a:r>
            <a:r>
              <a:rPr lang="en-US" dirty="0"/>
              <a:t>O(l) → Mg(OH)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</a:t>
            </a:r>
          </a:p>
          <a:p>
            <a:pPr marL="614045" indent="-457200"/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5</a:t>
            </a:r>
            <a:r>
              <a:rPr lang="en-US" dirty="0"/>
              <a:t>(g) + 3H</a:t>
            </a:r>
            <a:r>
              <a:rPr lang="en-US" baseline="-25000" dirty="0"/>
              <a:t>2</a:t>
            </a:r>
            <a:r>
              <a:rPr lang="en-US" dirty="0"/>
              <a:t>O(l) → 2H</a:t>
            </a:r>
            <a:r>
              <a:rPr lang="en-US" baseline="-25000" dirty="0"/>
              <a:t>3</a:t>
            </a:r>
            <a:r>
              <a:rPr lang="en-US" dirty="0"/>
              <a:t>PO</a:t>
            </a:r>
            <a:r>
              <a:rPr lang="en-US" baseline="-25000" dirty="0"/>
              <a:t>4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</a:t>
            </a:r>
          </a:p>
          <a:p>
            <a:pPr marL="614045" indent="-457200"/>
            <a:r>
              <a:rPr lang="en-US" dirty="0"/>
              <a:t>SO</a:t>
            </a:r>
            <a:r>
              <a:rPr lang="en-US" baseline="-25000" dirty="0"/>
              <a:t>3</a:t>
            </a:r>
            <a:r>
              <a:rPr lang="en-US" dirty="0"/>
              <a:t>(g) + H</a:t>
            </a:r>
            <a:r>
              <a:rPr lang="en-US" baseline="-25000" dirty="0"/>
              <a:t>2</a:t>
            </a:r>
            <a:r>
              <a:rPr lang="en-US" dirty="0"/>
              <a:t>O(l) → 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</a:t>
            </a:r>
          </a:p>
        </p:txBody>
      </p:sp>
      <p:sp>
        <p:nvSpPr>
          <p:cNvPr id="124" name="Google Shape;124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Reaction Card Sort — Solutions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8C4B9385-8DD8-4ABC-B82D-B601503170C4}"/>
    </a:ext>
  </a:extLst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7490C62D-3B0B-4AE8-9E00-D93D1F10E0FE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LEARN Slides</Template>
  <TotalTime>79</TotalTime>
  <Words>1313</Words>
  <Application>Microsoft Macintosh PowerPoint</Application>
  <PresentationFormat>On-screen Show (16:9)</PresentationFormat>
  <Paragraphs>127</Paragraphs>
  <Slides>24</Slides>
  <Notes>15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Noto Sans Symbols</vt:lpstr>
      <vt:lpstr>LEARN theme</vt:lpstr>
      <vt:lpstr>LEARN theme</vt:lpstr>
      <vt:lpstr>PowerPoint Presentation</vt:lpstr>
      <vt:lpstr>Happy, Sad, Sleepy, Mad</vt:lpstr>
      <vt:lpstr>Essential Question</vt:lpstr>
      <vt:lpstr>Lesson Objectives</vt:lpstr>
      <vt:lpstr>Parts of a Chemical Formula</vt:lpstr>
      <vt:lpstr>KIDS vs. FOOD – CHICKEN FEET</vt:lpstr>
      <vt:lpstr>KIDS vs. FOOD – CHICKEN FEET</vt:lpstr>
      <vt:lpstr>Reactions Card Sort — Instructions</vt:lpstr>
      <vt:lpstr>Reaction Card Sort — Solutions</vt:lpstr>
      <vt:lpstr>Reaction Card Sort — Solutions</vt:lpstr>
      <vt:lpstr>Reaction Card Sort — Solutions</vt:lpstr>
      <vt:lpstr>Reaction Card Sort — Solutions</vt:lpstr>
      <vt:lpstr>Reaction Card Sort — Solutions</vt:lpstr>
      <vt:lpstr>Reaction Card Sort — Solutions</vt:lpstr>
      <vt:lpstr>Reaction Card Sort — Solutions</vt:lpstr>
      <vt:lpstr>Reaction Card Sort — Solutions</vt:lpstr>
      <vt:lpstr>Reaction Lab — Instructions</vt:lpstr>
      <vt:lpstr>Reaction Lab — Solutions</vt:lpstr>
      <vt:lpstr>Reaction Lab — Solutions</vt:lpstr>
      <vt:lpstr>Reaction Lab — Solutions</vt:lpstr>
      <vt:lpstr>Reaction Lab — Solutions</vt:lpstr>
      <vt:lpstr>Reaction Lab — Solutions</vt:lpstr>
      <vt:lpstr>Reaction Lab — Solutions</vt:lpstr>
      <vt:lpstr>Chalk Talk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Hayden, Jordan K.</cp:lastModifiedBy>
  <cp:revision>2</cp:revision>
  <dcterms:created xsi:type="dcterms:W3CDTF">2022-04-11T16:06:33Z</dcterms:created>
  <dcterms:modified xsi:type="dcterms:W3CDTF">2022-11-03T19:25:50Z</dcterms:modified>
</cp:coreProperties>
</file>