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1" r:id="rId10"/>
    <p:sldId id="262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CA955-DE25-4617-80B1-1F55A2C13427}" v="1" dt="2022-04-11T16:15:17.098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BSzlvQOvfk&amp;t=1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0123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6860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444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3756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2347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328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Kids REACT. (2 Aug., 2016). </a:t>
            </a:r>
            <a:r>
              <a:rPr lang="en-US" i="1" dirty="0"/>
              <a:t>KIDS vs. FOOD - CHICKEN FEET</a:t>
            </a:r>
            <a:r>
              <a:rPr lang="en-US" dirty="0"/>
              <a:t> [Video]. YouTube. </a:t>
            </a:r>
            <a:r>
              <a:rPr lang="en-US" dirty="0">
                <a:hlinkClick r:id="rId3"/>
              </a:rPr>
              <a:t>https://www.youtube.com/watch?v=xBSzlvQOvfk&amp;t=1s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45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031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BSzlvQOvfk?feature=oembed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8B77A-0825-F266-DAB2-CC100999E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Decomposition</a:t>
            </a:r>
            <a:r>
              <a:rPr lang="en-US" dirty="0"/>
              <a:t> (one reactant becomes many products)</a:t>
            </a:r>
          </a:p>
          <a:p>
            <a:pPr marL="614045" indent="-457200"/>
            <a:r>
              <a:rPr lang="en-US" dirty="0"/>
              <a:t>MgCO</a:t>
            </a:r>
            <a:r>
              <a:rPr lang="en-US" baseline="-25000" dirty="0"/>
              <a:t>3</a:t>
            </a:r>
            <a:r>
              <a:rPr lang="en-US" dirty="0"/>
              <a:t>(s) → MgO(s) + CO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marL="614045" indent="-457200"/>
            <a:r>
              <a:rPr lang="en-US" dirty="0"/>
              <a:t>8Li</a:t>
            </a:r>
            <a:r>
              <a:rPr lang="en-US" baseline="-25000" dirty="0"/>
              <a:t>2</a:t>
            </a:r>
            <a:r>
              <a:rPr lang="en-US" dirty="0"/>
              <a:t>S(s) → 16Li(s) + S</a:t>
            </a:r>
            <a:r>
              <a:rPr lang="en-US" baseline="-25000" dirty="0"/>
              <a:t>8</a:t>
            </a:r>
            <a:r>
              <a:rPr lang="en-US" dirty="0"/>
              <a:t>(s)</a:t>
            </a:r>
          </a:p>
          <a:p>
            <a:pPr marL="614045" indent="-457200"/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O(l) → 2H</a:t>
            </a:r>
            <a:r>
              <a:rPr lang="en-US" baseline="-25000" dirty="0"/>
              <a:t>2</a:t>
            </a:r>
            <a:r>
              <a:rPr lang="en-US" dirty="0"/>
              <a:t>(g) + 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marL="614045" indent="-457200"/>
            <a:r>
              <a:rPr lang="en-US" dirty="0"/>
              <a:t>2KClO</a:t>
            </a:r>
            <a:r>
              <a:rPr lang="en-US" baseline="-25000" dirty="0"/>
              <a:t>3</a:t>
            </a:r>
            <a:r>
              <a:rPr lang="en-US" dirty="0"/>
              <a:t>(s) → 2KCl(s) + 3O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marL="614045" indent="-457200"/>
            <a:r>
              <a:rPr lang="en-US" dirty="0"/>
              <a:t>2Na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(s) → 2Na</a:t>
            </a:r>
            <a:r>
              <a:rPr lang="en-US" baseline="-25000" dirty="0"/>
              <a:t>2</a:t>
            </a:r>
            <a:r>
              <a:rPr lang="en-US" dirty="0"/>
              <a:t>O(s) + 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marL="614045" indent="-457200"/>
            <a:r>
              <a:rPr lang="en-US" dirty="0"/>
              <a:t>(NH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(s) → 2NH</a:t>
            </a:r>
            <a:r>
              <a:rPr lang="en-US" baseline="-25000" dirty="0"/>
              <a:t>3</a:t>
            </a:r>
            <a:r>
              <a:rPr lang="en-US" dirty="0"/>
              <a:t>(g) + H</a:t>
            </a:r>
            <a:r>
              <a:rPr lang="en-US" baseline="-25000" dirty="0"/>
              <a:t>2</a:t>
            </a:r>
            <a:r>
              <a:rPr lang="en-US" dirty="0"/>
              <a:t>O(l) + CO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Reaction Card Sort — Solutions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65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8B77A-0825-F266-DAB2-CC100999E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Single replacement</a:t>
            </a:r>
            <a:r>
              <a:rPr lang="en-US" dirty="0"/>
              <a:t> (Part of one ionic compound is removed or replaced by another element)</a:t>
            </a:r>
          </a:p>
          <a:p>
            <a:pPr marL="499745" indent="-342900"/>
            <a:r>
              <a:rPr lang="en-US" sz="2400" dirty="0"/>
              <a:t>2FeCl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+ 3Zn(s) → 2Fe(s) + 3ZnCl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</a:t>
            </a:r>
          </a:p>
          <a:p>
            <a:pPr marL="499745" indent="-342900"/>
            <a:r>
              <a:rPr lang="en-US" sz="2400" dirty="0"/>
              <a:t>2Al(NO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+ 3Ca(s) → 3Ca(NO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+ 2Al(s)</a:t>
            </a:r>
          </a:p>
          <a:p>
            <a:pPr marL="499745" indent="-342900"/>
            <a:r>
              <a:rPr lang="en-US" sz="2400" dirty="0"/>
              <a:t>Mg(s) + CuSO</a:t>
            </a:r>
            <a:r>
              <a:rPr lang="en-US" sz="2400" baseline="-25000" dirty="0"/>
              <a:t>4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→ MgSO</a:t>
            </a:r>
            <a:r>
              <a:rPr lang="en-US" sz="2400" baseline="-25000" dirty="0"/>
              <a:t>4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Cu(s)</a:t>
            </a:r>
          </a:p>
          <a:p>
            <a:pPr marL="499745" indent="-342900"/>
            <a:r>
              <a:rPr lang="en-US" sz="2400" dirty="0"/>
              <a:t>2Al(s) + 6HCl(</a:t>
            </a:r>
            <a:r>
              <a:rPr lang="en-US" sz="2400" dirty="0" err="1"/>
              <a:t>aq</a:t>
            </a:r>
            <a:r>
              <a:rPr lang="en-US" sz="2400" dirty="0"/>
              <a:t>) → 2AlCl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+ 3H</a:t>
            </a:r>
            <a:r>
              <a:rPr lang="en-US" sz="2400" baseline="-25000" dirty="0"/>
              <a:t>2</a:t>
            </a:r>
            <a:r>
              <a:rPr lang="en-US" sz="2400" dirty="0"/>
              <a:t>(g) </a:t>
            </a:r>
          </a:p>
          <a:p>
            <a:pPr marL="499745" indent="-342900"/>
            <a:r>
              <a:rPr lang="en-US" sz="2400" dirty="0"/>
              <a:t>Cl</a:t>
            </a:r>
            <a:r>
              <a:rPr lang="en-US" sz="2400" baseline="-25000" dirty="0"/>
              <a:t>2</a:t>
            </a:r>
            <a:r>
              <a:rPr lang="en-US" sz="2400" dirty="0"/>
              <a:t>(g) + 2NaBr(</a:t>
            </a:r>
            <a:r>
              <a:rPr lang="en-US" sz="2400" dirty="0" err="1"/>
              <a:t>aq</a:t>
            </a:r>
            <a:r>
              <a:rPr lang="en-US" sz="2400" dirty="0"/>
              <a:t>) → 2NaCl(</a:t>
            </a:r>
            <a:r>
              <a:rPr lang="en-US" sz="2400" dirty="0" err="1"/>
              <a:t>aq</a:t>
            </a:r>
            <a:r>
              <a:rPr lang="en-US" sz="2400" dirty="0"/>
              <a:t>) + Br</a:t>
            </a:r>
            <a:r>
              <a:rPr lang="en-US" sz="2400" baseline="-25000" dirty="0"/>
              <a:t>2</a:t>
            </a:r>
            <a:r>
              <a:rPr lang="en-US" sz="2400" dirty="0"/>
              <a:t>(l) </a:t>
            </a:r>
          </a:p>
          <a:p>
            <a:pPr marL="499745" indent="-342900"/>
            <a:r>
              <a:rPr lang="en-US" sz="2400" dirty="0"/>
              <a:t>ZnBr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F</a:t>
            </a:r>
            <a:r>
              <a:rPr lang="en-US" sz="2400" baseline="-25000" dirty="0"/>
              <a:t>2</a:t>
            </a:r>
            <a:r>
              <a:rPr lang="en-US" sz="2400" dirty="0"/>
              <a:t>(g) → ZnF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Br</a:t>
            </a:r>
            <a:r>
              <a:rPr lang="en-US" sz="2400" baseline="-25000" dirty="0"/>
              <a:t>2</a:t>
            </a:r>
            <a:r>
              <a:rPr lang="en-US" sz="2400" dirty="0"/>
              <a:t>(l)</a:t>
            </a:r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Reaction Card Sort — Solutions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432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8B77A-0825-F266-DAB2-CC100999E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Double replacement</a:t>
            </a:r>
            <a:r>
              <a:rPr lang="en-US" dirty="0"/>
              <a:t> (ionic compounds dissolved in water switch partners)</a:t>
            </a:r>
          </a:p>
          <a:p>
            <a:pPr marL="499745" indent="-342900"/>
            <a:r>
              <a:rPr lang="en-US" sz="2400" dirty="0"/>
              <a:t>AgNO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NaCl(</a:t>
            </a:r>
            <a:r>
              <a:rPr lang="en-US" sz="2400" dirty="0" err="1"/>
              <a:t>aq</a:t>
            </a:r>
            <a:r>
              <a:rPr lang="en-US" sz="2400" dirty="0"/>
              <a:t>) → AgCl(s) + NaNO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  <a:p>
            <a:pPr marL="499745" indent="-342900"/>
            <a:r>
              <a:rPr lang="en-US" sz="2400" dirty="0"/>
              <a:t>2HNO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Mg(OH)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→ Mg(NO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+ 2H</a:t>
            </a:r>
            <a:r>
              <a:rPr lang="en-US" sz="2400" baseline="-25000" dirty="0"/>
              <a:t>2</a:t>
            </a:r>
            <a:r>
              <a:rPr lang="en-US" sz="2400" dirty="0"/>
              <a:t>O(l)</a:t>
            </a:r>
          </a:p>
          <a:p>
            <a:pPr marL="499745" indent="-342900"/>
            <a:r>
              <a:rPr lang="en-US" sz="2400" dirty="0"/>
              <a:t>Na</a:t>
            </a:r>
            <a:r>
              <a:rPr lang="en-US" sz="2400" baseline="-25000" dirty="0"/>
              <a:t>2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CaCl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→ CaCO</a:t>
            </a:r>
            <a:r>
              <a:rPr lang="en-US" sz="2400" baseline="-25000" dirty="0"/>
              <a:t>3</a:t>
            </a:r>
            <a:r>
              <a:rPr lang="en-US" sz="2400" dirty="0"/>
              <a:t>(s) + 2NaCl(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  <a:p>
            <a:pPr marL="499745" indent="-342900"/>
            <a:r>
              <a:rPr lang="en-US" sz="2400" dirty="0" err="1"/>
              <a:t>FeS</a:t>
            </a:r>
            <a:r>
              <a:rPr lang="en-US" sz="2400" dirty="0"/>
              <a:t>(s) + 2HCl(</a:t>
            </a:r>
            <a:r>
              <a:rPr lang="en-US" sz="2400" dirty="0" err="1"/>
              <a:t>aq</a:t>
            </a:r>
            <a:r>
              <a:rPr lang="en-US" sz="2400" dirty="0"/>
              <a:t>) → H</a:t>
            </a:r>
            <a:r>
              <a:rPr lang="en-US" sz="2400" baseline="-25000" dirty="0"/>
              <a:t>2</a:t>
            </a:r>
            <a:r>
              <a:rPr lang="en-US" sz="2400" dirty="0"/>
              <a:t>S(g) + FeCl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  <a:p>
            <a:pPr marL="499745" indent="-342900"/>
            <a:r>
              <a:rPr lang="en-US" sz="2400" dirty="0"/>
              <a:t>HCl(</a:t>
            </a:r>
            <a:r>
              <a:rPr lang="en-US" sz="2400" dirty="0" err="1"/>
              <a:t>aq</a:t>
            </a:r>
            <a:r>
              <a:rPr lang="en-US" sz="2400" dirty="0"/>
              <a:t>) + NaOH(</a:t>
            </a:r>
            <a:r>
              <a:rPr lang="en-US" sz="2400" dirty="0" err="1"/>
              <a:t>aq</a:t>
            </a:r>
            <a:r>
              <a:rPr lang="en-US" sz="2400" dirty="0"/>
              <a:t>) → H</a:t>
            </a:r>
            <a:r>
              <a:rPr lang="en-US" sz="2400" baseline="-25000" dirty="0"/>
              <a:t>2</a:t>
            </a:r>
            <a:r>
              <a:rPr lang="en-US" sz="2400" dirty="0"/>
              <a:t>O(l) + NaCl(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  <a:p>
            <a:pPr marL="499745" indent="-342900"/>
            <a:r>
              <a:rPr lang="en-US" sz="2400" dirty="0"/>
              <a:t>FeBr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K</a:t>
            </a:r>
            <a:r>
              <a:rPr lang="en-US" sz="2400" baseline="-25000" dirty="0"/>
              <a:t>3</a:t>
            </a:r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→ FePO</a:t>
            </a:r>
            <a:r>
              <a:rPr lang="en-US" sz="2400" baseline="-25000" dirty="0"/>
              <a:t>4</a:t>
            </a:r>
            <a:r>
              <a:rPr lang="en-US" sz="2400" dirty="0"/>
              <a:t>(s) + 3KBr(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Reaction Card Sort — Solutions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814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8B77A-0825-F266-DAB2-CC100999E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Precipitation </a:t>
            </a:r>
            <a:r>
              <a:rPr lang="en-US" dirty="0"/>
              <a:t>(Two ionic compounds dissolved in water make a solid, these are also double replacement reactions)</a:t>
            </a:r>
          </a:p>
          <a:p>
            <a:pPr marL="614045" indent="-457200"/>
            <a:r>
              <a:rPr lang="en-US" dirty="0"/>
              <a:t>FeBr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K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→ FePO</a:t>
            </a:r>
            <a:r>
              <a:rPr lang="en-US" baseline="-25000" dirty="0"/>
              <a:t>4</a:t>
            </a:r>
            <a:r>
              <a:rPr lang="en-US" dirty="0"/>
              <a:t>(s) + 3KBr(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marL="614045" indent="-457200"/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CaCl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→ CaCO</a:t>
            </a:r>
            <a:r>
              <a:rPr lang="en-US" baseline="-25000" dirty="0"/>
              <a:t>3</a:t>
            </a:r>
            <a:r>
              <a:rPr lang="en-US" dirty="0"/>
              <a:t>(s) + 2NaCl(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marL="614045" indent="-457200"/>
            <a:r>
              <a:rPr lang="en-US" dirty="0"/>
              <a:t>AgNO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NaCl(</a:t>
            </a:r>
            <a:r>
              <a:rPr lang="en-US" dirty="0" err="1"/>
              <a:t>aq</a:t>
            </a:r>
            <a:r>
              <a:rPr lang="en-US" dirty="0"/>
              <a:t>) → AgCl(s) + NaNO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Reaction Card Sort — Solutions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052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8B77A-0825-F266-DAB2-CC100999E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Acid/Base </a:t>
            </a:r>
            <a:r>
              <a:rPr lang="en-US" dirty="0"/>
              <a:t>(When H</a:t>
            </a:r>
            <a:r>
              <a:rPr lang="en-US" baseline="30000" dirty="0"/>
              <a:t>+</a:t>
            </a:r>
            <a:r>
              <a:rPr lang="en-US" dirty="0"/>
              <a:t> and OH</a:t>
            </a:r>
            <a:r>
              <a:rPr lang="en-US" baseline="30000" dirty="0"/>
              <a:t>-</a:t>
            </a:r>
            <a:r>
              <a:rPr lang="en-US" dirty="0"/>
              <a:t> combine to make H</a:t>
            </a:r>
            <a:r>
              <a:rPr lang="en-US" baseline="-25000" dirty="0"/>
              <a:t>2</a:t>
            </a:r>
            <a:r>
              <a:rPr lang="en-US" dirty="0"/>
              <a:t>O, these are also double replacement reactions)</a:t>
            </a:r>
          </a:p>
          <a:p>
            <a:pPr marL="614045" indent="-457200"/>
            <a:r>
              <a:rPr lang="en-US" dirty="0"/>
              <a:t>HCl(</a:t>
            </a:r>
            <a:r>
              <a:rPr lang="en-US" dirty="0" err="1"/>
              <a:t>aq</a:t>
            </a:r>
            <a:r>
              <a:rPr lang="en-US" dirty="0"/>
              <a:t>) + NaOH(</a:t>
            </a:r>
            <a:r>
              <a:rPr lang="en-US" dirty="0" err="1"/>
              <a:t>aq</a:t>
            </a:r>
            <a:r>
              <a:rPr lang="en-US" dirty="0"/>
              <a:t>) → H</a:t>
            </a:r>
            <a:r>
              <a:rPr lang="en-US" baseline="-25000" dirty="0"/>
              <a:t>2</a:t>
            </a:r>
            <a:r>
              <a:rPr lang="en-US" dirty="0"/>
              <a:t>O(l) + NaCl(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marL="614045" indent="-457200"/>
            <a:r>
              <a:rPr lang="en-US" dirty="0"/>
              <a:t>2HNO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Mg(OH)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→ Mg(NO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+ 2H</a:t>
            </a:r>
            <a:r>
              <a:rPr lang="en-US" baseline="-25000" dirty="0"/>
              <a:t>2</a:t>
            </a:r>
            <a:r>
              <a:rPr lang="en-US" dirty="0"/>
              <a:t>O(l)</a:t>
            </a:r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Reaction Card Sort — Solutions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853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8B77A-0825-F266-DAB2-CC100999E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Combustion </a:t>
            </a:r>
            <a:r>
              <a:rPr lang="en-US" dirty="0"/>
              <a:t>(when an element or compound combines with oxygen, these are also synthesis reactions)</a:t>
            </a:r>
          </a:p>
          <a:p>
            <a:pPr marL="614045" indent="-457200"/>
            <a:r>
              <a:rPr lang="en-US" dirty="0"/>
              <a:t>2SO</a:t>
            </a:r>
            <a:r>
              <a:rPr lang="en-US" baseline="-25000" dirty="0"/>
              <a:t>2</a:t>
            </a:r>
            <a:r>
              <a:rPr lang="en-US" dirty="0"/>
              <a:t>(g) + O</a:t>
            </a:r>
            <a:r>
              <a:rPr lang="en-US" baseline="-25000" dirty="0"/>
              <a:t>2</a:t>
            </a:r>
            <a:r>
              <a:rPr lang="en-US" dirty="0"/>
              <a:t>(g) → 2SO</a:t>
            </a:r>
            <a:r>
              <a:rPr lang="en-US" baseline="-25000" dirty="0"/>
              <a:t>3</a:t>
            </a:r>
            <a:r>
              <a:rPr lang="en-US" dirty="0"/>
              <a:t>(g)</a:t>
            </a:r>
          </a:p>
          <a:p>
            <a:pPr marL="614045" indent="-457200"/>
            <a:r>
              <a:rPr lang="en-US" dirty="0"/>
              <a:t>4Fe(s) + 3O</a:t>
            </a:r>
            <a:r>
              <a:rPr lang="en-US" baseline="-25000" dirty="0"/>
              <a:t>2</a:t>
            </a:r>
            <a:r>
              <a:rPr lang="en-US" dirty="0"/>
              <a:t>(g) → 2Fe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(s)</a:t>
            </a:r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Reaction Card Sort — Solutions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7871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8B77A-0825-F266-DAB2-CC100999E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Oxidation-reduction </a:t>
            </a:r>
            <a:r>
              <a:rPr lang="en-US" dirty="0"/>
              <a:t>(</a:t>
            </a:r>
            <a:r>
              <a:rPr lang="en-US" sz="2800" dirty="0">
                <a:latin typeface="Calibri" charset="0"/>
                <a:cs typeface="Calibri" charset="0"/>
              </a:rPr>
              <a:t>t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he charge or oxidation state of an element changes from reactants to products</a:t>
            </a:r>
            <a:r>
              <a:rPr lang="en-US" dirty="0"/>
              <a:t>)</a:t>
            </a: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Reaction Card Sort — Solutions</a:t>
            </a:r>
            <a:endParaRPr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28C646E-7DB8-0526-7134-C320372C5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91152"/>
              </p:ext>
            </p:extLst>
          </p:nvPr>
        </p:nvGraphicFramePr>
        <p:xfrm>
          <a:off x="612321" y="2292425"/>
          <a:ext cx="7372350" cy="2595880"/>
        </p:xfrm>
        <a:graphic>
          <a:graphicData uri="http://schemas.openxmlformats.org/drawingml/2006/table">
            <a:tbl>
              <a:tblPr firstRow="1" bandRow="1">
                <a:tableStyleId>{4FE1FFAE-C277-41DE-B313-73A80C984298}</a:tableStyleId>
              </a:tblPr>
              <a:tblGrid>
                <a:gridCol w="2922815">
                  <a:extLst>
                    <a:ext uri="{9D8B030D-6E8A-4147-A177-3AD203B41FA5}">
                      <a16:colId xmlns:a16="http://schemas.microsoft.com/office/drawing/2014/main" val="1263622791"/>
                    </a:ext>
                  </a:extLst>
                </a:gridCol>
                <a:gridCol w="4449535">
                  <a:extLst>
                    <a:ext uri="{9D8B030D-6E8A-4147-A177-3AD203B41FA5}">
                      <a16:colId xmlns:a16="http://schemas.microsoft.com/office/drawing/2014/main" val="2607776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4Fe(s) + 3O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 → 2Fe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2FeCl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+ 3Zn(s) → 2Fe(s) + 3ZnCl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7572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 + 3H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 → 2NH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2Al(NO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+ 3Ca(s) → 3Ca(NO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+ 2Al(s)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6190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8Li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S(s) → 16Li(s) + S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Mg(s) + CuSO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→ MgSO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 Cu(s)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59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2SO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 + 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 → 2SO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2Al(s) + 6HCl(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→ 2AlCl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+ 3H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123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2H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O(l) → 2H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 + 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 + 2NaBr(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→ 2NaCl(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 Br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(l)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1048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2KClO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(s) → 2KCl(s) + 3O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ZnBr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 F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 → ZnF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 Br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(l)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3302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2Na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(s) → 2Na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O(s) + O</a:t>
                      </a:r>
                      <a:r>
                        <a:rPr lang="en-US" sz="1600" baseline="-25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2238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3C8F1C-8FC2-1E3B-FC22-B5B06C450D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instructions on the Lab Guide handout carefully.</a:t>
            </a:r>
          </a:p>
          <a:p>
            <a:r>
              <a:rPr lang="en-US" dirty="0"/>
              <a:t>When you are finished at one station, make sure to clean it up before moving to the next one.</a:t>
            </a:r>
          </a:p>
          <a:p>
            <a:r>
              <a:rPr lang="en-US" dirty="0"/>
              <a:t>Fill out your answers and observations as you go.</a:t>
            </a:r>
          </a:p>
          <a:p>
            <a:r>
              <a:rPr lang="en-US" dirty="0"/>
              <a:t>Follow all safety precautions!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DF7FC1-F817-6D32-E5A5-0F88311A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Lab — Instructions</a:t>
            </a:r>
          </a:p>
        </p:txBody>
      </p:sp>
    </p:spTree>
    <p:extLst>
      <p:ext uri="{BB962C8B-B14F-4D97-AF65-F5344CB8AC3E}">
        <p14:creationId xmlns:p14="http://schemas.microsoft.com/office/powerpoint/2010/main" val="71214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5E1D7E-0C8A-B808-1665-7D22F3FDC8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Station 1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replacement, redox</a:t>
            </a:r>
          </a:p>
          <a:p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2Zn + 2HCl 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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+ 2ZnCl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0DB9FD-8DFE-434E-7878-AA2095E6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Lab — Solutions</a:t>
            </a:r>
          </a:p>
        </p:txBody>
      </p:sp>
    </p:spTree>
    <p:extLst>
      <p:ext uri="{BB962C8B-B14F-4D97-AF65-F5344CB8AC3E}">
        <p14:creationId xmlns:p14="http://schemas.microsoft.com/office/powerpoint/2010/main" val="178159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5E1D7E-0C8A-B808-1665-7D22F3FDC8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Station 2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Decomposition </a:t>
            </a:r>
          </a:p>
          <a:p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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0DB9FD-8DFE-434E-7878-AA2095E6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Lab — Solutions</a:t>
            </a:r>
          </a:p>
        </p:txBody>
      </p:sp>
    </p:spTree>
    <p:extLst>
      <p:ext uri="{BB962C8B-B14F-4D97-AF65-F5344CB8AC3E}">
        <p14:creationId xmlns:p14="http://schemas.microsoft.com/office/powerpoint/2010/main" val="1825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Happy, Sad, Sleepy, Mad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Classifying Chemical Reactions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5E1D7E-0C8A-B808-1665-7D22F3FDC8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Station 3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Combustion, synthesis, redox </a:t>
            </a:r>
          </a:p>
          <a:p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2Mg + O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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2MgO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0DB9FD-8DFE-434E-7878-AA2095E6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Lab — Solutions</a:t>
            </a:r>
          </a:p>
        </p:txBody>
      </p:sp>
    </p:spTree>
    <p:extLst>
      <p:ext uri="{BB962C8B-B14F-4D97-AF65-F5344CB8AC3E}">
        <p14:creationId xmlns:p14="http://schemas.microsoft.com/office/powerpoint/2010/main" val="46682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5E1D7E-0C8A-B808-1665-7D22F3FDC8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Station 4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replacement, precipitation</a:t>
            </a:r>
          </a:p>
          <a:p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 + Pb(NO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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KNO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PbI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0DB9FD-8DFE-434E-7878-AA2095E6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Lab — Solutions</a:t>
            </a:r>
          </a:p>
        </p:txBody>
      </p:sp>
    </p:spTree>
    <p:extLst>
      <p:ext uri="{BB962C8B-B14F-4D97-AF65-F5344CB8AC3E}">
        <p14:creationId xmlns:p14="http://schemas.microsoft.com/office/powerpoint/2010/main" val="362829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5E1D7E-0C8A-B808-1665-7D22F3FDC8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Station 5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Synthesis, redox</a:t>
            </a:r>
          </a:p>
          <a:p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 + S 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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0DB9FD-8DFE-434E-7878-AA2095E6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Lab — Solutions</a:t>
            </a:r>
          </a:p>
        </p:txBody>
      </p:sp>
    </p:spTree>
    <p:extLst>
      <p:ext uri="{BB962C8B-B14F-4D97-AF65-F5344CB8AC3E}">
        <p14:creationId xmlns:p14="http://schemas.microsoft.com/office/powerpoint/2010/main" val="3934383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5E1D7E-0C8A-B808-1665-7D22F3FDC8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Station 6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Acid/Base</a:t>
            </a:r>
          </a:p>
          <a:p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 + NaHCO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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NaCl + CO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910D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0DB9FD-8DFE-434E-7878-AA2095E6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Lab — Solutions</a:t>
            </a:r>
          </a:p>
        </p:txBody>
      </p:sp>
    </p:spTree>
    <p:extLst>
      <p:ext uri="{BB962C8B-B14F-4D97-AF65-F5344CB8AC3E}">
        <p14:creationId xmlns:p14="http://schemas.microsoft.com/office/powerpoint/2010/main" val="2289271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F23DF9-3DA9-E78C-DF20-FED93BB219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around to each of the four posters. Each poster has a question on it.</a:t>
            </a:r>
          </a:p>
          <a:p>
            <a:r>
              <a:rPr lang="en-US" dirty="0"/>
              <a:t>Think about the question </a:t>
            </a:r>
            <a:r>
              <a:rPr lang="en-US" b="1" i="1" dirty="0"/>
              <a:t>silently</a:t>
            </a:r>
            <a:r>
              <a:rPr lang="en-US" dirty="0"/>
              <a:t>.</a:t>
            </a:r>
          </a:p>
          <a:p>
            <a:r>
              <a:rPr lang="en-US" dirty="0"/>
              <a:t>Write your answer on the poster.</a:t>
            </a:r>
          </a:p>
          <a:p>
            <a:r>
              <a:rPr lang="en-US" dirty="0"/>
              <a:t>Move to the next poster and repeat the process.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FABA70-D89B-5C74-B09A-124F15C7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Chalk Talk</a:t>
            </a:r>
          </a:p>
        </p:txBody>
      </p:sp>
    </p:spTree>
    <p:extLst>
      <p:ext uri="{BB962C8B-B14F-4D97-AF65-F5344CB8AC3E}">
        <p14:creationId xmlns:p14="http://schemas.microsoft.com/office/powerpoint/2010/main" val="129237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patterns are present in chemical reactions?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98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Recognize different types of reactions.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Classify reactions into different types.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/>
              <a:t>Reactants + reactants → products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indent="-457200">
              <a:spcBef>
                <a:spcPts val="0"/>
              </a:spcBef>
            </a:pPr>
            <a:r>
              <a:rPr lang="en-US" dirty="0"/>
              <a:t>Reactants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Starting substances in a reaction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Reaction (yield)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Actual reaction process (the arrow)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Products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Substances formed as a result of the reaction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Parts of a Chemical Formula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2DF244-918D-417E-84A4-82F0CCE75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9FB3F6-71BD-4EAD-AB58-4CB6D74F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KIDS vs. FOOD – CHICKEN FEET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F98F86AD-2AAC-DBD6-29FC-D39A1FE919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47684" y="1714715"/>
            <a:ext cx="4648631" cy="262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9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/>
              <a:t>Reactants + reactants → products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indent="-457200">
              <a:spcBef>
                <a:spcPts val="0"/>
              </a:spcBef>
            </a:pPr>
            <a:r>
              <a:rPr lang="en-US" dirty="0"/>
              <a:t>Reactants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The kids and the chicken feet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Reaction (yield)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Kids eating the chicken feet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Products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How the kids feel after eating eating the chicken feet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KIDS vs. FOOD – CHICKEN FEET</a:t>
            </a:r>
          </a:p>
        </p:txBody>
      </p:sp>
    </p:spTree>
    <p:extLst>
      <p:ext uri="{BB962C8B-B14F-4D97-AF65-F5344CB8AC3E}">
        <p14:creationId xmlns:p14="http://schemas.microsoft.com/office/powerpoint/2010/main" val="5160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12763" indent="-457200">
              <a:spcBef>
                <a:spcPts val="0"/>
              </a:spcBef>
            </a:pPr>
            <a:r>
              <a:rPr lang="en-US" dirty="0"/>
              <a:t>Group similar reactions together.</a:t>
            </a:r>
          </a:p>
          <a:p>
            <a:pPr marL="512763" indent="-457200">
              <a:spcBef>
                <a:spcPts val="0"/>
              </a:spcBef>
            </a:pPr>
            <a:r>
              <a:rPr lang="en-US" dirty="0"/>
              <a:t>Use sticky notes to label the reaction groups.</a:t>
            </a:r>
          </a:p>
          <a:p>
            <a:pPr marL="969963" lvl="1" indent="-457200">
              <a:spcBef>
                <a:spcPts val="0"/>
              </a:spcBef>
            </a:pPr>
            <a:r>
              <a:rPr lang="en-US" dirty="0"/>
              <a:t>(e.g. “synthesis”)</a:t>
            </a:r>
          </a:p>
          <a:p>
            <a:pPr marL="512763" indent="-457200">
              <a:spcBef>
                <a:spcPts val="0"/>
              </a:spcBef>
            </a:pPr>
            <a:r>
              <a:rPr lang="en-US" dirty="0"/>
              <a:t>Use sticky notes to explain why you grouped these reactions together.</a:t>
            </a:r>
          </a:p>
          <a:p>
            <a:pPr marL="512763" indent="-457200">
              <a:spcBef>
                <a:spcPts val="0"/>
              </a:spcBef>
            </a:pPr>
            <a:r>
              <a:rPr lang="en-US" dirty="0"/>
              <a:t>Walk around the room to look at other groups’ reaction categories. </a:t>
            </a:r>
            <a:endParaRPr dirty="0"/>
          </a:p>
        </p:txBody>
      </p:sp>
      <p:sp>
        <p:nvSpPr>
          <p:cNvPr id="118" name="Google Shape;118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Reactions Card Sort — Instructions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8B77A-0825-F266-DAB2-CC100999E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r>
              <a:rPr lang="en-US" b="1" dirty="0"/>
              <a:t>Synthesis</a:t>
            </a:r>
            <a:r>
              <a:rPr lang="en-US" dirty="0"/>
              <a:t> (many reactants become one product)</a:t>
            </a:r>
          </a:p>
          <a:p>
            <a:pPr marL="614045" indent="-457200"/>
            <a:r>
              <a:rPr lang="en-US" dirty="0"/>
              <a:t>4Fe(s) + 3O</a:t>
            </a:r>
            <a:r>
              <a:rPr lang="en-US" baseline="-25000" dirty="0"/>
              <a:t>2</a:t>
            </a:r>
            <a:r>
              <a:rPr lang="en-US" dirty="0"/>
              <a:t>(g) → 2Fe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(s) </a:t>
            </a:r>
          </a:p>
          <a:p>
            <a:pPr marL="614045" indent="-457200"/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(g) + 3H</a:t>
            </a:r>
            <a:r>
              <a:rPr lang="en-US" baseline="-25000" dirty="0"/>
              <a:t>2</a:t>
            </a:r>
            <a:r>
              <a:rPr lang="en-US" dirty="0"/>
              <a:t>(g) → 2NH</a:t>
            </a:r>
            <a:r>
              <a:rPr lang="en-US" baseline="-25000" dirty="0"/>
              <a:t>3</a:t>
            </a:r>
            <a:r>
              <a:rPr lang="en-US" dirty="0"/>
              <a:t>(g) </a:t>
            </a:r>
          </a:p>
          <a:p>
            <a:pPr marL="614045" indent="-457200"/>
            <a:r>
              <a:rPr lang="en-US" dirty="0"/>
              <a:t>2SO</a:t>
            </a:r>
            <a:r>
              <a:rPr lang="en-US" baseline="-25000" dirty="0"/>
              <a:t>2</a:t>
            </a:r>
            <a:r>
              <a:rPr lang="en-US" dirty="0"/>
              <a:t>(g) + O</a:t>
            </a:r>
            <a:r>
              <a:rPr lang="en-US" baseline="-25000" dirty="0"/>
              <a:t>2</a:t>
            </a:r>
            <a:r>
              <a:rPr lang="en-US" dirty="0"/>
              <a:t>(g) → 2SO</a:t>
            </a:r>
            <a:r>
              <a:rPr lang="en-US" baseline="-25000" dirty="0"/>
              <a:t>3</a:t>
            </a:r>
            <a:r>
              <a:rPr lang="en-US" dirty="0"/>
              <a:t>(g) </a:t>
            </a:r>
          </a:p>
          <a:p>
            <a:pPr marL="614045" indent="-457200"/>
            <a:r>
              <a:rPr lang="en-US" dirty="0"/>
              <a:t>MgO(s)+ H</a:t>
            </a:r>
            <a:r>
              <a:rPr lang="en-US" baseline="-25000" dirty="0"/>
              <a:t>2</a:t>
            </a:r>
            <a:r>
              <a:rPr lang="en-US" dirty="0"/>
              <a:t>O(l) → Mg(OH)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</a:p>
          <a:p>
            <a:pPr marL="614045" indent="-457200"/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(g) + 3H</a:t>
            </a:r>
            <a:r>
              <a:rPr lang="en-US" baseline="-25000" dirty="0"/>
              <a:t>2</a:t>
            </a:r>
            <a:r>
              <a:rPr lang="en-US" dirty="0"/>
              <a:t>O(l) → 2H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</a:p>
          <a:p>
            <a:pPr marL="614045" indent="-457200"/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(g) + H</a:t>
            </a:r>
            <a:r>
              <a:rPr lang="en-US" baseline="-25000" dirty="0"/>
              <a:t>2</a:t>
            </a:r>
            <a:r>
              <a:rPr lang="en-US" dirty="0"/>
              <a:t>O(l) →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Reaction Card Sort — Solutions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79</TotalTime>
  <Words>1313</Words>
  <Application>Microsoft Macintosh PowerPoint</Application>
  <PresentationFormat>On-screen Show (16:9)</PresentationFormat>
  <Paragraphs>127</Paragraphs>
  <Slides>24</Slides>
  <Notes>15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Noto Sans Symbols</vt:lpstr>
      <vt:lpstr>LEARN theme</vt:lpstr>
      <vt:lpstr>LEARN theme</vt:lpstr>
      <vt:lpstr>PowerPoint Presentation</vt:lpstr>
      <vt:lpstr>Happy, Sad, Sleepy, Mad</vt:lpstr>
      <vt:lpstr>Essential Question</vt:lpstr>
      <vt:lpstr>Lesson Objectives</vt:lpstr>
      <vt:lpstr>Parts of a Chemical Formula</vt:lpstr>
      <vt:lpstr>KIDS vs. FOOD – CHICKEN FEET</vt:lpstr>
      <vt:lpstr>KIDS vs. FOOD – CHICKEN FEET</vt:lpstr>
      <vt:lpstr>Reactions Card Sort — Instructions</vt:lpstr>
      <vt:lpstr>Reaction Card Sort — Solutions</vt:lpstr>
      <vt:lpstr>Reaction Card Sort — Solutions</vt:lpstr>
      <vt:lpstr>Reaction Card Sort — Solutions</vt:lpstr>
      <vt:lpstr>Reaction Card Sort — Solutions</vt:lpstr>
      <vt:lpstr>Reaction Card Sort — Solutions</vt:lpstr>
      <vt:lpstr>Reaction Card Sort — Solutions</vt:lpstr>
      <vt:lpstr>Reaction Card Sort — Solutions</vt:lpstr>
      <vt:lpstr>Reaction Card Sort — Solutions</vt:lpstr>
      <vt:lpstr>Reaction Lab — Instructions</vt:lpstr>
      <vt:lpstr>Reaction Lab — Solutions</vt:lpstr>
      <vt:lpstr>Reaction Lab — Solutions</vt:lpstr>
      <vt:lpstr>Reaction Lab — Solutions</vt:lpstr>
      <vt:lpstr>Reaction Lab — Solutions</vt:lpstr>
      <vt:lpstr>Reaction Lab — Solutions</vt:lpstr>
      <vt:lpstr>Reaction Lab — Solutions</vt:lpstr>
      <vt:lpstr>Chalk Talk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Hayden, Jordan K.</cp:lastModifiedBy>
  <cp:revision>2</cp:revision>
  <dcterms:created xsi:type="dcterms:W3CDTF">2022-04-11T16:06:33Z</dcterms:created>
  <dcterms:modified xsi:type="dcterms:W3CDTF">2022-11-03T19:25:50Z</dcterms:modified>
</cp:coreProperties>
</file>