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onstantia" panose="02030602050306030303" pitchFamily="18" charset="0"/>
      <p:regular r:id="rId22"/>
      <p:bold r:id="rId23"/>
      <p:italic r:id="rId24"/>
      <p:boldItalic r:id="rId25"/>
    </p:embeddedFont>
    <p:embeddedFont>
      <p:font typeface="Georgia" panose="02040502050405020303"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8" d="100"/>
          <a:sy n="198" d="100"/>
        </p:scale>
        <p:origin x="648"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6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6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6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5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tech-tool/233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learn.k20center.ou.edu/strategy/1586"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158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7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14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mous-trials.com/images/ftrials/osage/mollieburkhart.jp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learn.k20center.ou.edu/strategy/116" TargetMode="External"/><Relationship Id="rId5" Type="http://schemas.openxmlformats.org/officeDocument/2006/relationships/hyperlink" Target="https://history.howstuffworks.com/american-history/osage-tribe-murders.htm" TargetMode="External"/><Relationship Id="rId4" Type="http://schemas.openxmlformats.org/officeDocument/2006/relationships/hyperlink" Target="https://www.famous-trials.com/osage-home/2378-the-osage-reign-of-terror-murder-trials-an-accoun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istory.howstuffworks.com/american-history/osage-tribe-murders.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Vlwud1C0Tf4"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nativeamericannetroots.net/diary/37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mous-trials.com/images/ftrials/osage/roan1.jp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Vlwud1C0Tf4"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istory.howstuffworks.com/american-history/osage-tribe-murders.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3c68ff5a1f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3c68ff5a1f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(n.d.). Honeycomb harvest. Strategies.</a:t>
            </a:r>
            <a:r>
              <a:rPr lang="en-US">
                <a:uFill>
                  <a:noFill/>
                </a:uFill>
                <a:hlinkClick r:id="rId3"/>
              </a:rPr>
              <a:t> </a:t>
            </a:r>
            <a:r>
              <a:rPr lang="en-US" u="sng">
                <a:solidFill>
                  <a:schemeClr val="hlink"/>
                </a:solidFill>
                <a:hlinkClick r:id="rId3"/>
              </a:rPr>
              <a:t>https://learn.k20center.ou.edu/strategy/61</a:t>
            </a:r>
            <a:endParaRPr u="sng">
              <a:solidFill>
                <a:schemeClr val="hlink"/>
              </a:solidFill>
            </a:endParaRPr>
          </a:p>
          <a:p>
            <a:pPr marL="0" lvl="0" indent="0" algn="l" rtl="0">
              <a:spcBef>
                <a:spcPts val="12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25dce881f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25dce881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(n.d.). Honeycomb harvest. Strategies.</a:t>
            </a:r>
            <a:r>
              <a:rPr lang="en-US">
                <a:uFill>
                  <a:noFill/>
                </a:uFill>
                <a:hlinkClick r:id="rId3"/>
              </a:rPr>
              <a:t> </a:t>
            </a:r>
            <a:r>
              <a:rPr lang="en-US" u="sng">
                <a:solidFill>
                  <a:schemeClr val="hlink"/>
                </a:solidFill>
                <a:hlinkClick r:id="rId3"/>
              </a:rPr>
              <a:t>https://learn.k20center.ou.edu/strategy/61</a:t>
            </a:r>
            <a:endParaRPr u="sng">
              <a:solidFill>
                <a:schemeClr val="hlink"/>
              </a:solidFill>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3c68ff5a1f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3c68ff5a1f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25dce881f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25dce881f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3ccbf098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3ccbf098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(n.d.). Honeycomb harvest. Strategies.</a:t>
            </a:r>
            <a:r>
              <a:rPr lang="en-US">
                <a:uFill>
                  <a:noFill/>
                </a:uFill>
                <a:hlinkClick r:id="rId3"/>
              </a:rPr>
              <a:t> </a:t>
            </a:r>
            <a:r>
              <a:rPr lang="en-US" u="sng">
                <a:solidFill>
                  <a:schemeClr val="hlink"/>
                </a:solidFill>
                <a:hlinkClick r:id="rId3"/>
              </a:rPr>
              <a:t>https://learn.k20center.ou.edu/strategy/61</a:t>
            </a:r>
            <a:endParaRPr u="sng">
              <a:solidFill>
                <a:schemeClr val="hlink"/>
              </a:solidFill>
            </a:endParaRPr>
          </a:p>
          <a:p>
            <a:pPr marL="0" lvl="0" indent="0" algn="l" rtl="0">
              <a:spcBef>
                <a:spcPts val="12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3ccbf098b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3ccbf098b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(n.d.). Three sticky notes. Strategies.</a:t>
            </a:r>
            <a:r>
              <a:rPr lang="en-US">
                <a:uFill>
                  <a:noFill/>
                </a:uFill>
                <a:hlinkClick r:id="rId3"/>
              </a:rPr>
              <a:t> </a:t>
            </a:r>
            <a:r>
              <a:rPr lang="en-US" u="sng">
                <a:solidFill>
                  <a:schemeClr val="hlink"/>
                </a:solidFill>
                <a:hlinkClick r:id="rId3"/>
              </a:rPr>
              <a:t>https://learn.k20center.ou.edu/strategy/153</a:t>
            </a:r>
            <a:endParaRPr u="sng">
              <a:solidFill>
                <a:schemeClr val="hlink"/>
              </a:solidFill>
            </a:endParaRPr>
          </a:p>
          <a:p>
            <a:pPr marL="0" lvl="0" indent="0" algn="l" rtl="0">
              <a:spcBef>
                <a:spcPts val="12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3ccbf098b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3ccbf098b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(n.d.). Google Jamboard. Tech Tools.</a:t>
            </a:r>
            <a:r>
              <a:rPr lang="en-US">
                <a:uFill>
                  <a:noFill/>
                </a:uFill>
                <a:hlinkClick r:id="rId3"/>
              </a:rPr>
              <a:t> </a:t>
            </a:r>
            <a:r>
              <a:rPr lang="en-US" u="sng">
                <a:solidFill>
                  <a:schemeClr val="hlink"/>
                </a:solidFill>
                <a:hlinkClick r:id="rId3"/>
              </a:rPr>
              <a:t>https://learn.k20center.ou.edu/tech-tool/2336</a:t>
            </a:r>
            <a:endParaRPr u="sng">
              <a:solidFill>
                <a:schemeClr val="hlink"/>
              </a:solidFill>
            </a:endParaRPr>
          </a:p>
          <a:p>
            <a:pPr marL="0" lvl="0" indent="0" algn="l" rtl="0">
              <a:lnSpc>
                <a:spcPct val="115000"/>
              </a:lnSpc>
              <a:spcBef>
                <a:spcPts val="1200"/>
              </a:spcBef>
              <a:spcAft>
                <a:spcPts val="0"/>
              </a:spcAft>
              <a:buClr>
                <a:schemeClr val="dk1"/>
              </a:buClr>
              <a:buSzPts val="1100"/>
              <a:buFont typeface="Arial"/>
              <a:buNone/>
            </a:pPr>
            <a:r>
              <a:rPr lang="en-US"/>
              <a:t>K20 Center. (n.d.). True for who? Strategies.</a:t>
            </a:r>
            <a:r>
              <a:rPr lang="en-US">
                <a:uFill>
                  <a:noFill/>
                </a:uFill>
                <a:hlinkClick r:id="rId4"/>
              </a:rPr>
              <a:t> </a:t>
            </a:r>
            <a:r>
              <a:rPr lang="en-US" u="sng">
                <a:solidFill>
                  <a:schemeClr val="hlink"/>
                </a:solidFill>
                <a:hlinkClick r:id="rId4"/>
              </a:rPr>
              <a:t>https://learn.k20center.ou.edu/strategy/1586</a:t>
            </a:r>
            <a:endParaRPr u="sng">
              <a:solidFill>
                <a:schemeClr val="hlink"/>
              </a:solidFill>
            </a:endParaRPr>
          </a:p>
          <a:p>
            <a:pPr marL="0" lvl="0" indent="0" algn="l" rtl="0">
              <a:spcBef>
                <a:spcPts val="12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5dce881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25dce881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(n.d.). True for who? Strategies.</a:t>
            </a:r>
            <a:r>
              <a:rPr lang="en-US">
                <a:uFill>
                  <a:noFill/>
                </a:uFill>
                <a:hlinkClick r:id="rId3"/>
              </a:rPr>
              <a:t> </a:t>
            </a:r>
            <a:r>
              <a:rPr lang="en-US" u="sng">
                <a:solidFill>
                  <a:schemeClr val="hlink"/>
                </a:solidFill>
                <a:hlinkClick r:id="rId3"/>
              </a:rPr>
              <a:t>https://learn.k20center.ou.edu/strategy/1586</a:t>
            </a:r>
            <a:endParaRPr u="sng">
              <a:solidFill>
                <a:schemeClr val="hlink"/>
              </a:solidFill>
            </a:endParaRPr>
          </a:p>
          <a:p>
            <a:pPr marL="0" lvl="0" indent="0" algn="l" rtl="0">
              <a:spcBef>
                <a:spcPts val="12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3ccbf098b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3ccbf098b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(n.d.). Choice boards. Strategies.</a:t>
            </a:r>
            <a:r>
              <a:rPr lang="en-US">
                <a:uFill>
                  <a:noFill/>
                </a:uFill>
                <a:hlinkClick r:id="rId3"/>
              </a:rPr>
              <a:t> </a:t>
            </a:r>
            <a:r>
              <a:rPr lang="en-US" u="sng">
                <a:solidFill>
                  <a:schemeClr val="hlink"/>
                </a:solidFill>
                <a:hlinkClick r:id="rId3"/>
              </a:rPr>
              <a:t>https://learn.k20center.ou.edu/strategy/73</a:t>
            </a:r>
            <a:endParaRPr u="sng">
              <a:solidFill>
                <a:schemeClr val="hlink"/>
              </a:solidFill>
            </a:endParaRPr>
          </a:p>
          <a:p>
            <a:pPr marL="0" lvl="0" indent="0" algn="l" rtl="0">
              <a:spcBef>
                <a:spcPts val="120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4cf53f4eb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4cf53f4eb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(n.d.). How I know it. Strategies.</a:t>
            </a:r>
            <a:r>
              <a:rPr lang="en-US">
                <a:uFill>
                  <a:noFill/>
                </a:uFill>
                <a:hlinkClick r:id="rId3"/>
              </a:rPr>
              <a:t> </a:t>
            </a:r>
            <a:r>
              <a:rPr lang="en-US" u="sng">
                <a:solidFill>
                  <a:schemeClr val="hlink"/>
                </a:solidFill>
                <a:hlinkClick r:id="rId3"/>
              </a:rPr>
              <a:t>https://learn.k20center.ou.edu/strategy/144</a:t>
            </a:r>
            <a:endParaRPr u="sng">
              <a:solidFill>
                <a:schemeClr val="hlink"/>
              </a:solidFill>
            </a:endParaRPr>
          </a:p>
          <a:p>
            <a:pPr marL="0" lvl="0" indent="0" algn="l" rtl="0">
              <a:spcBef>
                <a:spcPts val="120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5fba62e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5fba62e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3c68ff5a1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3c68ff5a1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a:t>
            </a:r>
            <a:r>
              <a:rPr lang="en-US" u="sng" dirty="0">
                <a:solidFill>
                  <a:schemeClr val="hlink"/>
                </a:solidFill>
                <a:hlinkClick r:id="rId3"/>
              </a:rPr>
              <a:t>https://www.famous-trials.com/images/ftrials/osage/mollieburkhart.jpg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Yes; but his brother would eventually admit to killing members of her family and was slowly poisoning her</a:t>
            </a:r>
            <a:endParaRPr dirty="0"/>
          </a:p>
          <a:p>
            <a:pPr marL="0" lvl="0" indent="0" algn="l" rtl="0">
              <a:spcBef>
                <a:spcPts val="0"/>
              </a:spcBef>
              <a:spcAft>
                <a:spcPts val="0"/>
              </a:spcAft>
              <a:buNone/>
            </a:pPr>
            <a:r>
              <a:rPr lang="en-US" u="sng" dirty="0">
                <a:solidFill>
                  <a:schemeClr val="hlink"/>
                </a:solidFill>
                <a:hlinkClick r:id="rId4"/>
              </a:rPr>
              <a:t>https://www.famous-trials.com/osage-home/2378-the-osage-reign-of-terror-murder-trials-an-account</a:t>
            </a:r>
            <a:endParaRPr dirty="0"/>
          </a:p>
          <a:p>
            <a:pPr marL="0" lvl="0" indent="0" algn="l" rtl="0">
              <a:spcBef>
                <a:spcPts val="0"/>
              </a:spcBef>
              <a:spcAft>
                <a:spcPts val="0"/>
              </a:spcAft>
              <a:buNone/>
            </a:pPr>
            <a:r>
              <a:rPr lang="en-US" u="sng" dirty="0">
                <a:solidFill>
                  <a:schemeClr val="hlink"/>
                </a:solidFill>
                <a:hlinkClick r:id="rId5"/>
              </a:rPr>
              <a:t>https://history.howstuffworks.com/american-history/osage-tribe-murders.htm</a:t>
            </a:r>
            <a:endParaRPr dirty="0"/>
          </a:p>
          <a:p>
            <a:pPr marL="0" lvl="0" indent="0" algn="l" rtl="0">
              <a:spcBef>
                <a:spcPts val="0"/>
              </a:spcBef>
              <a:spcAft>
                <a:spcPts val="0"/>
              </a:spcAft>
              <a:buNone/>
            </a:pPr>
            <a:endParaRPr dirty="0"/>
          </a:p>
          <a:p>
            <a:pPr marL="0" lvl="0" indent="0" algn="l" rtl="0">
              <a:lnSpc>
                <a:spcPct val="115000"/>
              </a:lnSpc>
              <a:spcBef>
                <a:spcPts val="1200"/>
              </a:spcBef>
              <a:spcAft>
                <a:spcPts val="0"/>
              </a:spcAft>
              <a:buClr>
                <a:schemeClr val="dk1"/>
              </a:buClr>
              <a:buSzPts val="1100"/>
              <a:buFont typeface="Arial"/>
              <a:buNone/>
            </a:pPr>
            <a:r>
              <a:rPr lang="en-US" dirty="0"/>
              <a:t>K20 Center. (n.d.). Elbow partners. Strategies.</a:t>
            </a:r>
            <a:r>
              <a:rPr lang="en-US" dirty="0">
                <a:uFill>
                  <a:noFill/>
                </a:uFill>
                <a:hlinkClick r:id="rId6"/>
              </a:rPr>
              <a:t> </a:t>
            </a:r>
            <a:r>
              <a:rPr lang="en-US" u="sng" dirty="0">
                <a:solidFill>
                  <a:schemeClr val="hlink"/>
                </a:solidFill>
                <a:hlinkClick r:id="rId6"/>
              </a:rPr>
              <a:t>https://learn.k20center.ou.edu/strategy/116</a:t>
            </a:r>
            <a:endParaRPr u="sng" dirty="0">
              <a:solidFill>
                <a:schemeClr val="hlink"/>
              </a:solidFill>
            </a:endParaRPr>
          </a:p>
          <a:p>
            <a:pPr marL="0" lvl="0" indent="0" algn="l" rtl="0">
              <a:spcBef>
                <a:spcPts val="120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3c68ff5a1f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3c68ff5a1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Source: </a:t>
            </a:r>
            <a:r>
              <a:rPr lang="en-US" u="sng" dirty="0">
                <a:solidFill>
                  <a:schemeClr val="hlink"/>
                </a:solidFill>
                <a:hlinkClick r:id="rId3"/>
              </a:rPr>
              <a:t>https://history.howstuffworks.com/american-history/osage-tribe-murders.htm</a:t>
            </a:r>
            <a:endParaRPr dirty="0"/>
          </a:p>
          <a:p>
            <a:pPr marL="0" lvl="0" indent="0" algn="l" rtl="0">
              <a:spcBef>
                <a:spcPts val="0"/>
              </a:spcBef>
              <a:spcAft>
                <a:spcPts val="0"/>
              </a:spcAft>
              <a:buNone/>
            </a:pPr>
            <a:r>
              <a:rPr lang="en-US" dirty="0"/>
              <a:t>Information Source: </a:t>
            </a:r>
            <a:r>
              <a:rPr lang="en-US" u="sng" dirty="0">
                <a:solidFill>
                  <a:schemeClr val="hlink"/>
                </a:solidFill>
                <a:hlinkClick r:id="rId4"/>
              </a:rPr>
              <a:t>https://www.youtube.com/watch?v=Vlwud1C0Tf4</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True: First leaving their land between the Arkansas and Missouri rivers to move to Kansas, the Osage then sold their land in Kansas and settled in OK because they thought the land was infertile and the whites would finally leave them alone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3c68ff5a1f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3c68ff5a1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a:t>
            </a:r>
            <a:r>
              <a:rPr lang="en-US" u="sng" dirty="0">
                <a:solidFill>
                  <a:schemeClr val="hlink"/>
                </a:solidFill>
                <a:hlinkClick r:id="rId3"/>
              </a:rPr>
              <a:t>http://nativeamericannetroots.net/diary/370</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True: But in spite of the fact that his royalty income was $14k-$15k, he was only given a few hundred a year.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3c68ff5a1f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3c68ff5a1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Source: </a:t>
            </a:r>
            <a:r>
              <a:rPr lang="en-US" u="sng" dirty="0">
                <a:solidFill>
                  <a:schemeClr val="hlink"/>
                </a:solidFill>
                <a:hlinkClick r:id="rId3"/>
              </a:rPr>
              <a:t>https://www.famous-trials.com/images/ftrials/osage/roan1.jpg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Information Source: </a:t>
            </a:r>
            <a:r>
              <a:rPr lang="en-US" u="sng" dirty="0">
                <a:solidFill>
                  <a:schemeClr val="hlink"/>
                </a:solidFill>
                <a:hlinkClick r:id="rId4"/>
              </a:rPr>
              <a:t>https://www.youtube.com/watch?v=Vlwud1C0Tf4</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False: Over TWO dozen were murdered</a:t>
            </a: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c68ff5a1f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3c68ff5a1f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and Information source: </a:t>
            </a:r>
            <a:r>
              <a:rPr lang="en-US" u="sng" dirty="0">
                <a:solidFill>
                  <a:schemeClr val="hlink"/>
                </a:solidFill>
                <a:hlinkClick r:id="rId3"/>
              </a:rPr>
              <a:t>https://history.howstuffworks.com/american-history/osage-tribe-murders.htm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Note: maybe ask them about Britney Spears conservatorship?</a:t>
            </a: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9"/>
        <p:cNvGrpSpPr/>
        <p:nvPr/>
      </p:nvGrpSpPr>
      <p:grpSpPr>
        <a:xfrm>
          <a:off x="0" y="0"/>
          <a:ext cx="0" cy="0"/>
          <a:chOff x="0" y="0"/>
          <a:chExt cx="0" cy="0"/>
        </a:xfrm>
      </p:grpSpPr>
      <p:sp>
        <p:nvSpPr>
          <p:cNvPr id="40" name="Google Shape;40;p11"/>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3" name="Google Shape;43;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6" name="Google Shape;46;p12"/>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7" name="Google Shape;47;p12"/>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8" name="Google Shape;48;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3" name="Google Shape;53;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7" name="Google Shape;57;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1" name="Google Shape;6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205978"/>
            <a:ext cx="8229600" cy="857250"/>
          </a:xfrm>
          <a:prstGeom prst="rect">
            <a:avLst/>
          </a:prstGeom>
          <a:noFill/>
          <a:ln>
            <a:noFill/>
          </a:ln>
        </p:spPr>
        <p:txBody>
          <a:bodyPr spcFirstLastPara="1" wrap="square" lIns="130025" tIns="130025" rIns="130025" bIns="130025" anchor="ctr" anchorCtr="0">
            <a:noAutofit/>
          </a:bodyPr>
          <a:lstStyle>
            <a:lvl1pPr lvl="0" algn="l">
              <a:lnSpc>
                <a:spcPct val="100000"/>
              </a:lnSpc>
              <a:spcBef>
                <a:spcPts val="0"/>
              </a:spcBef>
              <a:spcAft>
                <a:spcPts val="0"/>
              </a:spcAft>
              <a:buSzPts val="3586"/>
              <a:buFont typeface="Georgia"/>
              <a:buNone/>
              <a:defRPr sz="3586" b="0">
                <a:solidFill>
                  <a:schemeClr val="accent1"/>
                </a:solidFill>
                <a:latin typeface="Calibri"/>
                <a:ea typeface="Calibri"/>
                <a:cs typeface="Calibri"/>
                <a:sym typeface="Calibri"/>
              </a:defRPr>
            </a:lvl1pPr>
            <a:lvl2pPr lvl="1"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2pPr>
            <a:lvl3pPr lvl="2"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3pPr>
            <a:lvl4pPr lvl="3"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4pPr>
            <a:lvl5pPr lvl="4"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5pPr>
            <a:lvl6pPr lvl="5"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6pPr>
            <a:lvl7pPr lvl="6"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7pPr>
            <a:lvl8pPr lvl="7"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8pPr>
            <a:lvl9pPr lvl="8"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9pPr>
          </a:lstStyle>
          <a:p>
            <a:endParaRPr/>
          </a:p>
        </p:txBody>
      </p:sp>
      <p:sp>
        <p:nvSpPr>
          <p:cNvPr id="24" name="Google Shape;24;p6"/>
          <p:cNvSpPr txBox="1">
            <a:spLocks noGrp="1"/>
          </p:cNvSpPr>
          <p:nvPr>
            <p:ph type="body" idx="1"/>
          </p:nvPr>
        </p:nvSpPr>
        <p:spPr>
          <a:xfrm>
            <a:off x="457200" y="1200151"/>
            <a:ext cx="8229600" cy="3725775"/>
          </a:xfrm>
          <a:prstGeom prst="rect">
            <a:avLst/>
          </a:prstGeom>
          <a:noFill/>
          <a:ln>
            <a:noFill/>
          </a:ln>
        </p:spPr>
        <p:txBody>
          <a:bodyPr spcFirstLastPara="1" wrap="square" lIns="130025" tIns="130025" rIns="130025" bIns="130025"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90512" algn="l">
              <a:lnSpc>
                <a:spcPct val="100000"/>
              </a:lnSpc>
              <a:spcBef>
                <a:spcPts val="300"/>
              </a:spcBef>
              <a:spcAft>
                <a:spcPts val="0"/>
              </a:spcAft>
              <a:buSzPts val="975"/>
              <a:buChar char="●"/>
              <a:defRPr sz="1371"/>
            </a:lvl5pPr>
            <a:lvl6pPr marL="2743200" lvl="5" indent="-297179" algn="l">
              <a:lnSpc>
                <a:spcPct val="100000"/>
              </a:lnSpc>
              <a:spcBef>
                <a:spcPts val="270"/>
              </a:spcBef>
              <a:spcAft>
                <a:spcPts val="0"/>
              </a:spcAft>
              <a:buSzPts val="1080"/>
              <a:buChar char="●"/>
              <a:defRPr sz="1371"/>
            </a:lvl6pPr>
            <a:lvl7pPr marL="3200400" lvl="6" indent="-289560" algn="l">
              <a:lnSpc>
                <a:spcPct val="100000"/>
              </a:lnSpc>
              <a:spcBef>
                <a:spcPts val="240"/>
              </a:spcBef>
              <a:spcAft>
                <a:spcPts val="0"/>
              </a:spcAft>
              <a:buSzPts val="960"/>
              <a:buChar char="●"/>
              <a:defRPr sz="1371"/>
            </a:lvl7pPr>
            <a:lvl8pPr marL="3657600" lvl="7" indent="-304800" algn="l">
              <a:lnSpc>
                <a:spcPct val="100000"/>
              </a:lnSpc>
              <a:spcBef>
                <a:spcPts val="240"/>
              </a:spcBef>
              <a:spcAft>
                <a:spcPts val="0"/>
              </a:spcAft>
              <a:buSzPts val="1200"/>
              <a:buChar char="•"/>
              <a:defRPr sz="1371"/>
            </a:lvl8pPr>
            <a:lvl9pPr marL="4114800" lvl="8" indent="-295275" algn="l">
              <a:lnSpc>
                <a:spcPct val="100000"/>
              </a:lnSpc>
              <a:spcBef>
                <a:spcPts val="210"/>
              </a:spcBef>
              <a:spcAft>
                <a:spcPts val="0"/>
              </a:spcAft>
              <a:buSzPts val="1050"/>
              <a:buChar char="•"/>
              <a:defRPr sz="1371"/>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7"/>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9" name="Google Shape;29;p7"/>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0" name="Google Shape;30;p7"/>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5"/>
        <p:cNvGrpSpPr/>
        <p:nvPr/>
      </p:nvGrpSpPr>
      <p:grpSpPr>
        <a:xfrm>
          <a:off x="0" y="0"/>
          <a:ext cx="0" cy="0"/>
          <a:chOff x="0" y="0"/>
          <a:chExt cx="0" cy="0"/>
        </a:xfrm>
      </p:grpSpPr>
      <p:pic>
        <p:nvPicPr>
          <p:cNvPr id="36" name="Google Shape;36;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7"/>
        <p:cNvGrpSpPr/>
        <p:nvPr/>
      </p:nvGrpSpPr>
      <p:grpSpPr>
        <a:xfrm>
          <a:off x="0" y="0"/>
          <a:ext cx="0" cy="0"/>
          <a:chOff x="0" y="0"/>
          <a:chExt cx="0" cy="0"/>
        </a:xfrm>
      </p:grpSpPr>
      <p:pic>
        <p:nvPicPr>
          <p:cNvPr id="38" name="Google Shape;38;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6"/>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Honeycomb Harvest</a:t>
            </a:r>
            <a:endParaRPr/>
          </a:p>
        </p:txBody>
      </p:sp>
      <p:sp>
        <p:nvSpPr>
          <p:cNvPr id="130" name="Google Shape;130;p26"/>
          <p:cNvSpPr txBox="1">
            <a:spLocks noGrp="1"/>
          </p:cNvSpPr>
          <p:nvPr>
            <p:ph type="body" idx="1"/>
          </p:nvPr>
        </p:nvSpPr>
        <p:spPr>
          <a:xfrm>
            <a:off x="457200" y="1063378"/>
            <a:ext cx="5512500" cy="37257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US" dirty="0"/>
              <a:t>Think about how the information in one card might be related to information on another card.</a:t>
            </a:r>
            <a:endParaRPr dirty="0"/>
          </a:p>
          <a:p>
            <a:pPr marL="457200" lvl="0" indent="-393700" algn="l" rtl="0">
              <a:spcBef>
                <a:spcPts val="0"/>
              </a:spcBef>
              <a:spcAft>
                <a:spcPts val="0"/>
              </a:spcAft>
              <a:buSzPts val="2600"/>
              <a:buChar char="•"/>
            </a:pPr>
            <a:r>
              <a:rPr lang="en-US" dirty="0"/>
              <a:t>Organize the cards so the sides of related hexagons are touching.</a:t>
            </a:r>
            <a:endParaRPr dirty="0"/>
          </a:p>
          <a:p>
            <a:pPr marL="457200" lvl="0" indent="-393700" algn="l" rtl="0">
              <a:spcBef>
                <a:spcPts val="0"/>
              </a:spcBef>
              <a:spcAft>
                <a:spcPts val="0"/>
              </a:spcAft>
              <a:buSzPts val="2600"/>
              <a:buChar char="•"/>
            </a:pPr>
            <a:r>
              <a:rPr lang="en-US" dirty="0"/>
              <a:t>Try to connect the honeycomb cards in a way that makes sense to you.</a:t>
            </a:r>
            <a:endParaRPr dirty="0"/>
          </a:p>
        </p:txBody>
      </p:sp>
      <p:pic>
        <p:nvPicPr>
          <p:cNvPr id="131" name="Google Shape;131;p26"/>
          <p:cNvPicPr preferRelativeResize="0"/>
          <p:nvPr/>
        </p:nvPicPr>
        <p:blipFill>
          <a:blip r:embed="rId3">
            <a:alphaModFix/>
          </a:blip>
          <a:stretch>
            <a:fillRect/>
          </a:stretch>
        </p:blipFill>
        <p:spPr>
          <a:xfrm>
            <a:off x="6546400" y="854925"/>
            <a:ext cx="2176100" cy="22451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Honeycomb Harvest Example</a:t>
            </a:r>
            <a:endParaRPr/>
          </a:p>
        </p:txBody>
      </p:sp>
      <p:pic>
        <p:nvPicPr>
          <p:cNvPr id="137" name="Google Shape;137;p27"/>
          <p:cNvPicPr preferRelativeResize="0"/>
          <p:nvPr/>
        </p:nvPicPr>
        <p:blipFill>
          <a:blip r:embed="rId3">
            <a:alphaModFix/>
          </a:blip>
          <a:stretch>
            <a:fillRect/>
          </a:stretch>
        </p:blipFill>
        <p:spPr>
          <a:xfrm>
            <a:off x="589175" y="1166478"/>
            <a:ext cx="5033762" cy="37753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8"/>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Reign of Terror: The Osage Murders</a:t>
            </a:r>
            <a:endParaRPr/>
          </a:p>
        </p:txBody>
      </p:sp>
      <p:sp>
        <p:nvSpPr>
          <p:cNvPr id="143" name="Google Shape;143;p28"/>
          <p:cNvSpPr txBox="1">
            <a:spLocks noGrp="1"/>
          </p:cNvSpPr>
          <p:nvPr>
            <p:ph type="body" idx="1"/>
          </p:nvPr>
        </p:nvSpPr>
        <p:spPr>
          <a:xfrm>
            <a:off x="457200" y="1200150"/>
            <a:ext cx="49530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a:t>Scan the QR code or use the short URL to access the </a:t>
            </a:r>
            <a:r>
              <a:rPr lang="en-US" i="1"/>
              <a:t>Reign of Terror: The Osage Murders </a:t>
            </a:r>
            <a:r>
              <a:rPr lang="en-US"/>
              <a:t>reading.</a:t>
            </a:r>
            <a:endParaRPr/>
          </a:p>
        </p:txBody>
      </p:sp>
      <p:sp>
        <p:nvSpPr>
          <p:cNvPr id="144" name="Google Shape;144;p28"/>
          <p:cNvSpPr txBox="1"/>
          <p:nvPr/>
        </p:nvSpPr>
        <p:spPr>
          <a:xfrm>
            <a:off x="5480775" y="3559020"/>
            <a:ext cx="32679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dirty="0">
                <a:latin typeface="Calibri"/>
                <a:ea typeface="Calibri"/>
                <a:cs typeface="Calibri"/>
                <a:sym typeface="Calibri"/>
              </a:rPr>
              <a:t>k20.ou.edu/</a:t>
            </a:r>
            <a:r>
              <a:rPr lang="en-US" sz="2100" b="1" dirty="0" err="1">
                <a:latin typeface="Calibri"/>
                <a:ea typeface="Calibri"/>
                <a:cs typeface="Calibri"/>
                <a:sym typeface="Calibri"/>
              </a:rPr>
              <a:t>osage</a:t>
            </a:r>
            <a:r>
              <a:rPr lang="en-US" sz="2100" b="1" dirty="0">
                <a:latin typeface="Calibri"/>
                <a:ea typeface="Calibri"/>
                <a:cs typeface="Calibri"/>
                <a:sym typeface="Calibri"/>
              </a:rPr>
              <a:t>-terror</a:t>
            </a:r>
            <a:endParaRPr sz="2100" b="1" dirty="0">
              <a:latin typeface="Calibri"/>
              <a:ea typeface="Calibri"/>
              <a:cs typeface="Calibri"/>
              <a:sym typeface="Calibri"/>
            </a:endParaRPr>
          </a:p>
        </p:txBody>
      </p:sp>
      <p:pic>
        <p:nvPicPr>
          <p:cNvPr id="145" name="Google Shape;145;p28"/>
          <p:cNvPicPr preferRelativeResize="0"/>
          <p:nvPr/>
        </p:nvPicPr>
        <p:blipFill>
          <a:blip r:embed="rId3">
            <a:alphaModFix/>
          </a:blip>
          <a:stretch>
            <a:fillRect/>
          </a:stretch>
        </p:blipFill>
        <p:spPr>
          <a:xfrm>
            <a:off x="6002988" y="1335544"/>
            <a:ext cx="2223475" cy="2223475"/>
          </a:xfrm>
          <a:prstGeom prst="rect">
            <a:avLst/>
          </a:prstGeom>
          <a:noFill/>
          <a:ln w="9525" cap="flat" cmpd="sng">
            <a:solidFill>
              <a:srgbClr val="CCCCCC"/>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Reign of Terror: The Osage Murders</a:t>
            </a:r>
            <a:endParaRPr/>
          </a:p>
        </p:txBody>
      </p:sp>
      <p:sp>
        <p:nvSpPr>
          <p:cNvPr id="151" name="Google Shape;151;p29"/>
          <p:cNvSpPr txBox="1">
            <a:spLocks noGrp="1"/>
          </p:cNvSpPr>
          <p:nvPr>
            <p:ph type="body" idx="1"/>
          </p:nvPr>
        </p:nvSpPr>
        <p:spPr>
          <a:xfrm>
            <a:off x="478055" y="953101"/>
            <a:ext cx="49530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Clr>
                <a:schemeClr val="dk1"/>
              </a:buClr>
              <a:buSzPts val="1100"/>
              <a:buFont typeface="Arial"/>
              <a:buNone/>
            </a:pPr>
            <a:r>
              <a:rPr lang="en-US" dirty="0"/>
              <a:t>As you read</a:t>
            </a:r>
            <a:endParaRPr dirty="0"/>
          </a:p>
          <a:p>
            <a:pPr marL="457200" lvl="0" indent="-393700" algn="l" rtl="0">
              <a:spcBef>
                <a:spcPts val="520"/>
              </a:spcBef>
              <a:spcAft>
                <a:spcPts val="0"/>
              </a:spcAft>
              <a:buSzPts val="2600"/>
              <a:buChar char="•"/>
            </a:pPr>
            <a:r>
              <a:rPr lang="en-US" dirty="0"/>
              <a:t>Select text highlighted in orange; then select the close button to return to the reading.</a:t>
            </a:r>
            <a:endParaRPr dirty="0"/>
          </a:p>
          <a:p>
            <a:pPr marL="457200" lvl="0" indent="-393700" algn="l" rtl="0">
              <a:spcBef>
                <a:spcPts val="0"/>
              </a:spcBef>
              <a:spcAft>
                <a:spcPts val="0"/>
              </a:spcAft>
              <a:buSzPts val="2600"/>
              <a:buChar char="•"/>
            </a:pPr>
            <a:r>
              <a:rPr lang="en-US" dirty="0"/>
              <a:t>Select the Next button at the bottom of the screen to move forward.</a:t>
            </a:r>
            <a:endParaRPr sz="3000" dirty="0"/>
          </a:p>
        </p:txBody>
      </p:sp>
      <p:sp>
        <p:nvSpPr>
          <p:cNvPr id="152" name="Google Shape;152;p29"/>
          <p:cNvSpPr txBox="1"/>
          <p:nvPr/>
        </p:nvSpPr>
        <p:spPr>
          <a:xfrm>
            <a:off x="5480775" y="3559020"/>
            <a:ext cx="32679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b="1">
                <a:latin typeface="Calibri"/>
                <a:ea typeface="Calibri"/>
                <a:cs typeface="Calibri"/>
                <a:sym typeface="Calibri"/>
              </a:rPr>
              <a:t>k20.ou.edu/osage-terror</a:t>
            </a:r>
            <a:endParaRPr sz="2100" b="1">
              <a:latin typeface="Calibri"/>
              <a:ea typeface="Calibri"/>
              <a:cs typeface="Calibri"/>
              <a:sym typeface="Calibri"/>
            </a:endParaRPr>
          </a:p>
        </p:txBody>
      </p:sp>
      <p:pic>
        <p:nvPicPr>
          <p:cNvPr id="153" name="Google Shape;153;p29"/>
          <p:cNvPicPr preferRelativeResize="0"/>
          <p:nvPr/>
        </p:nvPicPr>
        <p:blipFill>
          <a:blip r:embed="rId3">
            <a:alphaModFix/>
          </a:blip>
          <a:stretch>
            <a:fillRect/>
          </a:stretch>
        </p:blipFill>
        <p:spPr>
          <a:xfrm>
            <a:off x="6002988" y="1335544"/>
            <a:ext cx="2223475" cy="2223475"/>
          </a:xfrm>
          <a:prstGeom prst="rect">
            <a:avLst/>
          </a:prstGeom>
          <a:noFill/>
          <a:ln w="9525" cap="flat" cmpd="sng">
            <a:solidFill>
              <a:srgbClr val="CCCCCC"/>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Return to Honeycomb Harvest</a:t>
            </a:r>
            <a:endParaRPr/>
          </a:p>
        </p:txBody>
      </p:sp>
      <p:sp>
        <p:nvSpPr>
          <p:cNvPr id="159" name="Google Shape;159;p30"/>
          <p:cNvSpPr txBox="1">
            <a:spLocks noGrp="1"/>
          </p:cNvSpPr>
          <p:nvPr>
            <p:ph type="body" idx="1"/>
          </p:nvPr>
        </p:nvSpPr>
        <p:spPr>
          <a:xfrm>
            <a:off x="459963" y="943477"/>
            <a:ext cx="5512500" cy="37257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US" dirty="0"/>
              <a:t>Think about how the information in one card might be related to information on another card.</a:t>
            </a:r>
            <a:endParaRPr dirty="0"/>
          </a:p>
          <a:p>
            <a:pPr marL="457200" lvl="0" indent="-393700" algn="l" rtl="0">
              <a:spcBef>
                <a:spcPts val="0"/>
              </a:spcBef>
              <a:spcAft>
                <a:spcPts val="0"/>
              </a:spcAft>
              <a:buSzPts val="2600"/>
              <a:buChar char="•"/>
            </a:pPr>
            <a:r>
              <a:rPr lang="en-US" dirty="0"/>
              <a:t>Organize the cards so that the sides of related hexagons are touching.</a:t>
            </a:r>
            <a:endParaRPr dirty="0"/>
          </a:p>
          <a:p>
            <a:pPr marL="457200" lvl="0" indent="-393700" algn="l" rtl="0">
              <a:spcBef>
                <a:spcPts val="0"/>
              </a:spcBef>
              <a:spcAft>
                <a:spcPts val="0"/>
              </a:spcAft>
              <a:buSzPts val="2600"/>
              <a:buChar char="•"/>
            </a:pPr>
            <a:r>
              <a:rPr lang="en-US" dirty="0"/>
              <a:t>Try to connect the honeycomb cards in a way that makes sense to you.</a:t>
            </a:r>
            <a:endParaRPr dirty="0"/>
          </a:p>
        </p:txBody>
      </p:sp>
      <p:pic>
        <p:nvPicPr>
          <p:cNvPr id="160" name="Google Shape;160;p30"/>
          <p:cNvPicPr preferRelativeResize="0"/>
          <p:nvPr/>
        </p:nvPicPr>
        <p:blipFill>
          <a:blip r:embed="rId3">
            <a:alphaModFix/>
          </a:blip>
          <a:stretch>
            <a:fillRect/>
          </a:stretch>
        </p:blipFill>
        <p:spPr>
          <a:xfrm>
            <a:off x="6546400" y="854925"/>
            <a:ext cx="2176100" cy="22451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Three Sticky Notes</a:t>
            </a:r>
            <a:endParaRPr dirty="0"/>
          </a:p>
        </p:txBody>
      </p:sp>
      <p:sp>
        <p:nvSpPr>
          <p:cNvPr id="166" name="Google Shape;166;p31"/>
          <p:cNvSpPr txBox="1">
            <a:spLocks noGrp="1"/>
          </p:cNvSpPr>
          <p:nvPr>
            <p:ph type="body" idx="1"/>
          </p:nvPr>
        </p:nvSpPr>
        <p:spPr>
          <a:xfrm>
            <a:off x="457200" y="1200150"/>
            <a:ext cx="5512500" cy="37257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AutoNum type="arabicPeriod"/>
            </a:pPr>
            <a:r>
              <a:rPr lang="en-US"/>
              <a:t>On your first sticky note, write one word that summarizes the reading.</a:t>
            </a:r>
            <a:endParaRPr/>
          </a:p>
          <a:p>
            <a:pPr marL="457200" lvl="0" indent="-393700" algn="l" rtl="0">
              <a:spcBef>
                <a:spcPts val="0"/>
              </a:spcBef>
              <a:spcAft>
                <a:spcPts val="0"/>
              </a:spcAft>
              <a:buSzPts val="2600"/>
              <a:buAutoNum type="arabicPeriod"/>
            </a:pPr>
            <a:r>
              <a:rPr lang="en-US"/>
              <a:t>On your second sticky note, write a phrase that summarizes the reading.</a:t>
            </a:r>
            <a:endParaRPr/>
          </a:p>
          <a:p>
            <a:pPr marL="457200" lvl="0" indent="-393700" algn="l" rtl="0">
              <a:spcBef>
                <a:spcPts val="0"/>
              </a:spcBef>
              <a:spcAft>
                <a:spcPts val="0"/>
              </a:spcAft>
              <a:buSzPts val="2600"/>
              <a:buAutoNum type="arabicPeriod"/>
            </a:pPr>
            <a:r>
              <a:rPr lang="en-US"/>
              <a:t>On a third sticky note, write a sentence that summarizes the reading.</a:t>
            </a:r>
            <a:endParaRPr/>
          </a:p>
        </p:txBody>
      </p:sp>
      <p:pic>
        <p:nvPicPr>
          <p:cNvPr id="167" name="Google Shape;167;p31"/>
          <p:cNvPicPr preferRelativeResize="0"/>
          <p:nvPr/>
        </p:nvPicPr>
        <p:blipFill>
          <a:blip r:embed="rId3">
            <a:alphaModFix/>
          </a:blip>
          <a:stretch>
            <a:fillRect/>
          </a:stretch>
        </p:blipFill>
        <p:spPr>
          <a:xfrm rot="1693419">
            <a:off x="5762424" y="892399"/>
            <a:ext cx="3214251" cy="12382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Legislative Acts</a:t>
            </a:r>
            <a:endParaRPr/>
          </a:p>
        </p:txBody>
      </p:sp>
      <p:sp>
        <p:nvSpPr>
          <p:cNvPr id="173" name="Google Shape;173;p32"/>
          <p:cNvSpPr txBox="1">
            <a:spLocks noGrp="1"/>
          </p:cNvSpPr>
          <p:nvPr>
            <p:ph type="body" idx="1"/>
          </p:nvPr>
        </p:nvSpPr>
        <p:spPr>
          <a:xfrm>
            <a:off x="457200" y="1200150"/>
            <a:ext cx="5512500" cy="3725700"/>
          </a:xfrm>
          <a:prstGeom prst="rect">
            <a:avLst/>
          </a:prstGeom>
        </p:spPr>
        <p:txBody>
          <a:bodyPr spcFirstLastPara="1" wrap="square" lIns="91400" tIns="91400" rIns="91400" bIns="91400" anchor="t" anchorCtr="0">
            <a:noAutofit/>
          </a:bodyPr>
          <a:lstStyle/>
          <a:p>
            <a:pPr marL="457200" lvl="0" indent="-355600" algn="l" rtl="0">
              <a:spcBef>
                <a:spcPts val="520"/>
              </a:spcBef>
              <a:spcAft>
                <a:spcPts val="0"/>
              </a:spcAft>
              <a:buSzPts val="2000"/>
              <a:buChar char="•"/>
            </a:pPr>
            <a:r>
              <a:rPr lang="en-US" sz="2000" dirty="0"/>
              <a:t>Read through the Legislative Acts handout.</a:t>
            </a:r>
            <a:endParaRPr sz="2000" dirty="0"/>
          </a:p>
          <a:p>
            <a:pPr marL="457200" lvl="0" indent="-355600" algn="l" rtl="0">
              <a:spcBef>
                <a:spcPts val="0"/>
              </a:spcBef>
              <a:spcAft>
                <a:spcPts val="0"/>
              </a:spcAft>
              <a:buSzPts val="2000"/>
              <a:buChar char="•"/>
            </a:pPr>
            <a:r>
              <a:rPr lang="en-US" sz="2000" dirty="0"/>
              <a:t>As you read, think about why the act was created.</a:t>
            </a:r>
            <a:endParaRPr sz="2000" dirty="0"/>
          </a:p>
          <a:p>
            <a:pPr marL="914400" lvl="1" indent="-355600" algn="l" rtl="0">
              <a:spcBef>
                <a:spcPts val="0"/>
              </a:spcBef>
              <a:spcAft>
                <a:spcPts val="0"/>
              </a:spcAft>
              <a:buSzPts val="2000"/>
              <a:buFont typeface="Wingdings" panose="05000000000000000000" pitchFamily="2" charset="2"/>
              <a:buChar char="§"/>
            </a:pPr>
            <a:r>
              <a:rPr lang="en-US" sz="2000" dirty="0"/>
              <a:t>What were the circumstances that may have led to this act?</a:t>
            </a:r>
            <a:endParaRPr sz="2000" dirty="0"/>
          </a:p>
          <a:p>
            <a:pPr marL="914400" lvl="1" indent="-355600" algn="l" rtl="0">
              <a:spcBef>
                <a:spcPts val="0"/>
              </a:spcBef>
              <a:spcAft>
                <a:spcPts val="0"/>
              </a:spcAft>
              <a:buSzPts val="2000"/>
              <a:buFont typeface="Wingdings" panose="05000000000000000000" pitchFamily="2" charset="2"/>
              <a:buChar char="§"/>
            </a:pPr>
            <a:r>
              <a:rPr lang="en-US" sz="2000" dirty="0"/>
              <a:t>Who benefited from this act?</a:t>
            </a:r>
            <a:endParaRPr sz="2000" dirty="0"/>
          </a:p>
          <a:p>
            <a:pPr marL="914400" lvl="1" indent="-355600" algn="l" rtl="0">
              <a:spcBef>
                <a:spcPts val="0"/>
              </a:spcBef>
              <a:spcAft>
                <a:spcPts val="0"/>
              </a:spcAft>
              <a:buSzPts val="2000"/>
              <a:buFont typeface="Wingdings" panose="05000000000000000000" pitchFamily="2" charset="2"/>
              <a:buChar char="§"/>
            </a:pPr>
            <a:r>
              <a:rPr lang="en-US" sz="2000" dirty="0"/>
              <a:t>How does this act relate to the others?</a:t>
            </a:r>
            <a:endParaRPr sz="2000" dirty="0"/>
          </a:p>
          <a:p>
            <a:pPr marL="457200" lvl="0" indent="-355600" algn="l" rtl="0">
              <a:spcBef>
                <a:spcPts val="0"/>
              </a:spcBef>
              <a:spcAft>
                <a:spcPts val="0"/>
              </a:spcAft>
              <a:buSzPts val="2000"/>
              <a:buChar char="•"/>
            </a:pPr>
            <a:r>
              <a:rPr lang="en-US" sz="2000" dirty="0"/>
              <a:t>Take notes. This handout will help in the next activity.</a:t>
            </a:r>
            <a:endParaRPr sz="2000" dirty="0"/>
          </a:p>
        </p:txBody>
      </p:sp>
      <p:pic>
        <p:nvPicPr>
          <p:cNvPr id="174" name="Google Shape;174;p32"/>
          <p:cNvPicPr preferRelativeResize="0"/>
          <p:nvPr/>
        </p:nvPicPr>
        <p:blipFill>
          <a:blip r:embed="rId3">
            <a:alphaModFix/>
          </a:blip>
          <a:stretch>
            <a:fillRect/>
          </a:stretch>
        </p:blipFill>
        <p:spPr>
          <a:xfrm>
            <a:off x="6199735" y="1200150"/>
            <a:ext cx="2869430" cy="1554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3"/>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True For Who</a:t>
            </a:r>
            <a:endParaRPr/>
          </a:p>
        </p:txBody>
      </p:sp>
      <p:sp>
        <p:nvSpPr>
          <p:cNvPr id="180" name="Google Shape;180;p33"/>
          <p:cNvSpPr txBox="1">
            <a:spLocks noGrp="1"/>
          </p:cNvSpPr>
          <p:nvPr>
            <p:ph type="body" idx="1"/>
          </p:nvPr>
        </p:nvSpPr>
        <p:spPr>
          <a:xfrm>
            <a:off x="434741" y="891975"/>
            <a:ext cx="5512500" cy="4081078"/>
          </a:xfrm>
          <a:prstGeom prst="rect">
            <a:avLst/>
          </a:prstGeom>
        </p:spPr>
        <p:txBody>
          <a:bodyPr spcFirstLastPara="1" wrap="square" lIns="91400" tIns="91400" rIns="91400" bIns="91400" anchor="t" anchorCtr="0">
            <a:noAutofit/>
          </a:bodyPr>
          <a:lstStyle/>
          <a:p>
            <a:pPr marL="457200" lvl="0" indent="-355600" algn="l" rtl="0">
              <a:spcBef>
                <a:spcPts val="520"/>
              </a:spcBef>
              <a:spcAft>
                <a:spcPts val="0"/>
              </a:spcAft>
              <a:buSzPts val="2000"/>
              <a:buChar char="•"/>
            </a:pPr>
            <a:r>
              <a:rPr lang="en-US" sz="1800" dirty="0"/>
              <a:t>Discuss the claim.</a:t>
            </a:r>
            <a:endParaRPr sz="1800" dirty="0"/>
          </a:p>
          <a:p>
            <a:pPr marL="914400" lvl="1" indent="-313055" algn="l" rtl="0">
              <a:spcBef>
                <a:spcPts val="0"/>
              </a:spcBef>
              <a:spcAft>
                <a:spcPts val="0"/>
              </a:spcAft>
              <a:buSzPct val="100000"/>
              <a:buFont typeface="Wingdings" panose="05000000000000000000" pitchFamily="2" charset="2"/>
              <a:buChar char="§"/>
            </a:pPr>
            <a:r>
              <a:rPr lang="en-US" sz="1600" dirty="0"/>
              <a:t>What were the circumstances that shaped the claim? </a:t>
            </a:r>
          </a:p>
          <a:p>
            <a:pPr marL="914400" lvl="1" indent="-313055" algn="l" rtl="0">
              <a:spcBef>
                <a:spcPts val="0"/>
              </a:spcBef>
              <a:spcAft>
                <a:spcPts val="0"/>
              </a:spcAft>
              <a:buSzPct val="100000"/>
              <a:buFont typeface="Wingdings" panose="05000000000000000000" pitchFamily="2" charset="2"/>
              <a:buChar char="§"/>
            </a:pPr>
            <a:r>
              <a:rPr lang="en-US" sz="1600" dirty="0"/>
              <a:t>Who made it or would make it?</a:t>
            </a:r>
          </a:p>
          <a:p>
            <a:pPr marL="914400" lvl="1" indent="-313055" algn="l" rtl="0">
              <a:spcBef>
                <a:spcPts val="0"/>
              </a:spcBef>
              <a:spcAft>
                <a:spcPts val="0"/>
              </a:spcAft>
              <a:buSzPct val="100000"/>
              <a:buFont typeface="Wingdings" panose="05000000000000000000" pitchFamily="2" charset="2"/>
              <a:buChar char="§"/>
            </a:pPr>
            <a:r>
              <a:rPr lang="en-US" sz="1600" dirty="0"/>
              <a:t>What were the intentions or goals in the situation?</a:t>
            </a:r>
          </a:p>
          <a:p>
            <a:pPr marL="914400" lvl="1" indent="-313055" algn="l" rtl="0">
              <a:spcBef>
                <a:spcPts val="0"/>
              </a:spcBef>
              <a:spcAft>
                <a:spcPts val="0"/>
              </a:spcAft>
              <a:buSzPct val="100000"/>
              <a:buFont typeface="Wingdings" panose="05000000000000000000" pitchFamily="2" charset="2"/>
              <a:buChar char="§"/>
            </a:pPr>
            <a:r>
              <a:rPr lang="en-US" sz="1600" dirty="0"/>
              <a:t>What was at stake?</a:t>
            </a:r>
            <a:endParaRPr sz="1600" dirty="0"/>
          </a:p>
          <a:p>
            <a:pPr marL="457200" lvl="0" indent="-355600" algn="l" rtl="0">
              <a:spcBef>
                <a:spcPts val="0"/>
              </a:spcBef>
              <a:spcAft>
                <a:spcPts val="0"/>
              </a:spcAft>
              <a:buSzPts val="2000"/>
              <a:buChar char="•"/>
            </a:pPr>
            <a:r>
              <a:rPr lang="en-US" sz="1800" dirty="0"/>
              <a:t>View the claim from each perspective</a:t>
            </a:r>
            <a:r>
              <a:rPr lang="en-US" sz="2000" dirty="0"/>
              <a:t>.</a:t>
            </a:r>
            <a:endParaRPr sz="2000" dirty="0"/>
          </a:p>
          <a:p>
            <a:pPr marL="914400" lvl="1" indent="-313055" algn="l" rtl="0">
              <a:spcBef>
                <a:spcPts val="0"/>
              </a:spcBef>
              <a:spcAft>
                <a:spcPts val="0"/>
              </a:spcAft>
              <a:buSzPct val="100000"/>
              <a:buFont typeface="Wingdings" panose="05000000000000000000" pitchFamily="2" charset="2"/>
              <a:buChar char="§"/>
            </a:pPr>
            <a:r>
              <a:rPr lang="en-US" sz="1600" dirty="0"/>
              <a:t>The Osage</a:t>
            </a:r>
          </a:p>
          <a:p>
            <a:pPr marL="914400" lvl="1" indent="-313055" algn="l" rtl="0">
              <a:spcBef>
                <a:spcPts val="0"/>
              </a:spcBef>
              <a:spcAft>
                <a:spcPts val="0"/>
              </a:spcAft>
              <a:buSzPct val="100000"/>
              <a:buFont typeface="Wingdings" panose="05000000000000000000" pitchFamily="2" charset="2"/>
              <a:buChar char="§"/>
            </a:pPr>
            <a:r>
              <a:rPr lang="en-US" sz="1600" dirty="0"/>
              <a:t>Non-native Oklahomans</a:t>
            </a:r>
          </a:p>
          <a:p>
            <a:pPr marL="914400" lvl="1" indent="-313055" algn="l" rtl="0">
              <a:spcBef>
                <a:spcPts val="0"/>
              </a:spcBef>
              <a:spcAft>
                <a:spcPts val="0"/>
              </a:spcAft>
              <a:buSzPct val="100000"/>
              <a:buFont typeface="Wingdings" panose="05000000000000000000" pitchFamily="2" charset="2"/>
              <a:buChar char="§"/>
            </a:pPr>
            <a:r>
              <a:rPr lang="en-US" sz="1600" dirty="0"/>
              <a:t>U.S. Government</a:t>
            </a:r>
            <a:endParaRPr sz="1600" dirty="0"/>
          </a:p>
          <a:p>
            <a:pPr marL="457200" lvl="0" indent="-355600" algn="l" rtl="0">
              <a:spcBef>
                <a:spcPts val="0"/>
              </a:spcBef>
              <a:spcAft>
                <a:spcPts val="0"/>
              </a:spcAft>
              <a:buSzPts val="2000"/>
              <a:buChar char="•"/>
            </a:pPr>
            <a:r>
              <a:rPr lang="en-US" sz="1800" dirty="0"/>
              <a:t>For each claim, decide on whether or not the claim is true or false. </a:t>
            </a:r>
            <a:endParaRPr sz="1800" dirty="0"/>
          </a:p>
          <a:p>
            <a:pPr marL="914400" lvl="1" indent="-313055" algn="l" rtl="0">
              <a:spcBef>
                <a:spcPts val="0"/>
              </a:spcBef>
              <a:spcAft>
                <a:spcPts val="0"/>
              </a:spcAft>
              <a:buSzPct val="100000"/>
              <a:buFont typeface="Wingdings" panose="05000000000000000000" pitchFamily="2" charset="2"/>
              <a:buChar char="§"/>
            </a:pPr>
            <a:r>
              <a:rPr lang="en-US" sz="1600" dirty="0"/>
              <a:t>Would they think the claim is true?  False?</a:t>
            </a:r>
            <a:endParaRPr sz="1600" dirty="0"/>
          </a:p>
          <a:p>
            <a:pPr marL="914400" lvl="1" indent="-330200" algn="l" rtl="0">
              <a:spcBef>
                <a:spcPts val="0"/>
              </a:spcBef>
              <a:spcAft>
                <a:spcPts val="0"/>
              </a:spcAft>
              <a:buSzPts val="1600"/>
              <a:buFont typeface="Wingdings" panose="05000000000000000000" pitchFamily="2" charset="2"/>
              <a:buChar char="§"/>
            </a:pPr>
            <a:r>
              <a:rPr lang="en-US" sz="1600" dirty="0"/>
              <a:t>Maybe both?</a:t>
            </a:r>
            <a:endParaRPr sz="1600" dirty="0"/>
          </a:p>
          <a:p>
            <a:pPr marL="914400" lvl="1" indent="-330200" algn="l" rtl="0">
              <a:spcBef>
                <a:spcPts val="0"/>
              </a:spcBef>
              <a:spcAft>
                <a:spcPts val="0"/>
              </a:spcAft>
              <a:buSzPts val="1600"/>
              <a:buFont typeface="Wingdings" panose="05000000000000000000" pitchFamily="2" charset="2"/>
              <a:buChar char="§"/>
            </a:pPr>
            <a:r>
              <a:rPr lang="en-US" sz="1600" dirty="0"/>
              <a:t>Why?</a:t>
            </a:r>
            <a:endParaRPr sz="1600" dirty="0"/>
          </a:p>
        </p:txBody>
      </p:sp>
      <p:pic>
        <p:nvPicPr>
          <p:cNvPr id="181" name="Google Shape;181;p33"/>
          <p:cNvPicPr preferRelativeResize="0"/>
          <p:nvPr/>
        </p:nvPicPr>
        <p:blipFill>
          <a:blip r:embed="rId3">
            <a:alphaModFix/>
          </a:blip>
          <a:stretch>
            <a:fillRect/>
          </a:stretch>
        </p:blipFill>
        <p:spPr>
          <a:xfrm>
            <a:off x="6199735" y="1200150"/>
            <a:ext cx="2869430" cy="1554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Choice Board</a:t>
            </a:r>
            <a:endParaRPr/>
          </a:p>
        </p:txBody>
      </p:sp>
      <p:sp>
        <p:nvSpPr>
          <p:cNvPr id="187" name="Google Shape;187;p34"/>
          <p:cNvSpPr txBox="1">
            <a:spLocks noGrp="1"/>
          </p:cNvSpPr>
          <p:nvPr>
            <p:ph type="body" idx="1"/>
          </p:nvPr>
        </p:nvSpPr>
        <p:spPr>
          <a:xfrm>
            <a:off x="457200" y="1039729"/>
            <a:ext cx="55125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sz="2000" dirty="0"/>
              <a:t>In the Choice Board,</a:t>
            </a:r>
            <a:endParaRPr sz="2000" dirty="0"/>
          </a:p>
          <a:p>
            <a:pPr marL="457200" lvl="0" indent="-355600" algn="l" rtl="0">
              <a:spcBef>
                <a:spcPts val="520"/>
              </a:spcBef>
              <a:spcAft>
                <a:spcPts val="0"/>
              </a:spcAft>
              <a:buSzPts val="2000"/>
              <a:buAutoNum type="arabicPeriod"/>
            </a:pPr>
            <a:r>
              <a:rPr lang="en-US" sz="2000" dirty="0"/>
              <a:t>Choose one square from each column.</a:t>
            </a:r>
            <a:endParaRPr sz="2000" dirty="0"/>
          </a:p>
          <a:p>
            <a:pPr marL="457200" lvl="0" indent="-355600" algn="l" rtl="0">
              <a:spcBef>
                <a:spcPts val="0"/>
              </a:spcBef>
              <a:spcAft>
                <a:spcPts val="0"/>
              </a:spcAft>
              <a:buSzPts val="2000"/>
              <a:buAutoNum type="arabicPeriod"/>
            </a:pPr>
            <a:r>
              <a:rPr lang="en-US" sz="2000" dirty="0"/>
              <a:t>Watch the video or explore the site.</a:t>
            </a:r>
            <a:endParaRPr sz="2000" dirty="0"/>
          </a:p>
          <a:p>
            <a:pPr marL="457200" lvl="0" indent="-355600" algn="l" rtl="0">
              <a:spcBef>
                <a:spcPts val="0"/>
              </a:spcBef>
              <a:spcAft>
                <a:spcPts val="0"/>
              </a:spcAft>
              <a:buSzPts val="2000"/>
              <a:buAutoNum type="arabicPeriod"/>
            </a:pPr>
            <a:r>
              <a:rPr lang="en-US" sz="2000" dirty="0"/>
              <a:t>While you do so, ask yourself the following:</a:t>
            </a:r>
            <a:endParaRPr sz="2000" dirty="0"/>
          </a:p>
          <a:p>
            <a:pPr marL="914400" lvl="1" indent="-355600" algn="l" rtl="0">
              <a:spcBef>
                <a:spcPts val="0"/>
              </a:spcBef>
              <a:spcAft>
                <a:spcPts val="0"/>
              </a:spcAft>
              <a:buSzPts val="2000"/>
              <a:buFont typeface="Wingdings" panose="05000000000000000000" pitchFamily="2" charset="2"/>
              <a:buChar char="§"/>
            </a:pPr>
            <a:r>
              <a:rPr lang="en-US" sz="2000" dirty="0"/>
              <a:t>What does the video tell me about the Osage Nation?</a:t>
            </a:r>
            <a:endParaRPr sz="2000" dirty="0"/>
          </a:p>
          <a:p>
            <a:pPr marL="914400" lvl="1" indent="-355600" algn="l" rtl="0">
              <a:spcBef>
                <a:spcPts val="0"/>
              </a:spcBef>
              <a:spcAft>
                <a:spcPts val="0"/>
              </a:spcAft>
              <a:buSzPts val="2000"/>
              <a:buFont typeface="Wingdings" panose="05000000000000000000" pitchFamily="2" charset="2"/>
              <a:buChar char="§"/>
            </a:pPr>
            <a:r>
              <a:rPr lang="en-US" sz="2000" dirty="0"/>
              <a:t>How might the videos be a response to the Reign of Terror?</a:t>
            </a:r>
            <a:endParaRPr sz="2000" dirty="0"/>
          </a:p>
        </p:txBody>
      </p:sp>
      <p:pic>
        <p:nvPicPr>
          <p:cNvPr id="188" name="Google Shape;188;p34"/>
          <p:cNvPicPr preferRelativeResize="0"/>
          <p:nvPr/>
        </p:nvPicPr>
        <p:blipFill>
          <a:blip r:embed="rId3">
            <a:alphaModFix/>
          </a:blip>
          <a:stretch>
            <a:fillRect/>
          </a:stretch>
        </p:blipFill>
        <p:spPr>
          <a:xfrm>
            <a:off x="6413975" y="757023"/>
            <a:ext cx="2440950" cy="2440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5"/>
          <p:cNvSpPr txBox="1">
            <a:spLocks noGrp="1"/>
          </p:cNvSpPr>
          <p:nvPr>
            <p:ph type="title"/>
          </p:nvPr>
        </p:nvSpPr>
        <p:spPr>
          <a:xfrm>
            <a:off x="457200" y="155402"/>
            <a:ext cx="8229600" cy="7458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dirty="0"/>
              <a:t>How I Know It</a:t>
            </a:r>
            <a:endParaRPr dirty="0"/>
          </a:p>
        </p:txBody>
      </p:sp>
      <p:sp>
        <p:nvSpPr>
          <p:cNvPr id="194" name="Google Shape;194;p35"/>
          <p:cNvSpPr txBox="1">
            <a:spLocks noGrp="1"/>
          </p:cNvSpPr>
          <p:nvPr>
            <p:ph type="body" idx="1"/>
          </p:nvPr>
        </p:nvSpPr>
        <p:spPr>
          <a:xfrm>
            <a:off x="457200" y="1023120"/>
            <a:ext cx="5603507" cy="3842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sz="2000" dirty="0"/>
              <a:t>On a sheet of paper, draw a large circle. Outside that circle, draw a large rectangle.</a:t>
            </a:r>
            <a:endParaRPr sz="2000" dirty="0"/>
          </a:p>
          <a:p>
            <a:pPr marL="457200" lvl="0" indent="-393700" algn="l" rtl="0">
              <a:spcBef>
                <a:spcPts val="0"/>
              </a:spcBef>
              <a:spcAft>
                <a:spcPts val="0"/>
              </a:spcAft>
              <a:buSzPts val="2600"/>
              <a:buChar char="•"/>
            </a:pPr>
            <a:r>
              <a:rPr lang="en-US" sz="2000" dirty="0"/>
              <a:t>Now that you have watched three videos, write everything you have learned from them in the circle.</a:t>
            </a:r>
            <a:endParaRPr sz="2000" dirty="0"/>
          </a:p>
          <a:p>
            <a:pPr marL="457200" lvl="0" indent="-393700" algn="l" rtl="0">
              <a:spcBef>
                <a:spcPts val="0"/>
              </a:spcBef>
              <a:spcAft>
                <a:spcPts val="0"/>
              </a:spcAft>
              <a:buSzPts val="2600"/>
              <a:buChar char="•"/>
            </a:pPr>
            <a:r>
              <a:rPr lang="en-US" sz="2000" dirty="0"/>
              <a:t>In the rectangle, write how you have learned the information inside the circle.</a:t>
            </a:r>
            <a:endParaRPr sz="2000" dirty="0"/>
          </a:p>
          <a:p>
            <a:pPr marL="457200" lvl="0" indent="-393700" algn="l" rtl="0">
              <a:spcBef>
                <a:spcPts val="0"/>
              </a:spcBef>
              <a:spcAft>
                <a:spcPts val="0"/>
              </a:spcAft>
              <a:buSzPts val="2600"/>
              <a:buChar char="•"/>
            </a:pPr>
            <a:r>
              <a:rPr lang="en-US" sz="2000" dirty="0"/>
              <a:t>Draw a line between each idea you have learned about and the way in which you learned it.</a:t>
            </a:r>
            <a:endParaRPr sz="2000" dirty="0"/>
          </a:p>
        </p:txBody>
      </p:sp>
      <p:pic>
        <p:nvPicPr>
          <p:cNvPr id="195" name="Google Shape;195;p35"/>
          <p:cNvPicPr preferRelativeResize="0"/>
          <p:nvPr/>
        </p:nvPicPr>
        <p:blipFill>
          <a:blip r:embed="rId3">
            <a:alphaModFix/>
          </a:blip>
          <a:stretch>
            <a:fillRect/>
          </a:stretch>
        </p:blipFill>
        <p:spPr>
          <a:xfrm>
            <a:off x="6605775" y="481125"/>
            <a:ext cx="2278600" cy="2278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8"/>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a:t>Reign of Terror:</a:t>
            </a:r>
            <a:endParaRPr/>
          </a:p>
        </p:txBody>
      </p:sp>
      <p:sp>
        <p:nvSpPr>
          <p:cNvPr id="71" name="Google Shape;71;p18"/>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a:t>The Osage Murders</a:t>
            </a:r>
            <a:endParaRPr/>
          </a:p>
        </p:txBody>
      </p:sp>
      <p:pic>
        <p:nvPicPr>
          <p:cNvPr id="72" name="Google Shape;72;p18"/>
          <p:cNvPicPr preferRelativeResize="0"/>
          <p:nvPr/>
        </p:nvPicPr>
        <p:blipFill>
          <a:blip r:embed="rId3">
            <a:alphaModFix/>
          </a:blip>
          <a:stretch>
            <a:fillRect/>
          </a:stretch>
        </p:blipFill>
        <p:spPr>
          <a:xfrm>
            <a:off x="4060" y="0"/>
            <a:ext cx="913588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US"/>
              <a:t>Essential Questions</a:t>
            </a:r>
            <a:endParaRPr/>
          </a:p>
        </p:txBody>
      </p:sp>
      <p:sp>
        <p:nvSpPr>
          <p:cNvPr id="78" name="Google Shape;78;p19"/>
          <p:cNvSpPr txBox="1">
            <a:spLocks noGrp="1"/>
          </p:cNvSpPr>
          <p:nvPr>
            <p:ph type="body" idx="1"/>
          </p:nvPr>
        </p:nvSpPr>
        <p:spPr>
          <a:xfrm>
            <a:off x="530350" y="2028502"/>
            <a:ext cx="7772400" cy="2220600"/>
          </a:xfrm>
          <a:prstGeom prst="rect">
            <a:avLst/>
          </a:prstGeom>
          <a:noFill/>
          <a:ln>
            <a:noFill/>
          </a:ln>
        </p:spPr>
        <p:txBody>
          <a:bodyPr spcFirstLastPara="1" wrap="square" lIns="45700" tIns="45700" rIns="45700" bIns="45700" anchor="t" anchorCtr="0">
            <a:noAutofit/>
          </a:bodyPr>
          <a:lstStyle/>
          <a:p>
            <a:pPr marL="520700" lvl="0" indent="-457200" algn="l" rtl="0">
              <a:lnSpc>
                <a:spcPct val="100000"/>
              </a:lnSpc>
              <a:spcBef>
                <a:spcPts val="520"/>
              </a:spcBef>
              <a:spcAft>
                <a:spcPts val="0"/>
              </a:spcAft>
              <a:buSzPts val="2600"/>
              <a:buFont typeface="Arial" panose="020B0604020202020204" pitchFamily="34" charset="0"/>
              <a:buChar char="•"/>
            </a:pPr>
            <a:r>
              <a:rPr lang="en-US" dirty="0"/>
              <a:t>How have native people been exploited throughout America’s history?</a:t>
            </a:r>
            <a:endParaRPr dirty="0"/>
          </a:p>
          <a:p>
            <a:pPr marL="520700" lvl="0" indent="-457200" algn="l" rtl="0">
              <a:lnSpc>
                <a:spcPct val="100000"/>
              </a:lnSpc>
              <a:spcBef>
                <a:spcPts val="0"/>
              </a:spcBef>
              <a:spcAft>
                <a:spcPts val="0"/>
              </a:spcAft>
              <a:buSzPts val="2600"/>
              <a:buFont typeface="Arial" panose="020B0604020202020204" pitchFamily="34" charset="0"/>
              <a:buChar char="•"/>
            </a:pPr>
            <a:r>
              <a:rPr lang="en-US" dirty="0"/>
              <a:t>How does the discovery of natural resources impact people?</a:t>
            </a:r>
            <a:endParaRPr dirty="0"/>
          </a:p>
          <a:p>
            <a:pPr marL="0" lvl="0" indent="0" algn="l" rtl="0">
              <a:lnSpc>
                <a:spcPct val="100000"/>
              </a:lnSpc>
              <a:spcBef>
                <a:spcPts val="520"/>
              </a:spcBef>
              <a:spcAft>
                <a:spcPts val="0"/>
              </a:spcAft>
              <a:buSzPts val="1100"/>
              <a:buNone/>
            </a:pPr>
            <a:endParaRPr dirty="0"/>
          </a:p>
          <a:p>
            <a:pPr marL="0" lvl="0" indent="0" algn="l" rtl="0">
              <a:lnSpc>
                <a:spcPct val="100000"/>
              </a:lnSpc>
              <a:spcBef>
                <a:spcPts val="520"/>
              </a:spcBef>
              <a:spcAft>
                <a:spcPts val="0"/>
              </a:spcAft>
              <a:buSzPts val="26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66184" y="528747"/>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Lesson Objectives</a:t>
            </a:r>
            <a:endParaRPr/>
          </a:p>
        </p:txBody>
      </p:sp>
      <p:sp>
        <p:nvSpPr>
          <p:cNvPr id="84" name="Google Shape;84;p20"/>
          <p:cNvSpPr txBox="1">
            <a:spLocks noGrp="1"/>
          </p:cNvSpPr>
          <p:nvPr>
            <p:ph type="body" idx="1"/>
          </p:nvPr>
        </p:nvSpPr>
        <p:spPr>
          <a:xfrm>
            <a:off x="533561" y="1768615"/>
            <a:ext cx="7772400" cy="1132200"/>
          </a:xfrm>
          <a:prstGeom prst="rect">
            <a:avLst/>
          </a:prstGeom>
        </p:spPr>
        <p:txBody>
          <a:bodyPr spcFirstLastPara="1" wrap="square" lIns="45700" tIns="45700" rIns="45700" bIns="45700" anchor="t" anchorCtr="0">
            <a:noAutofit/>
          </a:bodyPr>
          <a:lstStyle/>
          <a:p>
            <a:pPr marL="520700" lvl="0" indent="-457200" algn="l" rtl="0">
              <a:spcBef>
                <a:spcPts val="520"/>
              </a:spcBef>
              <a:spcAft>
                <a:spcPts val="0"/>
              </a:spcAft>
              <a:buSzPts val="2600"/>
              <a:buFont typeface="Arial" panose="020B0604020202020204" pitchFamily="34" charset="0"/>
              <a:buChar char="•"/>
            </a:pPr>
            <a:r>
              <a:rPr lang="en-US" dirty="0"/>
              <a:t>Recognize the key players and key events of the Reign of Terror. </a:t>
            </a:r>
            <a:endParaRPr dirty="0"/>
          </a:p>
          <a:p>
            <a:pPr marL="520700" lvl="0" indent="-457200" algn="l" rtl="0">
              <a:spcBef>
                <a:spcPts val="0"/>
              </a:spcBef>
              <a:spcAft>
                <a:spcPts val="0"/>
              </a:spcAft>
              <a:buSzPts val="2600"/>
              <a:buFont typeface="Arial" panose="020B0604020202020204" pitchFamily="34" charset="0"/>
              <a:buChar char="•"/>
            </a:pPr>
            <a:r>
              <a:rPr lang="en-US" dirty="0"/>
              <a:t>Discover how and why so many Osage were exploited in the early 1920s.</a:t>
            </a:r>
            <a:endParaRPr dirty="0"/>
          </a:p>
          <a:p>
            <a:pPr marL="520700" lvl="0" indent="-457200" algn="l" rtl="0">
              <a:spcBef>
                <a:spcPts val="0"/>
              </a:spcBef>
              <a:spcAft>
                <a:spcPts val="0"/>
              </a:spcAft>
              <a:buSzPts val="2600"/>
              <a:buFont typeface="Arial" panose="020B0604020202020204" pitchFamily="34" charset="0"/>
              <a:buChar char="•"/>
            </a:pPr>
            <a:r>
              <a:rPr lang="en-US" dirty="0"/>
              <a:t>Evaluate the how, why, and when of government intervention in tribal affairs.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None/>
            </a:pPr>
            <a:r>
              <a:rPr lang="en-US"/>
              <a:t>What do you think?</a:t>
            </a:r>
            <a:endParaRPr>
              <a:solidFill>
                <a:srgbClr val="991B1E"/>
              </a:solidFill>
            </a:endParaRPr>
          </a:p>
        </p:txBody>
      </p:sp>
      <p:sp>
        <p:nvSpPr>
          <p:cNvPr id="90" name="Google Shape;90;p21"/>
          <p:cNvSpPr txBox="1">
            <a:spLocks noGrp="1"/>
          </p:cNvSpPr>
          <p:nvPr>
            <p:ph type="body" idx="1"/>
          </p:nvPr>
        </p:nvSpPr>
        <p:spPr>
          <a:xfrm>
            <a:off x="457200" y="1200150"/>
            <a:ext cx="39945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endParaRPr/>
          </a:p>
        </p:txBody>
      </p:sp>
      <p:sp>
        <p:nvSpPr>
          <p:cNvPr id="91" name="Google Shape;91;p21"/>
          <p:cNvSpPr txBox="1">
            <a:spLocks noGrp="1"/>
          </p:cNvSpPr>
          <p:nvPr>
            <p:ph type="body" idx="2"/>
          </p:nvPr>
        </p:nvSpPr>
        <p:spPr>
          <a:xfrm>
            <a:off x="4662274" y="1147700"/>
            <a:ext cx="39945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a:t>Do the man and woman in this photo seem like a married couple? Why or why not?</a:t>
            </a:r>
            <a:endParaRPr/>
          </a:p>
        </p:txBody>
      </p:sp>
      <p:pic>
        <p:nvPicPr>
          <p:cNvPr id="92" name="Google Shape;92;p21"/>
          <p:cNvPicPr preferRelativeResize="0"/>
          <p:nvPr/>
        </p:nvPicPr>
        <p:blipFill rotWithShape="1">
          <a:blip r:embed="rId3">
            <a:alphaModFix/>
          </a:blip>
          <a:srcRect l="14505" r="14106"/>
          <a:stretch/>
        </p:blipFill>
        <p:spPr>
          <a:xfrm>
            <a:off x="457200" y="1200150"/>
            <a:ext cx="3994500" cy="3725699"/>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Clr>
                <a:schemeClr val="dk1"/>
              </a:buClr>
              <a:buSzPts val="1100"/>
              <a:buFont typeface="Arial"/>
              <a:buNone/>
            </a:pPr>
            <a:r>
              <a:rPr lang="en-US">
                <a:solidFill>
                  <a:schemeClr val="accent4"/>
                </a:solidFill>
              </a:rPr>
              <a:t>What do you think?</a:t>
            </a:r>
            <a:endParaRPr>
              <a:solidFill>
                <a:srgbClr val="991B1E"/>
              </a:solidFill>
            </a:endParaRPr>
          </a:p>
        </p:txBody>
      </p:sp>
      <p:sp>
        <p:nvSpPr>
          <p:cNvPr id="98" name="Google Shape;98;p22"/>
          <p:cNvSpPr txBox="1">
            <a:spLocks noGrp="1"/>
          </p:cNvSpPr>
          <p:nvPr>
            <p:ph type="body" idx="1"/>
          </p:nvPr>
        </p:nvSpPr>
        <p:spPr>
          <a:xfrm>
            <a:off x="457200" y="1200150"/>
            <a:ext cx="39945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endParaRPr/>
          </a:p>
        </p:txBody>
      </p:sp>
      <p:sp>
        <p:nvSpPr>
          <p:cNvPr id="99" name="Google Shape;99;p22"/>
          <p:cNvSpPr txBox="1">
            <a:spLocks noGrp="1"/>
          </p:cNvSpPr>
          <p:nvPr>
            <p:ph type="body" idx="2"/>
          </p:nvPr>
        </p:nvSpPr>
        <p:spPr>
          <a:xfrm>
            <a:off x="4692274" y="1200150"/>
            <a:ext cx="39945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a:t>Did the Osage buy their land in Oklahoma? Why do you think that?</a:t>
            </a:r>
            <a:endParaRPr/>
          </a:p>
        </p:txBody>
      </p:sp>
      <p:pic>
        <p:nvPicPr>
          <p:cNvPr id="100" name="Google Shape;100;p22"/>
          <p:cNvPicPr preferRelativeResize="0"/>
          <p:nvPr/>
        </p:nvPicPr>
        <p:blipFill rotWithShape="1">
          <a:blip r:embed="rId3">
            <a:alphaModFix/>
          </a:blip>
          <a:srcRect l="37120" r="2540"/>
          <a:stretch/>
        </p:blipFill>
        <p:spPr>
          <a:xfrm>
            <a:off x="457200" y="1200150"/>
            <a:ext cx="3994500" cy="3725699"/>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Clr>
                <a:schemeClr val="dk1"/>
              </a:buClr>
              <a:buSzPts val="1100"/>
              <a:buFont typeface="Arial"/>
              <a:buNone/>
            </a:pPr>
            <a:r>
              <a:rPr lang="en-US">
                <a:solidFill>
                  <a:schemeClr val="accent4"/>
                </a:solidFill>
              </a:rPr>
              <a:t>What do you think?</a:t>
            </a:r>
            <a:endParaRPr>
              <a:solidFill>
                <a:srgbClr val="991B1E"/>
              </a:solidFill>
            </a:endParaRPr>
          </a:p>
        </p:txBody>
      </p:sp>
      <p:sp>
        <p:nvSpPr>
          <p:cNvPr id="106" name="Google Shape;106;p23"/>
          <p:cNvSpPr txBox="1">
            <a:spLocks noGrp="1"/>
          </p:cNvSpPr>
          <p:nvPr>
            <p:ph type="body" idx="1"/>
          </p:nvPr>
        </p:nvSpPr>
        <p:spPr>
          <a:xfrm>
            <a:off x="457200" y="1200150"/>
            <a:ext cx="39945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endParaRPr/>
          </a:p>
        </p:txBody>
      </p:sp>
      <p:sp>
        <p:nvSpPr>
          <p:cNvPr id="107" name="Google Shape;107;p23"/>
          <p:cNvSpPr txBox="1">
            <a:spLocks noGrp="1"/>
          </p:cNvSpPr>
          <p:nvPr>
            <p:ph type="body" idx="2"/>
          </p:nvPr>
        </p:nvSpPr>
        <p:spPr>
          <a:xfrm>
            <a:off x="4692274" y="1200150"/>
            <a:ext cx="39945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a:t>Can you believe this native man’s income was about $14,000 to $15,000 per month when this picture was taken? Why or why not?</a:t>
            </a:r>
            <a:endParaRPr/>
          </a:p>
        </p:txBody>
      </p:sp>
      <p:pic>
        <p:nvPicPr>
          <p:cNvPr id="108" name="Google Shape;108;p23"/>
          <p:cNvPicPr preferRelativeResize="0"/>
          <p:nvPr/>
        </p:nvPicPr>
        <p:blipFill rotWithShape="1">
          <a:blip r:embed="rId3">
            <a:alphaModFix/>
          </a:blip>
          <a:srcRect l="19120" r="19120"/>
          <a:stretch/>
        </p:blipFill>
        <p:spPr>
          <a:xfrm>
            <a:off x="457200" y="1200150"/>
            <a:ext cx="3994500" cy="3725699"/>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Clr>
                <a:schemeClr val="dk1"/>
              </a:buClr>
              <a:buSzPts val="1100"/>
              <a:buFont typeface="Arial"/>
              <a:buNone/>
            </a:pPr>
            <a:r>
              <a:rPr lang="en-US">
                <a:solidFill>
                  <a:schemeClr val="accent4"/>
                </a:solidFill>
              </a:rPr>
              <a:t>What do you think?</a:t>
            </a:r>
            <a:endParaRPr>
              <a:solidFill>
                <a:srgbClr val="991B1E"/>
              </a:solidFill>
            </a:endParaRPr>
          </a:p>
        </p:txBody>
      </p:sp>
      <p:sp>
        <p:nvSpPr>
          <p:cNvPr id="114" name="Google Shape;114;p24"/>
          <p:cNvSpPr txBox="1">
            <a:spLocks noGrp="1"/>
          </p:cNvSpPr>
          <p:nvPr>
            <p:ph type="body" idx="1"/>
          </p:nvPr>
        </p:nvSpPr>
        <p:spPr>
          <a:xfrm>
            <a:off x="1075750" y="1200150"/>
            <a:ext cx="28452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endParaRPr/>
          </a:p>
        </p:txBody>
      </p:sp>
      <p:sp>
        <p:nvSpPr>
          <p:cNvPr id="115" name="Google Shape;115;p24"/>
          <p:cNvSpPr txBox="1">
            <a:spLocks noGrp="1"/>
          </p:cNvSpPr>
          <p:nvPr>
            <p:ph type="body" idx="2"/>
          </p:nvPr>
        </p:nvSpPr>
        <p:spPr>
          <a:xfrm>
            <a:off x="4692274" y="1200150"/>
            <a:ext cx="39945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a:t>How many people do you think would have to be murdered before the FBI would investigate?</a:t>
            </a:r>
            <a:endParaRPr/>
          </a:p>
        </p:txBody>
      </p:sp>
      <p:pic>
        <p:nvPicPr>
          <p:cNvPr id="116" name="Google Shape;116;p24"/>
          <p:cNvPicPr preferRelativeResize="0"/>
          <p:nvPr/>
        </p:nvPicPr>
        <p:blipFill rotWithShape="1">
          <a:blip r:embed="rId3">
            <a:alphaModFix/>
          </a:blip>
          <a:srcRect t="5634" b="5626"/>
          <a:stretch/>
        </p:blipFill>
        <p:spPr>
          <a:xfrm>
            <a:off x="1075750" y="1200150"/>
            <a:ext cx="2845175" cy="3725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457200" y="205978"/>
            <a:ext cx="8229600" cy="857400"/>
          </a:xfrm>
          <a:prstGeom prst="rect">
            <a:avLst/>
          </a:prstGeom>
        </p:spPr>
        <p:txBody>
          <a:bodyPr spcFirstLastPara="1" wrap="square" lIns="91400" tIns="91400" rIns="91400" bIns="91400" anchor="ctr" anchorCtr="0">
            <a:noAutofit/>
          </a:bodyPr>
          <a:lstStyle/>
          <a:p>
            <a:pPr marL="0" lvl="0" indent="0" algn="l" rtl="0">
              <a:spcBef>
                <a:spcPts val="0"/>
              </a:spcBef>
              <a:spcAft>
                <a:spcPts val="0"/>
              </a:spcAft>
              <a:buClr>
                <a:schemeClr val="dk1"/>
              </a:buClr>
              <a:buSzPts val="1100"/>
              <a:buFont typeface="Arial"/>
              <a:buNone/>
            </a:pPr>
            <a:r>
              <a:rPr lang="en-US">
                <a:solidFill>
                  <a:schemeClr val="accent4"/>
                </a:solidFill>
              </a:rPr>
              <a:t>What do you think?</a:t>
            </a:r>
            <a:endParaRPr>
              <a:solidFill>
                <a:srgbClr val="991B1E"/>
              </a:solidFill>
            </a:endParaRPr>
          </a:p>
        </p:txBody>
      </p:sp>
      <p:sp>
        <p:nvSpPr>
          <p:cNvPr id="122" name="Google Shape;122;p25"/>
          <p:cNvSpPr txBox="1">
            <a:spLocks noGrp="1"/>
          </p:cNvSpPr>
          <p:nvPr>
            <p:ph type="body" idx="1"/>
          </p:nvPr>
        </p:nvSpPr>
        <p:spPr>
          <a:xfrm>
            <a:off x="457200" y="1200150"/>
            <a:ext cx="39945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endParaRPr/>
          </a:p>
        </p:txBody>
      </p:sp>
      <p:sp>
        <p:nvSpPr>
          <p:cNvPr id="123" name="Google Shape;123;p25"/>
          <p:cNvSpPr txBox="1">
            <a:spLocks noGrp="1"/>
          </p:cNvSpPr>
          <p:nvPr>
            <p:ph type="body" idx="2"/>
          </p:nvPr>
        </p:nvSpPr>
        <p:spPr>
          <a:xfrm>
            <a:off x="4692274" y="1200150"/>
            <a:ext cx="3994500" cy="37257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US"/>
              <a:t>What are reasons the government might take away a person’s right to handle their own money?</a:t>
            </a:r>
            <a:endParaRPr/>
          </a:p>
        </p:txBody>
      </p:sp>
      <p:pic>
        <p:nvPicPr>
          <p:cNvPr id="124" name="Google Shape;124;p25"/>
          <p:cNvPicPr preferRelativeResize="0"/>
          <p:nvPr/>
        </p:nvPicPr>
        <p:blipFill rotWithShape="1">
          <a:blip r:embed="rId3">
            <a:alphaModFix/>
          </a:blip>
          <a:srcRect l="4821" r="34839"/>
          <a:stretch/>
        </p:blipFill>
        <p:spPr>
          <a:xfrm>
            <a:off x="457200" y="1200150"/>
            <a:ext cx="3994500" cy="3725699"/>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1212</Words>
  <Application>Microsoft Office PowerPoint</Application>
  <PresentationFormat>On-screen Show (16:9)</PresentationFormat>
  <Paragraphs>106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Wingdings</vt:lpstr>
      <vt:lpstr>Georgia</vt:lpstr>
      <vt:lpstr>Calibri</vt:lpstr>
      <vt:lpstr>Constantia</vt:lpstr>
      <vt:lpstr>Arial</vt:lpstr>
      <vt:lpstr>LEARN theme</vt:lpstr>
      <vt:lpstr>PowerPoint Presentation</vt:lpstr>
      <vt:lpstr>Reign of Terror:</vt:lpstr>
      <vt:lpstr>Essential Questions</vt:lpstr>
      <vt:lpstr>Lesson Objectives</vt:lpstr>
      <vt:lpstr>What do you think?</vt:lpstr>
      <vt:lpstr>What do you think?</vt:lpstr>
      <vt:lpstr>What do you think?</vt:lpstr>
      <vt:lpstr>What do you think?</vt:lpstr>
      <vt:lpstr>What do you think?</vt:lpstr>
      <vt:lpstr>Honeycomb Harvest</vt:lpstr>
      <vt:lpstr>Honeycomb Harvest Example</vt:lpstr>
      <vt:lpstr>Reign of Terror: The Osage Murders</vt:lpstr>
      <vt:lpstr>Reign of Terror: The Osage Murders</vt:lpstr>
      <vt:lpstr>Return to Honeycomb Harvest</vt:lpstr>
      <vt:lpstr>Three Sticky Notes</vt:lpstr>
      <vt:lpstr>Legislative Acts</vt:lpstr>
      <vt:lpstr>True For Who</vt:lpstr>
      <vt:lpstr>Choice Board</vt:lpstr>
      <vt:lpstr>How I Know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Delma Porter</dc:creator>
  <cp:lastModifiedBy>McLeod Porter, Delma</cp:lastModifiedBy>
  <cp:revision>2</cp:revision>
  <dcterms:modified xsi:type="dcterms:W3CDTF">2024-02-20T16:00:14Z</dcterms:modified>
</cp:coreProperties>
</file>