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Constantia" panose="02030602050306030303" pitchFamily="18" charset="0"/>
      <p:regular r:id="rId12"/>
      <p:bold r:id="rId13"/>
      <p:italic r:id="rId14"/>
      <p:boldItalic r:id="rId15"/>
    </p:embeddedFont>
    <p:embeddedFont>
      <p:font typeface="Georgia" panose="02040502050405020303" pitchFamily="18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202" d="100"/>
          <a:sy n="202" d="100"/>
        </p:scale>
        <p:origin x="620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teacher should ask each group to choose a spokesperson.  The spokesperson is to share the reasoning for why the group identified certain sentences as similar.  The teacher may wish to write the group reasons on the board.</a:t>
            </a:r>
          </a:p>
        </p:txBody>
      </p:sp>
    </p:spTree>
    <p:extLst>
      <p:ext uri="{BB962C8B-B14F-4D97-AF65-F5344CB8AC3E}">
        <p14:creationId xmlns:p14="http://schemas.microsoft.com/office/powerpoint/2010/main" val="41338821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616452" y="1028700"/>
            <a:ext cx="1911096" cy="31227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>
  <p:cSld name="Content with 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575050" y="1428750"/>
            <a:ext cx="511175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228600" algn="l" rtl="0">
              <a:spcBef>
                <a:spcPts val="420"/>
              </a:spcBef>
              <a:spcAft>
                <a:spcPts val="0"/>
              </a:spcAft>
              <a:buClr>
                <a:schemeClr val="accent4"/>
              </a:buClr>
              <a:buSzPts val="2100"/>
              <a:buFont typeface="Arial"/>
              <a:buNone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33851" algn="l" rtl="0">
              <a:spcBef>
                <a:spcPts val="390"/>
              </a:spcBef>
              <a:spcAft>
                <a:spcPts val="0"/>
              </a:spcAft>
              <a:buClr>
                <a:schemeClr val="accent1"/>
              </a:buClr>
              <a:buSzPts val="1658"/>
              <a:buFont typeface="Noto Sans Symbols"/>
              <a:buChar char="●"/>
              <a:defRPr sz="19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08610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26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1428750"/>
            <a:ext cx="3124200" cy="3257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45" name="Shape 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ITLE_AND_TWO_COLUMN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ts val="3600"/>
              <a:buFont typeface="Georgia"/>
              <a:buNone/>
              <a:defRPr sz="3600" b="0" i="0" u="none" strike="noStrike" cap="none">
                <a:solidFill>
                  <a:srgbClr val="991B1E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Georgia"/>
              <a:buNone/>
              <a:defRPr sz="36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 rtl="0"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92274" y="1200150"/>
            <a:ext cx="3994500" cy="3725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91400" rIns="91400" bIns="91400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97179" algn="l" rtl="0">
              <a:spcBef>
                <a:spcPts val="270"/>
              </a:spcBef>
              <a:spcAft>
                <a:spcPts val="0"/>
              </a:spcAft>
              <a:buClr>
                <a:schemeClr val="accent6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143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314325" algn="l" rtl="0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Constantia"/>
              <a:buChar char="•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0" name="Shape 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ogo slide">
  <p:cSld name="Logo slide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blue">
  <p:cSld name="Title and body blu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A2836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5" name="Shape 5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red">
  <p:cSld name="Title and body red">
    <p:bg>
      <p:bgPr>
        <a:solidFill>
          <a:schemeClr val="lt1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971D20"/>
              </a:buClr>
              <a:buSzPts val="3600"/>
              <a:buFont typeface="Calibri"/>
              <a:buNone/>
              <a:defRPr sz="3600" b="0" i="0" u="none" strike="noStrike" cap="none">
                <a:solidFill>
                  <a:srgbClr val="971D2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 yellow">
  <p:cSld name="Title and body yellow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9A8219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937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13" name="Shape 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45027" y="1394820"/>
            <a:ext cx="4041775" cy="491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3"/>
          </p:nvPr>
        </p:nvSpPr>
        <p:spPr>
          <a:xfrm>
            <a:off x="457200" y="1885950"/>
            <a:ext cx="4040188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4"/>
          </p:nvPr>
        </p:nvSpPr>
        <p:spPr>
          <a:xfrm>
            <a:off x="4645027" y="1885950"/>
            <a:ext cx="4041775" cy="2884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/>
          <a:lstStyle>
            <a:lvl1pPr marL="457200" marR="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0956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2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88607" algn="l" rtl="0">
              <a:spcBef>
                <a:spcPts val="270"/>
              </a:spcBef>
              <a:spcAft>
                <a:spcPts val="0"/>
              </a:spcAft>
              <a:buClr>
                <a:schemeClr val="accent2"/>
              </a:buClr>
              <a:buSzPts val="945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78130" algn="l" rtl="0">
              <a:spcBef>
                <a:spcPts val="240"/>
              </a:spcBef>
              <a:spcAft>
                <a:spcPts val="0"/>
              </a:spcAft>
              <a:buClr>
                <a:schemeClr val="accent3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78129" algn="l" rtl="0">
              <a:spcBef>
                <a:spcPts val="240"/>
              </a:spcBef>
              <a:spcAft>
                <a:spcPts val="0"/>
              </a:spcAft>
              <a:buClr>
                <a:schemeClr val="accent4"/>
              </a:buClr>
              <a:buSzPts val="78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0" name="Shape 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gradFill>
          <a:gsLst>
            <a:gs pos="0">
              <a:schemeClr val="accent4"/>
            </a:gs>
            <a:gs pos="85000">
              <a:schemeClr val="accent6"/>
            </a:gs>
            <a:gs pos="100000">
              <a:schemeClr val="accent6"/>
            </a:gs>
          </a:gsLst>
          <a:lin ang="16200000" scaled="0"/>
        </a:gra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  <a:defRPr sz="5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/>
          <a:lstStyle>
            <a:lvl1pPr marR="34289" lvl="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None/>
              <a:defRPr sz="1575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None/>
              <a:defRPr sz="15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R="0" lvl="6" algn="ctr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R="0" lvl="7" algn="ctr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None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R="0" lvl="8" algn="ctr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None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4" name="Shape 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gradFill>
          <a:gsLst>
            <a:gs pos="0">
              <a:srgbClr val="659298"/>
            </a:gs>
            <a:gs pos="100000">
              <a:srgbClr val="4E6F74"/>
            </a:gs>
          </a:gsLst>
          <a:lin ang="15960000" scaled="0"/>
        </a:gra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000"/>
              <a:buFont typeface="Calibri"/>
              <a:buNone/>
              <a:defRPr sz="5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/>
          <a:lstStyle>
            <a:lvl1pPr marL="457200" marR="0" lvl="0" indent="-2286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70"/>
              </a:spcBef>
              <a:spcAft>
                <a:spcPts val="0"/>
              </a:spcAft>
              <a:buClr>
                <a:schemeClr val="accent1"/>
              </a:buClr>
              <a:buSzPts val="1148"/>
              <a:buFont typeface="Noto Sans Symbols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40"/>
              </a:spcBef>
              <a:spcAft>
                <a:spcPts val="0"/>
              </a:spcAft>
              <a:buClr>
                <a:schemeClr val="accent2"/>
              </a:buClr>
              <a:buSzPts val="840"/>
              <a:buFont typeface="Noto Sans Symbols"/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10"/>
              </a:spcBef>
              <a:spcAft>
                <a:spcPts val="0"/>
              </a:spcAft>
              <a:buClr>
                <a:schemeClr val="accent3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10"/>
              </a:spcBef>
              <a:spcAft>
                <a:spcPts val="0"/>
              </a:spcAft>
              <a:buClr>
                <a:schemeClr val="accent4"/>
              </a:buClr>
              <a:buSzPts val="683"/>
              <a:buFont typeface="Noto Sans Symbols"/>
              <a:buNone/>
              <a:defRPr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lt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28" name="Shape 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321" algn="l" rtl="0"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440064"/>
            <a:ext cx="4038600" cy="3326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5275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1050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84321" algn="l" rtl="0">
              <a:spcBef>
                <a:spcPts val="270"/>
              </a:spcBef>
              <a:spcAft>
                <a:spcPts val="0"/>
              </a:spcAft>
              <a:buClr>
                <a:schemeClr val="accent3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84321" algn="l" rtl="0">
              <a:spcBef>
                <a:spcPts val="270"/>
              </a:spcBef>
              <a:spcAft>
                <a:spcPts val="0"/>
              </a:spcAft>
              <a:buClr>
                <a:schemeClr val="accent4"/>
              </a:buClr>
              <a:buSzPts val="877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  <p:pic>
        <p:nvPicPr>
          <p:cNvPr id="33" name="Shape 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36" name="Shape 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Shape 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bg>
      <p:bgPr>
        <a:solidFill>
          <a:schemeClr val="lt1"/>
        </a:solidFill>
        <a:effectLst/>
      </p:bgPr>
    </p:bg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Shape 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27848" y="3943350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8D8D8"/>
            </a:gs>
          </a:gsLst>
          <a:lin ang="564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93700" algn="l" rtl="0">
              <a:spcBef>
                <a:spcPts val="52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Char char="•"/>
              <a:defRPr sz="2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2575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53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98608" algn="l" rtl="0">
              <a:spcBef>
                <a:spcPts val="315"/>
              </a:spcBef>
              <a:spcAft>
                <a:spcPts val="0"/>
              </a:spcAft>
              <a:buClr>
                <a:schemeClr val="accent2"/>
              </a:buClr>
              <a:buSzPts val="1103"/>
              <a:buFont typeface="Noto Sans Symbols"/>
              <a:buChar char="●"/>
              <a:defRPr sz="157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90512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90512" algn="l" rtl="0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975"/>
              <a:buFont typeface="Noto Sans Symbols"/>
              <a:buChar char="●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97179" algn="l" rtl="0">
              <a:spcBef>
                <a:spcPts val="270"/>
              </a:spcBef>
              <a:spcAft>
                <a:spcPts val="0"/>
              </a:spcAft>
              <a:buClr>
                <a:schemeClr val="accent5"/>
              </a:buClr>
              <a:buSzPts val="1080"/>
              <a:buFont typeface="Noto Sans Symbols"/>
              <a:buChar char="●"/>
              <a:defRPr sz="13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6pPr>
            <a:lvl7pPr marL="3200400" marR="0" lvl="6" indent="-289560" algn="l" rtl="0">
              <a:spcBef>
                <a:spcPts val="240"/>
              </a:spcBef>
              <a:spcAft>
                <a:spcPts val="0"/>
              </a:spcAft>
              <a:buClr>
                <a:schemeClr val="accent6"/>
              </a:buClr>
              <a:buSzPts val="960"/>
              <a:buFont typeface="Noto Sans Symbols"/>
              <a:buChar char="●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7pPr>
            <a:lvl8pPr marL="3657600" marR="0" lvl="7" indent="-304800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Constantia"/>
              <a:buChar char="•"/>
              <a:defRPr sz="120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8pPr>
            <a:lvl9pPr marL="4114800" marR="0" lvl="8" indent="-295275" algn="l" rtl="0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Font typeface="Constantia"/>
              <a:buChar char="•"/>
              <a:defRPr sz="1050" b="0" i="0" u="none" strike="noStrike" cap="none">
                <a:solidFill>
                  <a:schemeClr val="dk1"/>
                </a:solidFill>
                <a:latin typeface="Constantia"/>
                <a:ea typeface="Constantia"/>
                <a:cs typeface="Constantia"/>
                <a:sym typeface="Constantia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18275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000"/>
              <a:buFont typeface="Calibri"/>
              <a:buNone/>
            </a:pPr>
            <a:r>
              <a:rPr lang="en-US" dirty="0"/>
              <a:t>Active or Passive?</a:t>
            </a:r>
            <a:br>
              <a:rPr lang="en-US" dirty="0"/>
            </a:br>
            <a:r>
              <a:rPr lang="en-US" dirty="0"/>
              <a:t>“</a:t>
            </a:r>
            <a:r>
              <a:rPr lang="en-US" sz="4800" dirty="0"/>
              <a:t>The Monkey’s Paw”</a:t>
            </a:r>
            <a:endParaRPr dirty="0"/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18275" bIns="45700" anchor="t" anchorCtr="0">
            <a:noAutofit/>
          </a:bodyPr>
          <a:lstStyle/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Grade or 8</a:t>
            </a:r>
            <a:r>
              <a:rPr lang="en-US" baseline="30000" dirty="0"/>
              <a:t>th</a:t>
            </a:r>
            <a:r>
              <a:rPr lang="en-US" dirty="0"/>
              <a:t> Grade</a:t>
            </a:r>
          </a:p>
          <a:p>
            <a:pPr marL="0" marR="34289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600"/>
              <a:buFont typeface="Arial"/>
              <a:buNone/>
            </a:pPr>
            <a:r>
              <a:rPr lang="en-US" dirty="0"/>
              <a:t>English/Language Arts</a:t>
            </a:r>
            <a:endParaRPr dirty="0"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530352" y="338013"/>
            <a:ext cx="7772400" cy="10218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3600" b="0" i="0" u="none" strike="noStrike" cap="none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Essential Questions</a:t>
            </a:r>
            <a:endParaRPr sz="3600" b="0" i="0" u="none" strike="noStrike" cap="none" dirty="0">
              <a:solidFill>
                <a:schemeClr val="bg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530352" y="1839312"/>
            <a:ext cx="7772400" cy="1132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207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How do we recognize active and passive voice? </a:t>
            </a:r>
          </a:p>
          <a:p>
            <a:pPr marL="520700" indent="-457200">
              <a:buClr>
                <a:schemeClr val="bg1"/>
              </a:buClr>
              <a:buFont typeface="Arial" panose="020B0604020202020204" pitchFamily="34" charset="0"/>
              <a:buChar char="•"/>
            </a:pPr>
            <a:r>
              <a:rPr lang="en-US" dirty="0"/>
              <a:t>What is the importance of recognizing active and passive voice?</a:t>
            </a:r>
          </a:p>
          <a:p>
            <a:pPr marL="63500" indent="0">
              <a:buNone/>
            </a:pPr>
            <a:br>
              <a:rPr lang="en-US" dirty="0"/>
            </a:br>
            <a:endParaRPr sz="2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C469-C346-4491-ABAC-1D6991D21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1666"/>
            <a:ext cx="8229600" cy="857250"/>
          </a:xfrm>
        </p:spPr>
        <p:txBody>
          <a:bodyPr/>
          <a:lstStyle/>
          <a:p>
            <a:r>
              <a:rPr lang="en-US" dirty="0"/>
              <a:t>Card Sort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163B0-87DC-4D54-A26B-C976FC8C2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06810"/>
            <a:ext cx="4114800" cy="3847590"/>
          </a:xfrm>
        </p:spPr>
        <p:txBody>
          <a:bodyPr/>
          <a:lstStyle/>
          <a:p>
            <a:pPr marL="63500" indent="0">
              <a:buNone/>
            </a:pPr>
            <a:r>
              <a:rPr lang="en-US" sz="2000" dirty="0"/>
              <a:t>With your partner, read the sentences on all the cards together.</a:t>
            </a:r>
          </a:p>
          <a:p>
            <a:endParaRPr lang="en-US" sz="2000" dirty="0"/>
          </a:p>
          <a:p>
            <a:pPr marL="63500" indent="0">
              <a:buNone/>
            </a:pPr>
            <a:r>
              <a:rPr lang="en-US" sz="2000" dirty="0"/>
              <a:t>Some of the sentences are similar in the way they are written.</a:t>
            </a:r>
          </a:p>
          <a:p>
            <a:endParaRPr lang="en-US" sz="2000" dirty="0"/>
          </a:p>
          <a:p>
            <a:pPr marL="63500" indent="0">
              <a:buNone/>
            </a:pPr>
            <a:r>
              <a:rPr lang="en-US" sz="2000" dirty="0"/>
              <a:t>Sort the cards into two groups of sentences whose structures seem the same.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58AA328-DA5F-4AE0-AC1D-5962C0F7ED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2563">
            <a:off x="5090911" y="882019"/>
            <a:ext cx="2720576" cy="355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31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DC469-C346-4491-ABAC-1D6991D21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1666"/>
            <a:ext cx="8229600" cy="857250"/>
          </a:xfrm>
        </p:spPr>
        <p:txBody>
          <a:bodyPr/>
          <a:lstStyle/>
          <a:p>
            <a:r>
              <a:rPr lang="en-US" dirty="0"/>
              <a:t>Card Sort Activity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B163B0-87DC-4D54-A26B-C976FC8C2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206810"/>
            <a:ext cx="4114800" cy="3847590"/>
          </a:xfrm>
        </p:spPr>
        <p:txBody>
          <a:bodyPr/>
          <a:lstStyle/>
          <a:p>
            <a:pPr marL="63500" indent="0">
              <a:buNone/>
            </a:pPr>
            <a:r>
              <a:rPr lang="en-US" sz="2000" dirty="0"/>
              <a:t>Discuss with your partners how you sorted the sentence cards into two groups.</a:t>
            </a:r>
          </a:p>
          <a:p>
            <a:pPr marL="63500" indent="0">
              <a:buNone/>
            </a:pPr>
            <a:r>
              <a:rPr lang="en-US" sz="2000" i="1" dirty="0"/>
              <a:t>What was your reasoning?</a:t>
            </a:r>
          </a:p>
          <a:p>
            <a:pPr marL="63500" indent="0">
              <a:buNone/>
            </a:pPr>
            <a:endParaRPr lang="en-US" sz="2000" dirty="0"/>
          </a:p>
          <a:p>
            <a:pPr marL="63500" indent="0">
              <a:buNone/>
            </a:pPr>
            <a:r>
              <a:rPr lang="en-US" sz="2000" dirty="0"/>
              <a:t>Be prepared to discuss your reasoning with the class.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58AA328-DA5F-4AE0-AC1D-5962C0F7ED0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2563">
            <a:off x="5090911" y="882019"/>
            <a:ext cx="2720576" cy="3551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82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37930" y="302303"/>
            <a:ext cx="8464163" cy="6583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3600"/>
              <a:buFont typeface="Calibri"/>
              <a:buNone/>
            </a:pPr>
            <a:r>
              <a:rPr lang="en-US" sz="2400" b="0" i="1" u="none" strike="noStrike" cap="none" dirty="0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What is the difference between active and passive voice sentences?</a:t>
            </a:r>
            <a:endParaRPr sz="2400" b="0" i="1" u="none" strike="noStrike" cap="none" dirty="0"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25000" y="1028608"/>
            <a:ext cx="3649614" cy="4902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Active Voice</a:t>
            </a:r>
            <a:endParaRPr sz="2400" b="1" i="0" u="none" strike="noStrike" cap="none" dirty="0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2"/>
          </p:nvPr>
        </p:nvSpPr>
        <p:spPr>
          <a:xfrm>
            <a:off x="4626870" y="1028608"/>
            <a:ext cx="3651048" cy="473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Arial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Passive Voice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3"/>
          </p:nvPr>
        </p:nvSpPr>
        <p:spPr>
          <a:xfrm>
            <a:off x="625001" y="1495012"/>
            <a:ext cx="3255231" cy="32110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31775" marR="0" lvl="0" indent="-117475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r>
              <a:rPr lang="en-US" dirty="0"/>
              <a:t>The subject of the sentence does the action.</a:t>
            </a:r>
          </a:p>
          <a:p>
            <a:pPr marL="231775" marR="0" lvl="0" indent="-117475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endParaRPr lang="en-US" b="1" dirty="0"/>
          </a:p>
          <a:p>
            <a:pPr marL="231775" marR="0" lvl="0" indent="-117475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endParaRPr lang="en-US" b="1" dirty="0"/>
          </a:p>
          <a:p>
            <a:pPr marL="231775" marR="0" lvl="0" indent="-117475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r>
              <a:rPr lang="en-US" b="1" dirty="0"/>
              <a:t>Examples:  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Sarah danced the polka.</a:t>
            </a:r>
          </a:p>
          <a:p>
            <a:pPr>
              <a:spcBef>
                <a:spcPts val="0"/>
              </a:spcBef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building tumbled down.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</a:t>
            </a:r>
            <a:r>
              <a:rPr lang="en-US" dirty="0"/>
              <a:t> boy</a:t>
            </a: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must have eaten </a:t>
            </a:r>
            <a:r>
              <a:rPr lang="en-US" dirty="0"/>
              <a:t>all the candy.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>
            <a:spLocks noGrp="1"/>
          </p:cNvSpPr>
          <p:nvPr>
            <p:ph type="body" idx="4"/>
          </p:nvPr>
        </p:nvSpPr>
        <p:spPr>
          <a:xfrm>
            <a:off x="4626870" y="1488432"/>
            <a:ext cx="3649614" cy="3298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0" rIns="91425" bIns="45700" anchor="t" anchorCtr="0">
            <a:noAutofit/>
          </a:bodyPr>
          <a:lstStyle/>
          <a:p>
            <a:pPr marL="231775" marR="0" lvl="0" indent="-117475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unclear who is doing the action.</a:t>
            </a:r>
          </a:p>
          <a:p>
            <a:pPr marL="231775" marR="0" lvl="0" indent="-117475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endParaRPr lang="en-US" dirty="0"/>
          </a:p>
          <a:p>
            <a:pPr marL="231775" marR="0" lvl="0" indent="-117475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subject is being acted upon by the verb.</a:t>
            </a:r>
            <a:r>
              <a:rPr lang="en-US" dirty="0"/>
              <a:t> Usually has some form of the “be” verb (am, is, are, was, etc.).</a:t>
            </a:r>
            <a:endParaRPr lang="en-US"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31775" marR="0" lvl="0" indent="-117475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Font typeface="Arial"/>
              <a:buNone/>
            </a:pPr>
            <a:br>
              <a:rPr lang="en-US" b="1" dirty="0"/>
            </a:br>
            <a:r>
              <a:rPr lang="en-US" b="1" dirty="0"/>
              <a:t>Examples: </a:t>
            </a:r>
          </a:p>
          <a:p>
            <a:pPr>
              <a:spcBef>
                <a:spcPts val="0"/>
              </a:spcBef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polk</a:t>
            </a:r>
            <a:r>
              <a:rPr lang="en-US" dirty="0"/>
              <a:t>a was danced by Sarah.</a:t>
            </a:r>
          </a:p>
          <a:p>
            <a:pPr>
              <a:spcBef>
                <a:spcPts val="0"/>
              </a:spcBef>
            </a:pPr>
            <a:r>
              <a:rPr lang="en-US" dirty="0"/>
              <a:t>The building is being torn down by the work crew.</a:t>
            </a:r>
          </a:p>
          <a:p>
            <a:pPr>
              <a:spcBef>
                <a:spcPts val="0"/>
              </a:spcBef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candy must have been eaten.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41F04B5-B381-5B47-ADF6-7B462EA636C3}"/>
              </a:ext>
            </a:extLst>
          </p:cNvPr>
          <p:cNvCxnSpPr>
            <a:cxnSpLocks/>
          </p:cNvCxnSpPr>
          <p:nvPr/>
        </p:nvCxnSpPr>
        <p:spPr>
          <a:xfrm>
            <a:off x="4244008" y="1032519"/>
            <a:ext cx="0" cy="38893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9B8E8AF-6302-434B-8964-52C51B34EB3F}"/>
              </a:ext>
            </a:extLst>
          </p:cNvPr>
          <p:cNvSpPr txBox="1"/>
          <p:nvPr/>
        </p:nvSpPr>
        <p:spPr>
          <a:xfrm>
            <a:off x="932976" y="59578"/>
            <a:ext cx="66013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solidFill>
                  <a:schemeClr val="accent4"/>
                </a:solidFill>
              </a:rPr>
              <a:t>Card Sort Answers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B216F0B-4CC6-4810-90CA-7F237B1458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0931177"/>
              </p:ext>
            </p:extLst>
          </p:nvPr>
        </p:nvGraphicFramePr>
        <p:xfrm>
          <a:off x="666617" y="428910"/>
          <a:ext cx="2722319" cy="4532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2319">
                  <a:extLst>
                    <a:ext uri="{9D8B030D-6E8A-4147-A177-3AD203B41FA5}">
                      <a16:colId xmlns:a16="http://schemas.microsoft.com/office/drawing/2014/main" val="3317810140"/>
                    </a:ext>
                  </a:extLst>
                </a:gridCol>
              </a:tblGrid>
              <a:tr h="36617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Active Voice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714070"/>
                  </a:ext>
                </a:extLst>
              </a:tr>
              <a:tr h="83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His three listeners leaned forward eagerly.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25918"/>
                  </a:ext>
                </a:extLst>
              </a:tr>
              <a:tr h="83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The solider shook his head.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219595"/>
                  </a:ext>
                </a:extLst>
              </a:tr>
              <a:tr h="83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Mrs. White looked up sharply.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6887"/>
                  </a:ext>
                </a:extLst>
              </a:tr>
              <a:tr h="83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Mr. White took the paw from his pocket reluctantly.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662607"/>
                  </a:ext>
                </a:extLst>
              </a:tr>
              <a:tr h="83330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dirty="0"/>
                        <a:t>She came stumbling across the room toward him.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25354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AF417947-9CF8-4F71-99F5-31B219B95A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389928"/>
              </p:ext>
            </p:extLst>
          </p:nvPr>
        </p:nvGraphicFramePr>
        <p:xfrm>
          <a:off x="5078395" y="428910"/>
          <a:ext cx="2850276" cy="45327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0276">
                  <a:extLst>
                    <a:ext uri="{9D8B030D-6E8A-4147-A177-3AD203B41FA5}">
                      <a16:colId xmlns:a16="http://schemas.microsoft.com/office/drawing/2014/main" val="3317810140"/>
                    </a:ext>
                  </a:extLst>
                </a:gridCol>
              </a:tblGrid>
              <a:tr h="33995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Passive Voice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7714070"/>
                  </a:ext>
                </a:extLst>
              </a:tr>
              <a:tr h="8385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blinds were drawn.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5825918"/>
                  </a:ext>
                </a:extLst>
              </a:tr>
              <a:tr h="8385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 the business of supper, the talisman was forgotten.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219595"/>
                  </a:ext>
                </a:extLst>
              </a:tr>
              <a:tr h="8385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dirty little paw was pitched on the sideboard.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46887"/>
                  </a:ext>
                </a:extLst>
              </a:tr>
              <a:tr h="8385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son was killed in an accident at the factory.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662607"/>
                  </a:ext>
                </a:extLst>
              </a:tr>
              <a:tr h="83854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 shock was given me all the same.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0025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023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28264-4D2F-4F7A-AB4D-0B824A65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Choices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6C6692-9265-4DA1-BA48-34A8EEAEEF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our school is the best.</a:t>
            </a:r>
          </a:p>
          <a:p>
            <a:r>
              <a:rPr lang="en-US" dirty="0"/>
              <a:t>The dangers of social media.</a:t>
            </a:r>
          </a:p>
          <a:p>
            <a:r>
              <a:rPr lang="en-US" dirty="0"/>
              <a:t>How not to be a bully nor a victim of bullying.</a:t>
            </a:r>
          </a:p>
          <a:p>
            <a:r>
              <a:rPr lang="en-US" dirty="0"/>
              <a:t>How to make good grades.</a:t>
            </a:r>
          </a:p>
          <a:p>
            <a:r>
              <a:rPr lang="en-US" dirty="0"/>
              <a:t>Best tips for getting along with friends.</a:t>
            </a:r>
          </a:p>
          <a:p>
            <a:r>
              <a:rPr lang="en-US" dirty="0"/>
              <a:t>Group choice.*</a:t>
            </a:r>
          </a:p>
          <a:p>
            <a:pPr marL="63500" indent="0">
              <a:buNone/>
            </a:pPr>
            <a:r>
              <a:rPr lang="en-US" dirty="0"/>
              <a:t>				*</a:t>
            </a:r>
            <a:r>
              <a:rPr lang="en-US" sz="1800" dirty="0"/>
              <a:t>with teacher approval</a:t>
            </a:r>
          </a:p>
          <a:p>
            <a:pPr marL="635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097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4B2A6-45A4-40C0-90DD-05C79E21B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857250"/>
          </a:xfrm>
        </p:spPr>
        <p:txBody>
          <a:bodyPr/>
          <a:lstStyle/>
          <a:p>
            <a:r>
              <a:rPr lang="en-US" dirty="0"/>
              <a:t>Create a summary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19447D-1BE9-4DF3-A97F-FD386966C9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16438"/>
            <a:ext cx="8229600" cy="3291840"/>
          </a:xfrm>
        </p:spPr>
        <p:txBody>
          <a:bodyPr/>
          <a:lstStyle/>
          <a:p>
            <a:r>
              <a:rPr lang="en-US" dirty="0"/>
              <a:t>Create a summary of “The Monkey’s Paw” by W. W. Jacobs.</a:t>
            </a:r>
          </a:p>
          <a:p>
            <a:endParaRPr lang="en-US" dirty="0"/>
          </a:p>
          <a:p>
            <a:r>
              <a:rPr lang="en-US" dirty="0"/>
              <a:t>The summary should contain seven to ten statements.  </a:t>
            </a:r>
          </a:p>
          <a:p>
            <a:endParaRPr lang="en-US" dirty="0"/>
          </a:p>
          <a:p>
            <a:r>
              <a:rPr lang="en-US" dirty="0"/>
              <a:t>Include at least one or two sentences in active voice and at least one sentence </a:t>
            </a:r>
            <a:r>
              <a:rPr lang="en-US"/>
              <a:t>in passive </a:t>
            </a:r>
            <a:r>
              <a:rPr lang="en-US" dirty="0"/>
              <a:t>voice.</a:t>
            </a:r>
          </a:p>
        </p:txBody>
      </p:sp>
    </p:spTree>
    <p:extLst>
      <p:ext uri="{BB962C8B-B14F-4D97-AF65-F5344CB8AC3E}">
        <p14:creationId xmlns:p14="http://schemas.microsoft.com/office/powerpoint/2010/main" val="261441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LEARN theme">
  <a:themeElements>
    <a:clrScheme name="Custom 11">
      <a:dk1>
        <a:srgbClr val="000000"/>
      </a:dk1>
      <a:lt1>
        <a:srgbClr val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462</Words>
  <Application>Microsoft Office PowerPoint</Application>
  <PresentationFormat>On-screen Show (16:9)</PresentationFormat>
  <Paragraphs>63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Constantia</vt:lpstr>
      <vt:lpstr>Calibri</vt:lpstr>
      <vt:lpstr>Arial</vt:lpstr>
      <vt:lpstr>Georgia</vt:lpstr>
      <vt:lpstr>Noto Sans Symbols</vt:lpstr>
      <vt:lpstr>LEARN theme</vt:lpstr>
      <vt:lpstr>PowerPoint Presentation</vt:lpstr>
      <vt:lpstr>Active or Passive? “The Monkey’s Paw”</vt:lpstr>
      <vt:lpstr>Essential Questions</vt:lpstr>
      <vt:lpstr>Card Sort Activity</vt:lpstr>
      <vt:lpstr>Card Sort Activity</vt:lpstr>
      <vt:lpstr>What is the difference between active and passive voice sentences?</vt:lpstr>
      <vt:lpstr>PowerPoint Presentation</vt:lpstr>
      <vt:lpstr>Topic Choices</vt:lpstr>
      <vt:lpstr>Create a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McHale, Susan</dc:creator>
  <cp:lastModifiedBy>McLeod Porter, Delma</cp:lastModifiedBy>
  <cp:revision>24</cp:revision>
  <dcterms:modified xsi:type="dcterms:W3CDTF">2024-03-15T20:05:36Z</dcterms:modified>
</cp:coreProperties>
</file>