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hxAdGoXTHATScjmuFdBCXqEmfV8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D422145-9551-41A8-96CB-C3ECEFB36846}">
  <a:tblStyle styleId="{CD422145-9551-41A8-96CB-C3ECEFB3684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5205" autoAdjust="0"/>
  </p:normalViewPr>
  <p:slideViewPr>
    <p:cSldViewPr snapToGrid="0">
      <p:cViewPr varScale="1">
        <p:scale>
          <a:sx n="143" d="100"/>
          <a:sy n="143" d="100"/>
        </p:scale>
        <p:origin x="13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47"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youtu.be/9gy-1Z2Sa-c?si=mZT8we776f2Oew46"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arn.k20center.ou.edu/strategy/14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researchguide.com/active-and-passive-voice.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aresearchguide.com/active-and-passive-voice.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earn.k20center.ou.edu/strategy/116"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aresearchguide.com/active-and-passive-voice.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earn.k20center.ou.edu/strategy/86"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rn.k20center.ou.edu/strategy/8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youtube.com/watch?v=ugjegclLNhM"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K20 Center. (n.d.). Card sort. Strategies. </a:t>
            </a:r>
            <a:r>
              <a:rPr lang="en-US" sz="11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https://learn.k20center.ou.edu/strategy/147</a:t>
            </a:r>
            <a:endParaRPr dirty="0"/>
          </a:p>
          <a:p>
            <a:pPr marL="0" lvl="0" indent="0" algn="l" rtl="0">
              <a:spcBef>
                <a:spcPts val="10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K20 Center. (2021). 10-Minute timer. YouTube. </a:t>
            </a:r>
            <a:r>
              <a:rPr lang="en-US" sz="1100" u="sng" dirty="0">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https://youtu.be/9gy-1Z2Sa-c?si=mZT8we776f2Oew46</a:t>
            </a:r>
            <a:endParaRPr dirty="0"/>
          </a:p>
        </p:txBody>
      </p:sp>
      <p:sp>
        <p:nvSpPr>
          <p:cNvPr id="94" name="Google Shape;9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h6cde246021fec89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r>
              <a:rPr lang="en-US" sz="1100" dirty="0">
                <a:solidFill>
                  <a:schemeClr val="dk1"/>
                </a:solidFill>
                <a:latin typeface="Calibri"/>
                <a:ea typeface="Calibri"/>
                <a:cs typeface="Calibri"/>
                <a:sym typeface="Calibri"/>
              </a:rPr>
              <a:t>K20 Center. (n.d.). Card sort. Strategies. </a:t>
            </a:r>
            <a:r>
              <a:rPr lang="en-US" sz="11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https://learn.k20center.ou.edu/strategy/147</a:t>
            </a:r>
            <a:endParaRPr dirty="0"/>
          </a:p>
        </p:txBody>
      </p:sp>
      <p:sp>
        <p:nvSpPr>
          <p:cNvPr id="103" name="Google Shape;103;h6cde246021fec89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a:solidFill>
                  <a:srgbClr val="292929"/>
                </a:solidFill>
                <a:latin typeface="Calibri"/>
                <a:ea typeface="Calibri"/>
                <a:cs typeface="Calibri"/>
                <a:sym typeface="Calibri"/>
              </a:rPr>
              <a:t>Active and passive voice--usage and differences. (n.d.) Grammar. Writing Guide. A researchguide.com. </a:t>
            </a:r>
            <a:r>
              <a:rPr lang="en-US" sz="1200">
                <a:solidFill>
                  <a:srgbClr val="1155CC"/>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https://www.aresearchguide.com/active-and-passive-voice.html</a:t>
            </a:r>
            <a:endParaRPr/>
          </a:p>
        </p:txBody>
      </p:sp>
      <p:sp>
        <p:nvSpPr>
          <p:cNvPr id="110" name="Google Shape;11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h6cde246021fec89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a:solidFill>
                  <a:srgbClr val="292929"/>
                </a:solidFill>
                <a:latin typeface="Calibri"/>
                <a:ea typeface="Calibri"/>
                <a:cs typeface="Calibri"/>
                <a:sym typeface="Calibri"/>
              </a:rPr>
              <a:t>Active and passive voice--usage and differences. (n.d.) Grammar. Writing Guide. A researchguide.com. </a:t>
            </a:r>
            <a:r>
              <a:rPr lang="en-US" sz="1200">
                <a:solidFill>
                  <a:srgbClr val="1155CC"/>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https://www.aresearchguide.com/active-and-passive-voice.html</a:t>
            </a:r>
            <a:endParaRPr/>
          </a:p>
        </p:txBody>
      </p:sp>
      <p:sp>
        <p:nvSpPr>
          <p:cNvPr id="119" name="Google Shape;119;h6cde246021fec89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K20 Center. (n.d.). Elbow partners.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https://learn.k20center.ou.edu/strategy/116</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a:solidFill>
                  <a:srgbClr val="292929"/>
                </a:solidFill>
                <a:latin typeface="Calibri"/>
                <a:ea typeface="Calibri"/>
                <a:cs typeface="Calibri"/>
                <a:sym typeface="Calibri"/>
              </a:rPr>
              <a:t>Active and passive voice--usage and differences. (n.d.) Grammar. Writing Guide. A researchguide.com. </a:t>
            </a:r>
            <a:r>
              <a:rPr lang="en-US" sz="1200">
                <a:solidFill>
                  <a:srgbClr val="1155CC"/>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https://www.aresearchguide.com/active-and-passive-voice.html</a:t>
            </a:r>
            <a:endParaRPr sz="1100">
              <a:solidFill>
                <a:schemeClr val="dk1"/>
              </a:solidFill>
              <a:latin typeface="Calibri"/>
              <a:ea typeface="Calibri"/>
              <a:cs typeface="Calibri"/>
              <a:sym typeface="Calibri"/>
            </a:endParaRPr>
          </a:p>
        </p:txBody>
      </p:sp>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Clr>
                <a:schemeClr val="dk1"/>
              </a:buClr>
              <a:buSzPts val="1100"/>
              <a:buFont typeface="Arial"/>
              <a:buNone/>
            </a:pPr>
            <a:r>
              <a:rPr lang="en-US" sz="1100">
                <a:solidFill>
                  <a:schemeClr val="dk1"/>
                </a:solidFill>
                <a:latin typeface="Calibri"/>
                <a:ea typeface="Calibri"/>
                <a:cs typeface="Calibri"/>
                <a:sym typeface="Calibri"/>
              </a:rPr>
              <a:t>K20 Center. (n.d.). T-chart.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https://learn.k20center.ou.edu/strategy/86</a:t>
            </a:r>
            <a:endParaRPr/>
          </a:p>
        </p:txBody>
      </p:sp>
      <p:sp>
        <p:nvSpPr>
          <p:cNvPr id="150" name="Google Shape;15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h6cde246021fec89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r>
              <a:rPr lang="en-US" sz="1100">
                <a:solidFill>
                  <a:schemeClr val="dk1"/>
                </a:solidFill>
                <a:latin typeface="Calibri"/>
                <a:ea typeface="Calibri"/>
                <a:cs typeface="Calibri"/>
                <a:sym typeface="Calibri"/>
              </a:rPr>
              <a:t>K20 Center. (n.d.). T-chart.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https://learn.k20center.ou.edu/strategy/86</a:t>
            </a:r>
            <a:endParaRPr/>
          </a:p>
        </p:txBody>
      </p:sp>
      <p:sp>
        <p:nvSpPr>
          <p:cNvPr id="157" name="Google Shape;157;h6cde246021fec89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h6cde246021fec89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h6cde246021fec89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0" dirty="0"/>
          </a:p>
          <a:p>
            <a:pPr marL="0" lvl="0" indent="0" algn="l" rtl="0">
              <a:spcBef>
                <a:spcPts val="0"/>
              </a:spcBef>
              <a:spcAft>
                <a:spcPts val="0"/>
              </a:spcAft>
              <a:buClr>
                <a:schemeClr val="dk1"/>
              </a:buClr>
              <a:buSzPts val="1100"/>
              <a:buFont typeface="Arial"/>
              <a:buNone/>
            </a:pPr>
            <a:r>
              <a:rPr lang="en-US" sz="1200" dirty="0">
                <a:solidFill>
                  <a:srgbClr val="292929"/>
                </a:solidFill>
                <a:latin typeface="Calibri"/>
                <a:ea typeface="Calibri"/>
                <a:cs typeface="Calibri"/>
                <a:sym typeface="Calibri"/>
              </a:rPr>
              <a:t>Lewis, R. (2012). The Monkey's paw. (video file). Youtube.com. </a:t>
            </a:r>
            <a:r>
              <a:rPr lang="en-US" sz="1200" dirty="0">
                <a:solidFill>
                  <a:srgbClr val="1155CC"/>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a:t>
            </a:r>
            <a:r>
              <a:rPr lang="en-US" sz="1200" dirty="0">
                <a:solidFill>
                  <a:srgbClr val="1155CC"/>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?v=ugjegclLNhM</a:t>
            </a:r>
            <a:endParaRPr sz="1200" dirty="0">
              <a:solidFill>
                <a:srgbClr val="1155CC"/>
              </a:solidFill>
              <a:latin typeface="Calibri"/>
              <a:ea typeface="Calibri"/>
              <a:cs typeface="Calibri"/>
              <a:sym typeface="Calibri"/>
            </a:endParaRPr>
          </a:p>
          <a:p>
            <a:pPr marL="0" lvl="0" indent="0" algn="l" rtl="0">
              <a:spcBef>
                <a:spcPts val="0"/>
              </a:spcBef>
              <a:spcAft>
                <a:spcPts val="0"/>
              </a:spcAft>
              <a:buNone/>
            </a:pPr>
            <a:endParaRPr sz="10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h2135c3b41e2e40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h2135c3b41e2e4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16"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1" name="Google Shape;11;p16"/>
          <p:cNvSpPr txBox="1">
            <a:spLocks noGrp="1"/>
          </p:cNvSpPr>
          <p:nvPr>
            <p:ph type="title"/>
          </p:nvPr>
        </p:nvSpPr>
        <p:spPr>
          <a:xfrm>
            <a:off x="3945466" y="559689"/>
            <a:ext cx="4565121"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 name="Google Shape;12;p16"/>
          <p:cNvSpPr txBox="1">
            <a:spLocks noGrp="1"/>
          </p:cNvSpPr>
          <p:nvPr>
            <p:ph type="body" idx="1"/>
          </p:nvPr>
        </p:nvSpPr>
        <p:spPr>
          <a:xfrm>
            <a:off x="3944799" y="2807732"/>
            <a:ext cx="4564202" cy="1397000"/>
          </a:xfrm>
          <a:prstGeom prst="rect">
            <a:avLst/>
          </a:prstGeom>
          <a:noFill/>
          <a:ln>
            <a:noFill/>
          </a:ln>
        </p:spPr>
        <p:txBody>
          <a:bodyPr spcFirstLastPara="1" wrap="square" lIns="91425" tIns="45700" rIns="91425" bIns="45700" anchor="t" anchorCtr="0">
            <a:noAutofit/>
          </a:bodyPr>
          <a:lstStyle>
            <a:lvl1pPr marL="457200" lvl="0" indent="-228600" algn="l">
              <a:spcBef>
                <a:spcPts val="520"/>
              </a:spcBef>
              <a:spcAft>
                <a:spcPts val="0"/>
              </a:spcAft>
              <a:buClr>
                <a:schemeClr val="lt1"/>
              </a:buClr>
              <a:buSzPts val="2600"/>
              <a:buNone/>
              <a:defRPr>
                <a:solidFill>
                  <a:schemeClr val="lt1"/>
                </a:solidFill>
              </a:defRPr>
            </a:lvl1pPr>
            <a:lvl2pPr marL="914400" lvl="1" indent="-228600" algn="l">
              <a:spcBef>
                <a:spcPts val="400"/>
              </a:spcBef>
              <a:spcAft>
                <a:spcPts val="0"/>
              </a:spcAft>
              <a:buClr>
                <a:schemeClr val="lt1"/>
              </a:buClr>
              <a:buSzPts val="2600"/>
              <a:buNone/>
              <a:defRPr>
                <a:solidFill>
                  <a:schemeClr val="lt1"/>
                </a:solidFill>
              </a:defRPr>
            </a:lvl2pPr>
            <a:lvl3pPr marL="1371600" lvl="2" indent="-228600" algn="l">
              <a:spcBef>
                <a:spcPts val="340"/>
              </a:spcBef>
              <a:spcAft>
                <a:spcPts val="0"/>
              </a:spcAft>
              <a:buClr>
                <a:schemeClr val="lt1"/>
              </a:buClr>
              <a:buSzPts val="2600"/>
              <a:buNone/>
              <a:defRPr>
                <a:solidFill>
                  <a:schemeClr val="lt1"/>
                </a:solidFill>
              </a:defRPr>
            </a:lvl3pPr>
            <a:lvl4pPr marL="1828800" lvl="3" indent="-228600" algn="l">
              <a:lnSpc>
                <a:spcPct val="90000"/>
              </a:lnSpc>
              <a:spcBef>
                <a:spcPts val="300"/>
              </a:spcBef>
              <a:spcAft>
                <a:spcPts val="0"/>
              </a:spcAft>
              <a:buClr>
                <a:schemeClr val="lt1"/>
              </a:buClr>
              <a:buSzPts val="2600"/>
              <a:buNone/>
              <a:defRPr>
                <a:solidFill>
                  <a:schemeClr val="lt1"/>
                </a:solidFill>
              </a:defRPr>
            </a:lvl4pPr>
            <a:lvl5pPr marL="2286000" lvl="4" indent="-228600" algn="l">
              <a:lnSpc>
                <a:spcPct val="90000"/>
              </a:lnSpc>
              <a:spcBef>
                <a:spcPts val="270"/>
              </a:spcBef>
              <a:spcAft>
                <a:spcPts val="0"/>
              </a:spcAft>
              <a:buClr>
                <a:schemeClr val="lt1"/>
              </a:buClr>
              <a:buSzPts val="208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bjective(s)">
  <p:cSld name="Objective(s)">
    <p:bg>
      <p:bgPr>
        <a:blipFill>
          <a:blip r:embed="rId2">
            <a:alphaModFix/>
          </a:blip>
          <a:stretch>
            <a:fillRect/>
          </a:stretch>
        </a:blipFill>
        <a:effectLst/>
      </p:bgPr>
    </p:bg>
    <p:spTree>
      <p:nvGrpSpPr>
        <p:cNvPr id="1" name="Shape 13"/>
        <p:cNvGrpSpPr/>
        <p:nvPr/>
      </p:nvGrpSpPr>
      <p:grpSpPr>
        <a:xfrm>
          <a:off x="0" y="0"/>
          <a:ext cx="0" cy="0"/>
          <a:chOff x="0" y="0"/>
          <a:chExt cx="0" cy="0"/>
        </a:xfrm>
      </p:grpSpPr>
      <p:pic>
        <p:nvPicPr>
          <p:cNvPr id="14" name="Google Shape;14;p17"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5" name="Google Shape;15;p17"/>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6" name="Google Shape;16;p17"/>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Clr>
                <a:schemeClr val="lt1"/>
              </a:buClr>
              <a:buSzPts val="2600"/>
              <a:buChar char="●"/>
              <a:defRPr>
                <a:solidFill>
                  <a:schemeClr val="lt1"/>
                </a:solidFill>
              </a:defRPr>
            </a:lvl1pPr>
            <a:lvl2pPr marL="914400" lvl="1" indent="-393700" algn="l">
              <a:spcBef>
                <a:spcPts val="400"/>
              </a:spcBef>
              <a:spcAft>
                <a:spcPts val="0"/>
              </a:spcAft>
              <a:buClr>
                <a:schemeClr val="lt1"/>
              </a:buClr>
              <a:buSzPts val="2600"/>
              <a:buChar char="o"/>
              <a:defRPr>
                <a:solidFill>
                  <a:schemeClr val="lt1"/>
                </a:solidFill>
              </a:defRPr>
            </a:lvl2pPr>
            <a:lvl3pPr marL="1371600" lvl="2" indent="-393700" algn="l">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 1 Column">
  <p:cSld name="Content - 1 Column">
    <p:spTree>
      <p:nvGrpSpPr>
        <p:cNvPr id="1" name="Shape 17"/>
        <p:cNvGrpSpPr/>
        <p:nvPr/>
      </p:nvGrpSpPr>
      <p:grpSpPr>
        <a:xfrm>
          <a:off x="0" y="0"/>
          <a:ext cx="0" cy="0"/>
          <a:chOff x="0" y="0"/>
          <a:chExt cx="0" cy="0"/>
        </a:xfrm>
      </p:grpSpPr>
      <p:pic>
        <p:nvPicPr>
          <p:cNvPr id="18" name="Google Shape;18;p18"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19" name="Google Shape;19;p1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 name="Google Shape;20;p18"/>
          <p:cNvSpPr txBox="1">
            <a:spLocks noGrp="1"/>
          </p:cNvSpPr>
          <p:nvPr>
            <p:ph type="body" idx="1"/>
          </p:nvPr>
        </p:nvSpPr>
        <p:spPr>
          <a:xfrm>
            <a:off x="628649" y="1370013"/>
            <a:ext cx="7886699" cy="3262312"/>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SzPts val="2600"/>
              <a:buFont typeface="Calibri"/>
              <a:buAutoNum type="arabicPeriod"/>
              <a:defRPr/>
            </a:lvl1pPr>
            <a:lvl2pPr marL="914400" lvl="1" indent="-393700" algn="l">
              <a:spcBef>
                <a:spcPts val="400"/>
              </a:spcBef>
              <a:spcAft>
                <a:spcPts val="0"/>
              </a:spcAft>
              <a:buSzPts val="2600"/>
              <a:buFont typeface="Calibri"/>
              <a:buAutoNum type="alphaLcPeriod"/>
              <a:defRPr/>
            </a:lvl2pPr>
            <a:lvl3pPr marL="1371600" lvl="2" indent="-393700" algn="l">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1"/>
        <p:cNvGrpSpPr/>
        <p:nvPr/>
      </p:nvGrpSpPr>
      <p:grpSpPr>
        <a:xfrm>
          <a:off x="0" y="0"/>
          <a:ext cx="0" cy="0"/>
          <a:chOff x="0" y="0"/>
          <a:chExt cx="0" cy="0"/>
        </a:xfrm>
      </p:grpSpPr>
      <p:pic>
        <p:nvPicPr>
          <p:cNvPr id="22" name="Google Shape;22;p19"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3" name="Google Shape;23;p19"/>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ructional Strategy">
  <p:cSld name="Instructional Strategy">
    <p:spTree>
      <p:nvGrpSpPr>
        <p:cNvPr id="1" name="Shape 24"/>
        <p:cNvGrpSpPr/>
        <p:nvPr/>
      </p:nvGrpSpPr>
      <p:grpSpPr>
        <a:xfrm>
          <a:off x="0" y="0"/>
          <a:ext cx="0" cy="0"/>
          <a:chOff x="0" y="0"/>
          <a:chExt cx="0" cy="0"/>
        </a:xfrm>
      </p:grpSpPr>
      <p:pic>
        <p:nvPicPr>
          <p:cNvPr id="25" name="Google Shape;25;p20"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6" name="Google Shape;26;p2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 2 column" type="twoObj">
  <p:cSld name="TWO_OBJECTS">
    <p:spTree>
      <p:nvGrpSpPr>
        <p:cNvPr id="1" name="Shape 28"/>
        <p:cNvGrpSpPr/>
        <p:nvPr/>
      </p:nvGrpSpPr>
      <p:grpSpPr>
        <a:xfrm>
          <a:off x="0" y="0"/>
          <a:ext cx="0" cy="0"/>
          <a:chOff x="0" y="0"/>
          <a:chExt cx="0" cy="0"/>
        </a:xfrm>
      </p:grpSpPr>
      <p:pic>
        <p:nvPicPr>
          <p:cNvPr id="29" name="Google Shape;29;p21"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0" name="Google Shape;30;p21"/>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SzPts val="2600"/>
              <a:buFont typeface="Calibri"/>
              <a:buAutoNum type="arabicPeriod"/>
              <a:defRPr/>
            </a:lvl1pPr>
            <a:lvl2pPr marL="914400" lvl="1" indent="-393700" algn="l">
              <a:spcBef>
                <a:spcPts val="400"/>
              </a:spcBef>
              <a:spcAft>
                <a:spcPts val="0"/>
              </a:spcAft>
              <a:buSzPts val="2600"/>
              <a:buFont typeface="Calibri"/>
              <a:buAutoNum type="alphaLcPeriod"/>
              <a:defRPr/>
            </a:lvl2pPr>
            <a:lvl3pPr marL="1371600" lvl="2" indent="-393700" algn="l">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pic>
        <p:nvPicPr>
          <p:cNvPr id="34" name="Google Shape;34;p22"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5" name="Google Shape;35;p22"/>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6" name="Google Shape;36;p22"/>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spcBef>
                <a:spcPts val="520"/>
              </a:spcBef>
              <a:spcAft>
                <a:spcPts val="0"/>
              </a:spcAft>
              <a:buSzPts val="2600"/>
              <a:buNone/>
              <a:defRPr sz="2600" b="1">
                <a:solidFill>
                  <a:schemeClr val="accent1"/>
                </a:solidFill>
              </a:defRPr>
            </a:lvl1pPr>
            <a:lvl2pPr marL="914400" lvl="1" indent="-228600" algn="l">
              <a:spcBef>
                <a:spcPts val="400"/>
              </a:spcBef>
              <a:spcAft>
                <a:spcPts val="0"/>
              </a:spcAft>
              <a:buSzPts val="2000"/>
              <a:buNone/>
              <a:defRPr sz="2000" b="1"/>
            </a:lvl2pPr>
            <a:lvl3pPr marL="1371600" lvl="2" indent="-228600" algn="l">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2"/>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2"/>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Autofit/>
          </a:bodyPr>
          <a:lstStyle>
            <a:lvl1pPr marL="457200" lvl="0" indent="-228600" algn="l">
              <a:spcBef>
                <a:spcPts val="520"/>
              </a:spcBef>
              <a:spcAft>
                <a:spcPts val="0"/>
              </a:spcAft>
              <a:buSzPts val="2600"/>
              <a:buNone/>
              <a:defRPr sz="2600" b="1">
                <a:solidFill>
                  <a:schemeClr val="accent1"/>
                </a:solidFill>
              </a:defRPr>
            </a:lvl1pPr>
            <a:lvl2pPr marL="914400" lvl="1" indent="-228600" algn="l">
              <a:spcBef>
                <a:spcPts val="400"/>
              </a:spcBef>
              <a:spcAft>
                <a:spcPts val="0"/>
              </a:spcAft>
              <a:buSzPts val="2000"/>
              <a:buNone/>
              <a:defRPr sz="2000" b="1"/>
            </a:lvl2pPr>
            <a:lvl3pPr marL="1371600" lvl="2" indent="-228600" algn="l">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2"/>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40"/>
        <p:cNvGrpSpPr/>
        <p:nvPr/>
      </p:nvGrpSpPr>
      <p:grpSpPr>
        <a:xfrm>
          <a:off x="0" y="0"/>
          <a:ext cx="0" cy="0"/>
          <a:chOff x="0" y="0"/>
          <a:chExt cx="0" cy="0"/>
        </a:xfrm>
      </p:grpSpPr>
      <p:pic>
        <p:nvPicPr>
          <p:cNvPr id="41" name="Google Shape;41;p23"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42" name="Google Shape;42;p23"/>
          <p:cNvSpPr txBox="1">
            <a:spLocks noGrp="1"/>
          </p:cNvSpPr>
          <p:nvPr>
            <p:ph type="title"/>
          </p:nvPr>
        </p:nvSpPr>
        <p:spPr>
          <a:xfrm>
            <a:off x="754050" y="4329575"/>
            <a:ext cx="7635900" cy="572700"/>
          </a:xfrm>
          <a:prstGeom prst="rect">
            <a:avLst/>
          </a:prstGeom>
          <a:noFill/>
          <a:ln>
            <a:noFill/>
          </a:ln>
        </p:spPr>
        <p:txBody>
          <a:bodyPr spcFirstLastPara="1" wrap="square" lIns="91425" tIns="91425" rIns="91425" bIns="91425" anchor="t" anchorCtr="0">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2pPr>
            <a:lvl3pPr lvl="2"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3pPr>
            <a:lvl4pPr lvl="3"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4pPr>
            <a:lvl5pPr lvl="4"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5pPr>
            <a:lvl6pPr lvl="5"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6pPr>
            <a:lvl7pPr lvl="6"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7pPr>
            <a:lvl8pPr lvl="7"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8pPr>
            <a:lvl9pPr lvl="8"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type="secHead">
  <p:cSld name="SECTION_HEADER">
    <p:bg>
      <p:bgPr>
        <a:blipFill>
          <a:blip r:embed="rId2">
            <a:alphaModFix/>
          </a:blip>
          <a:stretch>
            <a:fillRect/>
          </a:stretch>
        </a:blipFill>
        <a:effectLst/>
      </p:bgPr>
    </p:bg>
    <p:spTree>
      <p:nvGrpSpPr>
        <p:cNvPr id="1" name="Shape 43"/>
        <p:cNvGrpSpPr/>
        <p:nvPr/>
      </p:nvGrpSpPr>
      <p:grpSpPr>
        <a:xfrm>
          <a:off x="0" y="0"/>
          <a:ext cx="0" cy="0"/>
          <a:chOff x="0" y="0"/>
          <a:chExt cx="0" cy="0"/>
        </a:xfrm>
      </p:grpSpPr>
      <p:pic>
        <p:nvPicPr>
          <p:cNvPr id="44" name="Google Shape;44;p24"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45" name="Google Shape;45;p24"/>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3600">
                <a:solidFill>
                  <a:schemeClr val="dk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6" name="Google Shape;46;p24"/>
          <p:cNvSpPr txBox="1">
            <a:spLocks noGrp="1"/>
          </p:cNvSpPr>
          <p:nvPr>
            <p:ph type="body" idx="1"/>
          </p:nvPr>
        </p:nvSpPr>
        <p:spPr>
          <a:xfrm>
            <a:off x="623888" y="2718689"/>
            <a:ext cx="7886700" cy="1125538"/>
          </a:xfrm>
          <a:prstGeom prst="rect">
            <a:avLst/>
          </a:prstGeom>
          <a:noFill/>
          <a:ln>
            <a:noFill/>
          </a:ln>
        </p:spPr>
        <p:txBody>
          <a:bodyPr spcFirstLastPara="1" wrap="square" lIns="91425" tIns="45700" rIns="91425" bIns="45700" anchor="t" anchorCtr="0">
            <a:normAutofit/>
          </a:bodyPr>
          <a:lstStyle>
            <a:lvl1pPr marL="457200" lvl="0" indent="-228600" algn="l">
              <a:spcBef>
                <a:spcPts val="520"/>
              </a:spcBef>
              <a:spcAft>
                <a:spcPts val="0"/>
              </a:spcAft>
              <a:buSzPts val="2600"/>
              <a:buNone/>
              <a:defRPr sz="2600">
                <a:solidFill>
                  <a:schemeClr val="dk1"/>
                </a:solidFill>
              </a:defRPr>
            </a:lvl1pPr>
            <a:lvl2pPr marL="914400" lvl="1" indent="-228600" algn="l">
              <a:spcBef>
                <a:spcPts val="400"/>
              </a:spcBef>
              <a:spcAft>
                <a:spcPts val="0"/>
              </a:spcAft>
              <a:buSzPts val="2000"/>
              <a:buNone/>
              <a:defRPr sz="2000">
                <a:solidFill>
                  <a:srgbClr val="757575"/>
                </a:solidFill>
              </a:defRPr>
            </a:lvl2pPr>
            <a:lvl3pPr marL="1371600" lvl="2" indent="-228600" algn="l">
              <a:spcBef>
                <a:spcPts val="340"/>
              </a:spcBef>
              <a:spcAft>
                <a:spcPts val="0"/>
              </a:spcAft>
              <a:buSzPts val="1800"/>
              <a:buNone/>
              <a:defRPr sz="1800">
                <a:solidFill>
                  <a:srgbClr val="757575"/>
                </a:solidFill>
              </a:defRPr>
            </a:lvl3pPr>
            <a:lvl4pPr marL="1828800" lvl="3" indent="-228600" algn="l">
              <a:lnSpc>
                <a:spcPct val="90000"/>
              </a:lnSpc>
              <a:spcBef>
                <a:spcPts val="300"/>
              </a:spcBef>
              <a:spcAft>
                <a:spcPts val="0"/>
              </a:spcAft>
              <a:buSzPts val="1600"/>
              <a:buNone/>
              <a:defRPr sz="1600">
                <a:solidFill>
                  <a:srgbClr val="757575"/>
                </a:solidFill>
              </a:defRPr>
            </a:lvl4pPr>
            <a:lvl5pPr marL="2286000" lvl="4" indent="-228600" algn="l">
              <a:lnSpc>
                <a:spcPct val="90000"/>
              </a:lnSpc>
              <a:spcBef>
                <a:spcPts val="270"/>
              </a:spcBef>
              <a:spcAft>
                <a:spcPts val="0"/>
              </a:spcAft>
              <a:buSzPts val="128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ver Slide">
  <p:cSld name="Cover Slide">
    <p:bg>
      <p:bgPr>
        <a:blipFill>
          <a:blip r:embed="rId2">
            <a:alphaModFix/>
          </a:blip>
          <a:stretch>
            <a:fillRect/>
          </a:stretch>
        </a:blipFill>
        <a:effectLst/>
      </p:bgPr>
    </p:bg>
    <p:spTree>
      <p:nvGrpSpPr>
        <p:cNvPr id="1"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With Cover Image">
  <p:cSld name="Title - With Cover Image">
    <p:bg>
      <p:bgPr>
        <a:blipFill>
          <a:blip r:embed="rId2">
            <a:alphaModFix/>
          </a:blip>
          <a:stretch>
            <a:fillRect/>
          </a:stretch>
        </a:blipFill>
        <a:effectLst/>
      </p:bgPr>
    </p:bg>
    <p:spTree>
      <p:nvGrpSpPr>
        <p:cNvPr id="1" name="Shape 48"/>
        <p:cNvGrpSpPr/>
        <p:nvPr/>
      </p:nvGrpSpPr>
      <p:grpSpPr>
        <a:xfrm>
          <a:off x="0" y="0"/>
          <a:ext cx="0" cy="0"/>
          <a:chOff x="0" y="0"/>
          <a:chExt cx="0" cy="0"/>
        </a:xfrm>
      </p:grpSpPr>
      <p:pic>
        <p:nvPicPr>
          <p:cNvPr id="49" name="Google Shape;49;p26"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50" name="Google Shape;50;p26"/>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1" name="Google Shape;51;p26"/>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Clr>
                <a:schemeClr val="lt1"/>
              </a:buClr>
              <a:buSzPts val="2600"/>
              <a:buChar char="●"/>
              <a:defRPr>
                <a:solidFill>
                  <a:schemeClr val="lt1"/>
                </a:solidFill>
              </a:defRPr>
            </a:lvl1pPr>
            <a:lvl2pPr marL="914400" lvl="1" indent="-393700" algn="l">
              <a:spcBef>
                <a:spcPts val="400"/>
              </a:spcBef>
              <a:spcAft>
                <a:spcPts val="0"/>
              </a:spcAft>
              <a:buClr>
                <a:schemeClr val="lt1"/>
              </a:buClr>
              <a:buSzPts val="2600"/>
              <a:buChar char="o"/>
              <a:defRPr>
                <a:solidFill>
                  <a:schemeClr val="lt1"/>
                </a:solidFill>
              </a:defRPr>
            </a:lvl2pPr>
            <a:lvl3pPr marL="1371600" lvl="2" indent="-393700" algn="l">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ntent - 1 Column" type="obj">
  <p:cSld name="OBJECT">
    <p:spTree>
      <p:nvGrpSpPr>
        <p:cNvPr id="1" name="Shape 52"/>
        <p:cNvGrpSpPr/>
        <p:nvPr/>
      </p:nvGrpSpPr>
      <p:grpSpPr>
        <a:xfrm>
          <a:off x="0" y="0"/>
          <a:ext cx="0" cy="0"/>
          <a:chOff x="0" y="0"/>
          <a:chExt cx="0" cy="0"/>
        </a:xfrm>
      </p:grpSpPr>
      <p:pic>
        <p:nvPicPr>
          <p:cNvPr id="53" name="Google Shape;53;p27"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4" name="Google Shape;54;p27"/>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5" name="Google Shape;55;p27"/>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 Blue Background">
  <p:cSld name="Content - Blue Background">
    <p:spTree>
      <p:nvGrpSpPr>
        <p:cNvPr id="1" name="Shape 56"/>
        <p:cNvGrpSpPr/>
        <p:nvPr/>
      </p:nvGrpSpPr>
      <p:grpSpPr>
        <a:xfrm>
          <a:off x="0" y="0"/>
          <a:ext cx="0" cy="0"/>
          <a:chOff x="0" y="0"/>
          <a:chExt cx="0" cy="0"/>
        </a:xfrm>
      </p:grpSpPr>
      <p:pic>
        <p:nvPicPr>
          <p:cNvPr id="57" name="Google Shape;57;p28"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8" name="Google Shape;58;p28"/>
          <p:cNvSpPr/>
          <p:nvPr/>
        </p:nvSpPr>
        <p:spPr>
          <a:xfrm>
            <a:off x="4572000" y="0"/>
            <a:ext cx="4572000" cy="5143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9" name="Google Shape;59;p28"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0" name="Google Shape;60;p28"/>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Red Background">
  <p:cSld name="Content - Red Background">
    <p:spTree>
      <p:nvGrpSpPr>
        <p:cNvPr id="1" name="Shape 61"/>
        <p:cNvGrpSpPr/>
        <p:nvPr/>
      </p:nvGrpSpPr>
      <p:grpSpPr>
        <a:xfrm>
          <a:off x="0" y="0"/>
          <a:ext cx="0" cy="0"/>
          <a:chOff x="0" y="0"/>
          <a:chExt cx="0" cy="0"/>
        </a:xfrm>
      </p:grpSpPr>
      <p:pic>
        <p:nvPicPr>
          <p:cNvPr id="62" name="Google Shape;62;p29"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63" name="Google Shape;63;p29"/>
          <p:cNvSpPr/>
          <p:nvPr/>
        </p:nvSpPr>
        <p:spPr>
          <a:xfrm>
            <a:off x="4572000" y="0"/>
            <a:ext cx="4572000" cy="51435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4" name="Google Shape;64;p29"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5" name="Google Shape;65;p29"/>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66"/>
        <p:cNvGrpSpPr/>
        <p:nvPr/>
      </p:nvGrpSpPr>
      <p:grpSpPr>
        <a:xfrm>
          <a:off x="0" y="0"/>
          <a:ext cx="0" cy="0"/>
          <a:chOff x="0" y="0"/>
          <a:chExt cx="0" cy="0"/>
        </a:xfrm>
      </p:grpSpPr>
      <p:pic>
        <p:nvPicPr>
          <p:cNvPr id="67" name="Google Shape;67;p30"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7" name="Google Shape;7;p14"/>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marR="0" lvl="0" indent="-393700" algn="l" rtl="0">
              <a:spcBef>
                <a:spcPts val="520"/>
              </a:spcBef>
              <a:spcAft>
                <a:spcPts val="0"/>
              </a:spcAft>
              <a:buClr>
                <a:srgbClr val="971D20"/>
              </a:buClr>
              <a:buSzPts val="2600"/>
              <a:buFont typeface="NTR"/>
              <a:buChar char="●"/>
              <a:defRPr sz="2600" b="0" i="0" u="none" strike="noStrike" cap="none">
                <a:solidFill>
                  <a:schemeClr val="dk1"/>
                </a:solidFill>
                <a:latin typeface="Calibri"/>
                <a:ea typeface="Calibri"/>
                <a:cs typeface="Calibri"/>
                <a:sym typeface="Calibri"/>
              </a:defRPr>
            </a:lvl1pPr>
            <a:lvl2pPr marL="914400" marR="0" lvl="1" indent="-393700" algn="l" rtl="0">
              <a:spcBef>
                <a:spcPts val="400"/>
              </a:spcBef>
              <a:spcAft>
                <a:spcPts val="0"/>
              </a:spcAft>
              <a:buClr>
                <a:schemeClr val="accent1"/>
              </a:buClr>
              <a:buSzPts val="2600"/>
              <a:buFont typeface="Courier New"/>
              <a:buChar char="o"/>
              <a:defRPr sz="2600" b="0" i="0" u="none" strike="noStrike" cap="none">
                <a:solidFill>
                  <a:schemeClr val="dk1"/>
                </a:solidFill>
                <a:latin typeface="Calibri"/>
                <a:ea typeface="Calibri"/>
                <a:cs typeface="Calibri"/>
                <a:sym typeface="Calibri"/>
              </a:defRPr>
            </a:lvl2pPr>
            <a:lvl3pPr marL="1371600" marR="0" lvl="2" indent="-393700" algn="l" rtl="0">
              <a:spcBef>
                <a:spcPts val="340"/>
              </a:spcBef>
              <a:spcAft>
                <a:spcPts val="0"/>
              </a:spcAft>
              <a:buClr>
                <a:srgbClr val="E8BF3C"/>
              </a:buClr>
              <a:buSzPts val="2600"/>
              <a:buFont typeface="Noto Sans Symbols"/>
              <a:buChar char="▪"/>
              <a:defRPr sz="2600" b="0" i="0" u="none" strike="noStrike" cap="none">
                <a:solidFill>
                  <a:schemeClr val="dk1"/>
                </a:solidFill>
                <a:latin typeface="Calibri"/>
                <a:ea typeface="Calibri"/>
                <a:cs typeface="Calibri"/>
                <a:sym typeface="Calibri"/>
              </a:defRPr>
            </a:lvl3pPr>
            <a:lvl4pPr marL="1828800" marR="0" lvl="3" indent="-393700" algn="l" rtl="0">
              <a:lnSpc>
                <a:spcPct val="90000"/>
              </a:lnSpc>
              <a:spcBef>
                <a:spcPts val="300"/>
              </a:spcBef>
              <a:spcAft>
                <a:spcPts val="0"/>
              </a:spcAft>
              <a:buClr>
                <a:srgbClr val="971D20"/>
              </a:buClr>
              <a:buSzPts val="2600"/>
              <a:buFont typeface="Arial"/>
              <a:buChar char="•"/>
              <a:defRPr sz="2600" b="0" i="0" u="none" strike="noStrike" cap="none">
                <a:solidFill>
                  <a:schemeClr val="dk1"/>
                </a:solidFill>
                <a:latin typeface="Calibri"/>
                <a:ea typeface="Calibri"/>
                <a:cs typeface="Calibri"/>
                <a:sym typeface="Calibri"/>
              </a:defRPr>
            </a:lvl4pPr>
            <a:lvl5pPr marL="2286000" marR="0" lvl="4" indent="-360680" algn="l" rtl="0">
              <a:lnSpc>
                <a:spcPct val="90000"/>
              </a:lnSpc>
              <a:spcBef>
                <a:spcPts val="270"/>
              </a:spcBef>
              <a:spcAft>
                <a:spcPts val="0"/>
              </a:spcAft>
              <a:buClr>
                <a:schemeClr val="accent1"/>
              </a:buClr>
              <a:buSzPts val="2080"/>
              <a:buFont typeface="Courier New"/>
              <a:buChar char="o"/>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s://youtu.be/9gy-1Z2Sa-c?si=mZT8we776f2Oew46" TargetMode="External"/><Relationship Id="rId5" Type="http://schemas.openxmlformats.org/officeDocument/2006/relationships/image" Target="../media/image10.jpg"/><Relationship Id="rId4" Type="http://schemas.openxmlformats.org/officeDocument/2006/relationships/hyperlink" Target="http://www.youtube.com/watch?v=9gy-1Z2Sa-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NmYDQcaB2c8&amp;t=40s"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3.jpg"/><Relationship Id="rId4" Type="http://schemas.openxmlformats.org/officeDocument/2006/relationships/hyperlink" Target="http://www.youtube.com/watch?v=ugjegclLNh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
          <p:cNvSpPr txBox="1">
            <a:spLocks noGrp="1"/>
          </p:cNvSpPr>
          <p:nvPr>
            <p:ph type="title"/>
          </p:nvPr>
        </p:nvSpPr>
        <p:spPr>
          <a:xfrm>
            <a:off x="3675529" y="712099"/>
            <a:ext cx="5164146" cy="2139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None/>
            </a:pPr>
            <a:r>
              <a:rPr lang="en-US" dirty="0"/>
              <a:t>Active or Passive? “The Monkey’s Paw”</a:t>
            </a:r>
            <a:endParaRPr dirty="0"/>
          </a:p>
        </p:txBody>
      </p:sp>
      <p:sp>
        <p:nvSpPr>
          <p:cNvPr id="77" name="Google Shape;77;p2"/>
          <p:cNvSpPr txBox="1">
            <a:spLocks noGrp="1"/>
          </p:cNvSpPr>
          <p:nvPr>
            <p:ph type="body" idx="1"/>
          </p:nvPr>
        </p:nvSpPr>
        <p:spPr>
          <a:xfrm>
            <a:off x="3675529" y="2960131"/>
            <a:ext cx="4833472" cy="1397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2600"/>
              <a:buNone/>
            </a:pPr>
            <a:r>
              <a:rPr lang="en-US" dirty="0"/>
              <a:t>Grammar/Language Usage</a:t>
            </a:r>
            <a:endParaRPr dirty="0"/>
          </a:p>
        </p:txBody>
      </p:sp>
      <p:pic>
        <p:nvPicPr>
          <p:cNvPr id="79" name="Google Shape;79;p2" title="The Monkey's Paw Cover.png"/>
          <p:cNvPicPr preferRelativeResize="0"/>
          <p:nvPr/>
        </p:nvPicPr>
        <p:blipFill>
          <a:blip r:embed="rId3">
            <a:alphaModFix/>
          </a:blip>
          <a:stretch>
            <a:fillRect/>
          </a:stretch>
        </p:blipFill>
        <p:spPr>
          <a:xfrm>
            <a:off x="744175" y="1407459"/>
            <a:ext cx="2811488" cy="2423866"/>
          </a:xfrm>
          <a:prstGeom prst="hexagon">
            <a:avLst>
              <a:gd name="adj" fmla="val 25000"/>
              <a:gd name="vf" fmla="val 115470"/>
            </a:avLst>
          </a:prstGeom>
          <a:noFill/>
          <a:ln w="28575">
            <a:solidFill>
              <a:schemeClr val="bg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title"/>
          </p:nvPr>
        </p:nvSpPr>
        <p:spPr>
          <a:xfrm>
            <a:off x="534679" y="195262"/>
            <a:ext cx="7886700"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Essential Questions</a:t>
            </a:r>
            <a:endParaRPr dirty="0"/>
          </a:p>
        </p:txBody>
      </p:sp>
      <p:sp>
        <p:nvSpPr>
          <p:cNvPr id="85" name="Google Shape;85;p3"/>
          <p:cNvSpPr txBox="1">
            <a:spLocks noGrp="1"/>
          </p:cNvSpPr>
          <p:nvPr>
            <p:ph type="body" idx="1"/>
          </p:nvPr>
        </p:nvSpPr>
        <p:spPr>
          <a:xfrm>
            <a:off x="536267" y="2571750"/>
            <a:ext cx="7885112" cy="1397000"/>
          </a:xfrm>
          <a:prstGeom prst="rect">
            <a:avLst/>
          </a:prstGeom>
          <a:noFill/>
          <a:ln>
            <a:noFill/>
          </a:ln>
        </p:spPr>
        <p:txBody>
          <a:bodyPr spcFirstLastPara="1" wrap="square" lIns="91425" tIns="45700" rIns="91425" bIns="45700" anchor="t" anchorCtr="0">
            <a:noAutofit/>
          </a:bodyPr>
          <a:lstStyle/>
          <a:p>
            <a:pPr marL="457200" lvl="0" indent="-393192" algn="l" rtl="0">
              <a:spcBef>
                <a:spcPts val="520"/>
              </a:spcBef>
              <a:spcAft>
                <a:spcPts val="0"/>
              </a:spcAft>
              <a:buClr>
                <a:schemeClr val="lt1"/>
              </a:buClr>
              <a:buSzPts val="2600"/>
              <a:buChar char="●"/>
            </a:pPr>
            <a:r>
              <a:rPr lang="en-US" dirty="0"/>
              <a:t>How do we recognize active and passive voice? </a:t>
            </a:r>
            <a:endParaRPr dirty="0"/>
          </a:p>
          <a:p>
            <a:pPr marL="457200" lvl="0" indent="-393192" algn="l" rtl="0">
              <a:spcBef>
                <a:spcPts val="520"/>
              </a:spcBef>
              <a:spcAft>
                <a:spcPts val="0"/>
              </a:spcAft>
              <a:buClr>
                <a:schemeClr val="lt1"/>
              </a:buClr>
              <a:buSzPts val="2600"/>
              <a:buChar char="●"/>
            </a:pPr>
            <a:r>
              <a:rPr lang="en-US" dirty="0"/>
              <a:t>What is the importance of recognizing active and passive voice?</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4"/>
          <p:cNvSpPr txBox="1">
            <a:spLocks noGrp="1"/>
          </p:cNvSpPr>
          <p:nvPr>
            <p:ph type="title"/>
          </p:nvPr>
        </p:nvSpPr>
        <p:spPr>
          <a:xfrm>
            <a:off x="623900" y="148193"/>
            <a:ext cx="7886700"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Learning Objectives</a:t>
            </a:r>
            <a:endParaRPr dirty="0"/>
          </a:p>
        </p:txBody>
      </p:sp>
      <p:sp>
        <p:nvSpPr>
          <p:cNvPr id="91" name="Google Shape;91;p4"/>
          <p:cNvSpPr txBox="1">
            <a:spLocks noGrp="1"/>
          </p:cNvSpPr>
          <p:nvPr>
            <p:ph type="body" idx="1"/>
          </p:nvPr>
        </p:nvSpPr>
        <p:spPr>
          <a:xfrm>
            <a:off x="564426" y="2473771"/>
            <a:ext cx="7885200" cy="2187000"/>
          </a:xfrm>
          <a:prstGeom prst="rect">
            <a:avLst/>
          </a:prstGeom>
          <a:noFill/>
          <a:ln>
            <a:noFill/>
          </a:ln>
        </p:spPr>
        <p:txBody>
          <a:bodyPr spcFirstLastPara="1" wrap="square" lIns="91425" tIns="45700" rIns="91425" bIns="45700" anchor="t" anchorCtr="0">
            <a:normAutofit lnSpcReduction="10000"/>
          </a:bodyPr>
          <a:lstStyle/>
          <a:p>
            <a:pPr marL="457200" lvl="0" indent="-393192" algn="l" rtl="0">
              <a:spcBef>
                <a:spcPts val="520"/>
              </a:spcBef>
              <a:spcAft>
                <a:spcPts val="0"/>
              </a:spcAft>
              <a:buSzPts val="2600"/>
              <a:buChar char="●"/>
            </a:pPr>
            <a:r>
              <a:rPr lang="en-US" dirty="0"/>
              <a:t>Identify whether a sentence is written in active or passive voice and explain how the voice is used.</a:t>
            </a:r>
            <a:endParaRPr dirty="0"/>
          </a:p>
          <a:p>
            <a:pPr marL="457200" lvl="0" indent="-393192" algn="l" rtl="0">
              <a:spcBef>
                <a:spcPts val="520"/>
              </a:spcBef>
              <a:spcAft>
                <a:spcPts val="0"/>
              </a:spcAft>
              <a:buSzPts val="2600"/>
              <a:buChar char="●"/>
            </a:pPr>
            <a:r>
              <a:rPr lang="en-US" dirty="0"/>
              <a:t>Summarize and paraphrase ideas from one or more texts while keeping the original meaning and putting the ideas in a logical order.</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Card Sort </a:t>
            </a:r>
            <a:endParaRPr dirty="0"/>
          </a:p>
        </p:txBody>
      </p:sp>
      <p:sp>
        <p:nvSpPr>
          <p:cNvPr id="97" name="Google Shape;97;p8"/>
          <p:cNvSpPr txBox="1">
            <a:spLocks noGrp="1"/>
          </p:cNvSpPr>
          <p:nvPr>
            <p:ph type="body" idx="1"/>
          </p:nvPr>
        </p:nvSpPr>
        <p:spPr>
          <a:xfrm>
            <a:off x="628650" y="1268425"/>
            <a:ext cx="5081868" cy="3461700"/>
          </a:xfrm>
          <a:prstGeom prst="rect">
            <a:avLst/>
          </a:prstGeom>
          <a:noFill/>
          <a:ln>
            <a:noFill/>
          </a:ln>
        </p:spPr>
        <p:txBody>
          <a:bodyPr spcFirstLastPara="1" wrap="square" lIns="91425" tIns="45700" rIns="91425" bIns="45700" anchor="t" anchorCtr="0">
            <a:noAutofit/>
          </a:bodyPr>
          <a:lstStyle/>
          <a:p>
            <a:pPr marL="457200" lvl="0" indent="-393192" algn="l" rtl="0">
              <a:spcAft>
                <a:spcPts val="0"/>
              </a:spcAft>
              <a:buSzPts val="2500"/>
              <a:buChar char="●"/>
            </a:pPr>
            <a:r>
              <a:rPr lang="en-US" sz="2500" dirty="0"/>
              <a:t>With your partner, read the sentences on all the cards together.</a:t>
            </a:r>
            <a:endParaRPr sz="2500" dirty="0"/>
          </a:p>
          <a:p>
            <a:pPr marL="457200" lvl="0" indent="-393192" algn="l" rtl="0">
              <a:spcAft>
                <a:spcPts val="0"/>
              </a:spcAft>
              <a:buSzPts val="2500"/>
              <a:buChar char="●"/>
            </a:pPr>
            <a:r>
              <a:rPr lang="en-US" sz="2500" dirty="0"/>
              <a:t>Some of the sentences are similar in the way they are written.</a:t>
            </a:r>
            <a:endParaRPr sz="2500" dirty="0"/>
          </a:p>
          <a:p>
            <a:pPr marL="457200" lvl="0" indent="-393192" algn="l" rtl="0">
              <a:spcAft>
                <a:spcPts val="0"/>
              </a:spcAft>
              <a:buSzPts val="2500"/>
              <a:buChar char="●"/>
            </a:pPr>
            <a:r>
              <a:rPr lang="en-US" sz="2500" dirty="0"/>
              <a:t>Sort the cards into two groups of sentences whose structures seem the same.</a:t>
            </a:r>
            <a:endParaRPr sz="2500" dirty="0"/>
          </a:p>
        </p:txBody>
      </p:sp>
      <p:pic>
        <p:nvPicPr>
          <p:cNvPr id="98" name="Google Shape;98;p8"/>
          <p:cNvPicPr preferRelativeResize="0"/>
          <p:nvPr/>
        </p:nvPicPr>
        <p:blipFill>
          <a:blip r:embed="rId3">
            <a:alphaModFix/>
          </a:blip>
          <a:stretch>
            <a:fillRect/>
          </a:stretch>
        </p:blipFill>
        <p:spPr>
          <a:xfrm>
            <a:off x="7067550" y="274626"/>
            <a:ext cx="1447800" cy="828675"/>
          </a:xfrm>
          <a:prstGeom prst="rect">
            <a:avLst/>
          </a:prstGeom>
          <a:noFill/>
          <a:ln>
            <a:noFill/>
          </a:ln>
        </p:spPr>
      </p:pic>
      <p:pic>
        <p:nvPicPr>
          <p:cNvPr id="99" name="Google Shape;99;p8" title="K20 Center 10 minute timer">
            <a:hlinkClick r:id="rId4"/>
          </p:cNvPr>
          <p:cNvPicPr preferRelativeResize="0"/>
          <p:nvPr/>
        </p:nvPicPr>
        <p:blipFill>
          <a:blip r:embed="rId5">
            <a:alphaModFix/>
          </a:blip>
          <a:stretch>
            <a:fillRect/>
          </a:stretch>
        </p:blipFill>
        <p:spPr>
          <a:xfrm>
            <a:off x="5870761" y="1714500"/>
            <a:ext cx="3048000" cy="1714500"/>
          </a:xfrm>
          <a:prstGeom prst="rect">
            <a:avLst/>
          </a:prstGeom>
          <a:noFill/>
          <a:ln>
            <a:noFill/>
          </a:ln>
        </p:spPr>
      </p:pic>
      <p:sp>
        <p:nvSpPr>
          <p:cNvPr id="100" name="Google Shape;100;p8"/>
          <p:cNvSpPr txBox="1"/>
          <p:nvPr/>
        </p:nvSpPr>
        <p:spPr>
          <a:xfrm>
            <a:off x="5887411" y="3429012"/>
            <a:ext cx="3014700" cy="55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u="sng" dirty="0">
                <a:solidFill>
                  <a:srgbClr val="27578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K20 10 Minute Timer</a:t>
            </a:r>
            <a:endParaRPr sz="1800" dirty="0">
              <a:solidFill>
                <a:srgbClr val="27578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h6cde246021fec89e_0_2"/>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Card Sort </a:t>
            </a:r>
            <a:endParaRPr dirty="0"/>
          </a:p>
        </p:txBody>
      </p:sp>
      <p:sp>
        <p:nvSpPr>
          <p:cNvPr id="106" name="Google Shape;106;h6cde246021fec89e_0_2"/>
          <p:cNvSpPr txBox="1">
            <a:spLocks noGrp="1"/>
          </p:cNvSpPr>
          <p:nvPr>
            <p:ph type="body" idx="1"/>
          </p:nvPr>
        </p:nvSpPr>
        <p:spPr>
          <a:xfrm>
            <a:off x="628650" y="1268425"/>
            <a:ext cx="7886700" cy="3461700"/>
          </a:xfrm>
          <a:prstGeom prst="rect">
            <a:avLst/>
          </a:prstGeom>
          <a:noFill/>
          <a:ln>
            <a:noFill/>
          </a:ln>
        </p:spPr>
        <p:txBody>
          <a:bodyPr spcFirstLastPara="1" wrap="square" lIns="91425" tIns="45700" rIns="91425" bIns="45700" anchor="t" anchorCtr="0">
            <a:noAutofit/>
          </a:bodyPr>
          <a:lstStyle/>
          <a:p>
            <a:pPr marL="457200" lvl="0" indent="-393192" algn="l" rtl="0">
              <a:spcAft>
                <a:spcPts val="0"/>
              </a:spcAft>
              <a:buSzPts val="2600"/>
              <a:buChar char="●"/>
            </a:pPr>
            <a:r>
              <a:rPr lang="en-US" dirty="0"/>
              <a:t>Discuss with your partners how you sorted the sentence cards into two groups.</a:t>
            </a:r>
            <a:endParaRPr dirty="0"/>
          </a:p>
          <a:p>
            <a:pPr marL="457200" lvl="0" indent="0" algn="l" rtl="0">
              <a:spcBef>
                <a:spcPts val="0"/>
              </a:spcBef>
              <a:spcAft>
                <a:spcPts val="0"/>
              </a:spcAft>
              <a:buNone/>
            </a:pPr>
            <a:endParaRPr dirty="0"/>
          </a:p>
          <a:p>
            <a:pPr marL="457200" lvl="0" indent="0" algn="l" rtl="0">
              <a:spcBef>
                <a:spcPts val="0"/>
              </a:spcBef>
              <a:spcAft>
                <a:spcPts val="0"/>
              </a:spcAft>
              <a:buNone/>
            </a:pPr>
            <a:r>
              <a:rPr lang="en-US" i="1" dirty="0"/>
              <a:t>What was your reasoning?</a:t>
            </a:r>
            <a:endParaRPr i="1" dirty="0"/>
          </a:p>
          <a:p>
            <a:pPr marL="457200" lvl="0" indent="0" algn="l" rtl="0">
              <a:spcBef>
                <a:spcPts val="0"/>
              </a:spcBef>
              <a:spcAft>
                <a:spcPts val="0"/>
              </a:spcAft>
              <a:buNone/>
            </a:pPr>
            <a:endParaRPr dirty="0"/>
          </a:p>
          <a:p>
            <a:pPr marL="457200" lvl="0" indent="-393192" algn="l" rtl="0">
              <a:spcAft>
                <a:spcPts val="0"/>
              </a:spcAft>
              <a:buSzPts val="2600"/>
              <a:buChar char="●"/>
            </a:pPr>
            <a:r>
              <a:rPr lang="en-US" dirty="0"/>
              <a:t>Be prepared to discuss your reasoning with the class.</a:t>
            </a:r>
            <a:endParaRPr dirty="0"/>
          </a:p>
          <a:p>
            <a:pPr marL="457200" lvl="0" indent="0" algn="l" rtl="0">
              <a:spcBef>
                <a:spcPts val="0"/>
              </a:spcBef>
              <a:spcAft>
                <a:spcPts val="0"/>
              </a:spcAft>
              <a:buNone/>
            </a:pPr>
            <a:endParaRPr dirty="0"/>
          </a:p>
        </p:txBody>
      </p:sp>
      <p:pic>
        <p:nvPicPr>
          <p:cNvPr id="107" name="Google Shape;107;h6cde246021fec89e_0_2"/>
          <p:cNvPicPr preferRelativeResize="0"/>
          <p:nvPr/>
        </p:nvPicPr>
        <p:blipFill>
          <a:blip r:embed="rId3">
            <a:alphaModFix/>
          </a:blip>
          <a:stretch>
            <a:fillRect/>
          </a:stretch>
        </p:blipFill>
        <p:spPr>
          <a:xfrm>
            <a:off x="7067550" y="274650"/>
            <a:ext cx="1447800" cy="828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1"/>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dirty="0"/>
              <a:t>What is the difference between active and passive voice sentences?</a:t>
            </a:r>
            <a:endParaRPr dirty="0"/>
          </a:p>
        </p:txBody>
      </p:sp>
      <p:sp>
        <p:nvSpPr>
          <p:cNvPr id="113" name="Google Shape;113;p11"/>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SzPts val="2600"/>
              <a:buNone/>
            </a:pPr>
            <a:r>
              <a:rPr lang="en-US"/>
              <a:t>Active Voice</a:t>
            </a:r>
            <a:endParaRPr/>
          </a:p>
        </p:txBody>
      </p:sp>
      <p:sp>
        <p:nvSpPr>
          <p:cNvPr id="114" name="Google Shape;114;p11"/>
          <p:cNvSpPr txBox="1">
            <a:spLocks noGrp="1"/>
          </p:cNvSpPr>
          <p:nvPr>
            <p:ph type="body" idx="2"/>
          </p:nvPr>
        </p:nvSpPr>
        <p:spPr>
          <a:xfrm>
            <a:off x="630238" y="1879600"/>
            <a:ext cx="3868800" cy="9858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000" dirty="0"/>
              <a:t>The subject of the sentence performs the action of the sentence. </a:t>
            </a:r>
            <a:endParaRPr sz="2000" dirty="0"/>
          </a:p>
          <a:p>
            <a:pPr marL="0" lvl="0" indent="0" algn="l" rtl="0">
              <a:spcBef>
                <a:spcPts val="0"/>
              </a:spcBef>
              <a:spcAft>
                <a:spcPts val="0"/>
              </a:spcAft>
              <a:buNone/>
            </a:pPr>
            <a:endParaRPr sz="2400" dirty="0"/>
          </a:p>
          <a:p>
            <a:pPr marL="457200" lvl="0" indent="0" algn="l" rtl="0">
              <a:spcBef>
                <a:spcPts val="0"/>
              </a:spcBef>
              <a:spcAft>
                <a:spcPts val="0"/>
              </a:spcAft>
              <a:buNone/>
            </a:pPr>
            <a:endParaRPr sz="2200" dirty="0"/>
          </a:p>
        </p:txBody>
      </p:sp>
      <p:sp>
        <p:nvSpPr>
          <p:cNvPr id="115" name="Google Shape;115;p11"/>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600"/>
              <a:buNone/>
            </a:pPr>
            <a:r>
              <a:rPr lang="en-US"/>
              <a:t>Passive Voice</a:t>
            </a:r>
            <a:endParaRPr/>
          </a:p>
        </p:txBody>
      </p:sp>
      <p:sp>
        <p:nvSpPr>
          <p:cNvPr id="116" name="Google Shape;116;p11"/>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000" dirty="0"/>
              <a:t>It’s unclear who is doing the action. </a:t>
            </a:r>
          </a:p>
          <a:p>
            <a:pPr marL="0" lvl="0" indent="0" algn="l" rtl="0">
              <a:spcBef>
                <a:spcPts val="0"/>
              </a:spcBef>
              <a:spcAft>
                <a:spcPts val="0"/>
              </a:spcAft>
              <a:buNone/>
            </a:pPr>
            <a:r>
              <a:rPr lang="en-US" sz="2000" dirty="0"/>
              <a:t>The actor may be deliberately disguised. </a:t>
            </a:r>
            <a:endParaRPr sz="2000" dirty="0"/>
          </a:p>
          <a:p>
            <a:pPr marL="0" lvl="0" indent="0" algn="l" rtl="0">
              <a:spcBef>
                <a:spcPts val="0"/>
              </a:spcBef>
              <a:spcAft>
                <a:spcPts val="0"/>
              </a:spcAft>
              <a:buNone/>
            </a:pPr>
            <a:r>
              <a:rPr lang="en-US" sz="2000" dirty="0"/>
              <a:t>The subject is being acted upon by the verb. The verb phrase includes some form of the “be” verb (am, is, are, was, etc.).</a:t>
            </a:r>
            <a:endParaRPr sz="2000" dirty="0"/>
          </a:p>
          <a:p>
            <a:pPr marL="457200" lvl="0" indent="0" algn="l" rtl="0">
              <a:spcBef>
                <a:spcPts val="0"/>
              </a:spcBef>
              <a:spcAft>
                <a:spcPts val="0"/>
              </a:spcAft>
              <a:buNone/>
            </a:pPr>
            <a:endParaRPr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h6cde246021fec89e_0_8"/>
          <p:cNvSpPr txBox="1">
            <a:spLocks noGrp="1"/>
          </p:cNvSpPr>
          <p:nvPr>
            <p:ph type="title"/>
          </p:nvPr>
        </p:nvSpPr>
        <p:spPr>
          <a:xfrm>
            <a:off x="630238" y="274638"/>
            <a:ext cx="7886700" cy="993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None/>
            </a:pPr>
            <a:r>
              <a:rPr lang="en-US"/>
              <a:t>What is the difference between active and passive voice sentences?</a:t>
            </a:r>
            <a:endParaRPr/>
          </a:p>
        </p:txBody>
      </p:sp>
      <p:sp>
        <p:nvSpPr>
          <p:cNvPr id="122" name="Google Shape;122;h6cde246021fec89e_0_8"/>
          <p:cNvSpPr txBox="1">
            <a:spLocks noGrp="1"/>
          </p:cNvSpPr>
          <p:nvPr>
            <p:ph type="body" idx="1"/>
          </p:nvPr>
        </p:nvSpPr>
        <p:spPr>
          <a:xfrm>
            <a:off x="630238" y="1260475"/>
            <a:ext cx="3868800" cy="6192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SzPts val="2600"/>
              <a:buNone/>
            </a:pPr>
            <a:r>
              <a:rPr lang="en-US"/>
              <a:t>Active Voice</a:t>
            </a:r>
            <a:endParaRPr/>
          </a:p>
        </p:txBody>
      </p:sp>
      <p:sp>
        <p:nvSpPr>
          <p:cNvPr id="123" name="Google Shape;123;h6cde246021fec89e_0_8"/>
          <p:cNvSpPr txBox="1">
            <a:spLocks noGrp="1"/>
          </p:cNvSpPr>
          <p:nvPr>
            <p:ph type="body" idx="2"/>
          </p:nvPr>
        </p:nvSpPr>
        <p:spPr>
          <a:xfrm>
            <a:off x="630238" y="1879600"/>
            <a:ext cx="3868800" cy="276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400" b="1" dirty="0"/>
              <a:t>Examples:</a:t>
            </a:r>
            <a:endParaRPr sz="2400" b="1" dirty="0"/>
          </a:p>
          <a:p>
            <a:pPr marL="457200" lvl="0" indent="-367792" algn="l" rtl="0">
              <a:spcBef>
                <a:spcPts val="0"/>
              </a:spcBef>
              <a:spcAft>
                <a:spcPts val="0"/>
              </a:spcAft>
              <a:buSzPts val="2200"/>
              <a:buChar char="●"/>
            </a:pPr>
            <a:r>
              <a:rPr lang="en-US" sz="2200" dirty="0"/>
              <a:t>Sarah danced the polka.</a:t>
            </a:r>
            <a:endParaRPr sz="2200" dirty="0"/>
          </a:p>
          <a:p>
            <a:pPr marL="457200" lvl="0" indent="-367792" algn="l" rtl="0">
              <a:spcBef>
                <a:spcPts val="0"/>
              </a:spcBef>
              <a:spcAft>
                <a:spcPts val="0"/>
              </a:spcAft>
              <a:buSzPts val="2200"/>
              <a:buChar char="●"/>
            </a:pPr>
            <a:r>
              <a:rPr lang="en-US" sz="2200" dirty="0"/>
              <a:t>The building tumbled down.</a:t>
            </a:r>
            <a:endParaRPr sz="2200" dirty="0"/>
          </a:p>
          <a:p>
            <a:pPr marL="457200" lvl="0" indent="-367792" algn="l" rtl="0">
              <a:spcBef>
                <a:spcPts val="0"/>
              </a:spcBef>
              <a:spcAft>
                <a:spcPts val="0"/>
              </a:spcAft>
              <a:buSzPts val="2200"/>
              <a:buChar char="●"/>
            </a:pPr>
            <a:r>
              <a:rPr lang="en-US" sz="2200" dirty="0"/>
              <a:t>The boy ate all the candy.</a:t>
            </a:r>
            <a:endParaRPr sz="2200" dirty="0"/>
          </a:p>
        </p:txBody>
      </p:sp>
      <p:sp>
        <p:nvSpPr>
          <p:cNvPr id="124" name="Google Shape;124;h6cde246021fec89e_0_8"/>
          <p:cNvSpPr txBox="1">
            <a:spLocks noGrp="1"/>
          </p:cNvSpPr>
          <p:nvPr>
            <p:ph type="body" idx="3"/>
          </p:nvPr>
        </p:nvSpPr>
        <p:spPr>
          <a:xfrm>
            <a:off x="4629150" y="1260475"/>
            <a:ext cx="3887700" cy="619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600"/>
              <a:buNone/>
            </a:pPr>
            <a:r>
              <a:rPr lang="en-US"/>
              <a:t>Passive Voice</a:t>
            </a:r>
            <a:endParaRPr/>
          </a:p>
        </p:txBody>
      </p:sp>
      <p:sp>
        <p:nvSpPr>
          <p:cNvPr id="125" name="Google Shape;125;h6cde246021fec89e_0_8"/>
          <p:cNvSpPr txBox="1">
            <a:spLocks noGrp="1"/>
          </p:cNvSpPr>
          <p:nvPr>
            <p:ph type="body" idx="4"/>
          </p:nvPr>
        </p:nvSpPr>
        <p:spPr>
          <a:xfrm>
            <a:off x="4629150" y="1879600"/>
            <a:ext cx="3887700" cy="276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400" b="1"/>
              <a:t>Examples:</a:t>
            </a:r>
            <a:endParaRPr sz="2400" b="1"/>
          </a:p>
          <a:p>
            <a:pPr marL="457200" lvl="0" indent="-367792" algn="l" rtl="0">
              <a:spcBef>
                <a:spcPts val="0"/>
              </a:spcBef>
              <a:spcAft>
                <a:spcPts val="0"/>
              </a:spcAft>
              <a:buSzPts val="2200"/>
              <a:buChar char="●"/>
            </a:pPr>
            <a:r>
              <a:rPr lang="en-US" sz="2200"/>
              <a:t>The polka was danced by Sarah.</a:t>
            </a:r>
            <a:endParaRPr sz="2200"/>
          </a:p>
          <a:p>
            <a:pPr marL="457200" lvl="0" indent="-367792" algn="l" rtl="0">
              <a:spcBef>
                <a:spcPts val="0"/>
              </a:spcBef>
              <a:spcAft>
                <a:spcPts val="0"/>
              </a:spcAft>
              <a:buSzPts val="2200"/>
              <a:buChar char="●"/>
            </a:pPr>
            <a:r>
              <a:rPr lang="en-US" sz="2200"/>
              <a:t>The building is being torn down by the work crew.</a:t>
            </a:r>
            <a:endParaRPr sz="2200"/>
          </a:p>
          <a:p>
            <a:pPr marL="457200" lvl="0" indent="-367792" algn="l" rtl="0">
              <a:spcBef>
                <a:spcPts val="0"/>
              </a:spcBef>
              <a:spcAft>
                <a:spcPts val="0"/>
              </a:spcAft>
              <a:buSzPts val="2200"/>
              <a:buChar char="●"/>
            </a:pPr>
            <a:r>
              <a:rPr lang="en-US" sz="2200"/>
              <a:t>The candy must have been eaten.</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9"/>
        <p:cNvGrpSpPr/>
        <p:nvPr/>
      </p:nvGrpSpPr>
      <p:grpSpPr>
        <a:xfrm>
          <a:off x="0" y="0"/>
          <a:ext cx="0" cy="0"/>
          <a:chOff x="0" y="0"/>
          <a:chExt cx="0" cy="0"/>
        </a:xfrm>
      </p:grpSpPr>
      <p:sp>
        <p:nvSpPr>
          <p:cNvPr id="130" name="Google Shape;130;p7"/>
          <p:cNvSpPr txBox="1">
            <a:spLocks noGrp="1"/>
          </p:cNvSpPr>
          <p:nvPr>
            <p:ph type="title"/>
          </p:nvPr>
        </p:nvSpPr>
        <p:spPr>
          <a:xfrm>
            <a:off x="628650" y="161360"/>
            <a:ext cx="7886700" cy="6588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dirty="0"/>
              <a:t>Card Sort Answers</a:t>
            </a:r>
            <a:endParaRPr dirty="0"/>
          </a:p>
        </p:txBody>
      </p:sp>
      <p:graphicFrame>
        <p:nvGraphicFramePr>
          <p:cNvPr id="131" name="Google Shape;131;p7"/>
          <p:cNvGraphicFramePr/>
          <p:nvPr>
            <p:extLst>
              <p:ext uri="{D42A27DB-BD31-4B8C-83A1-F6EECF244321}">
                <p14:modId xmlns:p14="http://schemas.microsoft.com/office/powerpoint/2010/main" val="2118026546"/>
              </p:ext>
            </p:extLst>
          </p:nvPr>
        </p:nvGraphicFramePr>
        <p:xfrm>
          <a:off x="628649" y="898150"/>
          <a:ext cx="8174650" cy="3894715"/>
        </p:xfrm>
        <a:graphic>
          <a:graphicData uri="http://schemas.openxmlformats.org/drawingml/2006/table">
            <a:tbl>
              <a:tblPr firstRow="1" bandRow="1">
                <a:noFill/>
                <a:tableStyleId>{CD422145-9551-41A8-96CB-C3ECEFB36846}</a:tableStyleId>
              </a:tblPr>
              <a:tblGrid>
                <a:gridCol w="4087325">
                  <a:extLst>
                    <a:ext uri="{9D8B030D-6E8A-4147-A177-3AD203B41FA5}">
                      <a16:colId xmlns:a16="http://schemas.microsoft.com/office/drawing/2014/main" val="20000"/>
                    </a:ext>
                  </a:extLst>
                </a:gridCol>
                <a:gridCol w="4087325">
                  <a:extLst>
                    <a:ext uri="{9D8B030D-6E8A-4147-A177-3AD203B41FA5}">
                      <a16:colId xmlns:a16="http://schemas.microsoft.com/office/drawing/2014/main" val="20001"/>
                    </a:ext>
                  </a:extLst>
                </a:gridCol>
              </a:tblGrid>
              <a:tr h="511425">
                <a:tc>
                  <a:txBody>
                    <a:bodyPr/>
                    <a:lstStyle/>
                    <a:p>
                      <a:pPr marL="0" marR="0" lvl="0" indent="0" algn="ctr" rtl="0">
                        <a:spcBef>
                          <a:spcPts val="0"/>
                        </a:spcBef>
                        <a:spcAft>
                          <a:spcPts val="0"/>
                        </a:spcAft>
                        <a:buNone/>
                      </a:pPr>
                      <a:r>
                        <a:rPr lang="en-US" sz="1800" b="1">
                          <a:solidFill>
                            <a:schemeClr val="lt1"/>
                          </a:solidFill>
                          <a:latin typeface="Calibri" panose="020F0502020204030204" pitchFamily="34" charset="0"/>
                          <a:ea typeface="Calibri"/>
                          <a:cs typeface="Calibri" panose="020F0502020204030204" pitchFamily="34" charset="0"/>
                          <a:sym typeface="Calibri"/>
                        </a:rPr>
                        <a:t>Active Voice</a:t>
                      </a:r>
                      <a:endParaRPr>
                        <a:latin typeface="Calibri" panose="020F0502020204030204" pitchFamily="34" charset="0"/>
                        <a:cs typeface="Calibri" panose="020F0502020204030204" pitchFamily="34" charset="0"/>
                      </a:endParaRPr>
                    </a:p>
                  </a:txBody>
                  <a:tcPr marL="91450" marR="91450" marT="45725" marB="45725" anchor="ctr">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solidFill>
                      <a:schemeClr val="accent1"/>
                    </a:solidFill>
                  </a:tcPr>
                </a:tc>
                <a:tc>
                  <a:txBody>
                    <a:bodyPr/>
                    <a:lstStyle/>
                    <a:p>
                      <a:pPr marL="0" marR="0" lvl="0" indent="0" algn="ctr" rtl="0">
                        <a:spcBef>
                          <a:spcPts val="0"/>
                        </a:spcBef>
                        <a:spcAft>
                          <a:spcPts val="0"/>
                        </a:spcAft>
                        <a:buNone/>
                      </a:pPr>
                      <a:r>
                        <a:rPr lang="en-US" sz="1800" b="1">
                          <a:solidFill>
                            <a:schemeClr val="lt1"/>
                          </a:solidFill>
                          <a:latin typeface="Calibri" panose="020F0502020204030204" pitchFamily="34" charset="0"/>
                          <a:ea typeface="Calibri"/>
                          <a:cs typeface="Calibri" panose="020F0502020204030204" pitchFamily="34" charset="0"/>
                          <a:sym typeface="Calibri"/>
                        </a:rPr>
                        <a:t>Passive Voice</a:t>
                      </a:r>
                      <a:endParaRPr>
                        <a:latin typeface="Calibri" panose="020F0502020204030204" pitchFamily="34" charset="0"/>
                        <a:cs typeface="Calibri" panose="020F0502020204030204" pitchFamily="34" charset="0"/>
                      </a:endParaRPr>
                    </a:p>
                  </a:txBody>
                  <a:tcPr marL="91450" marR="91450" marT="45725" marB="45725" anchor="ctr">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036175">
                <a:tc>
                  <a:txBody>
                    <a:bodyPr/>
                    <a:lstStyle/>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His three listeners leaned forward eagerly.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The soldier shook his head.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Mrs. White looked up sharply.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Mr. White took the paw from his pocket reluctantly.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She came stumbling across the room toward him. </a:t>
                      </a:r>
                      <a:endParaRPr sz="1800" dirty="0">
                        <a:latin typeface="Calibri" panose="020F0502020204030204" pitchFamily="34" charset="0"/>
                        <a:cs typeface="Calibri" panose="020F0502020204030204" pitchFamily="34" charset="0"/>
                      </a:endParaRPr>
                    </a:p>
                  </a:txBody>
                  <a:tcPr marL="91450" marR="91450" marT="45725" marB="45725">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tc>
                  <a:txBody>
                    <a:bodyPr/>
                    <a:lstStyle/>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The blinds were drawn.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In the business of supper, the talisman was partly forgotten.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The dirty little paw was pitched on the sideboard.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The son was killed in an accident at the factory. </a:t>
                      </a: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8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800" dirty="0">
                          <a:latin typeface="Calibri" panose="020F0502020204030204" pitchFamily="34" charset="0"/>
                          <a:cs typeface="Calibri" panose="020F0502020204030204" pitchFamily="34" charset="0"/>
                        </a:rPr>
                        <a:t>A shock was given to </a:t>
                      </a:r>
                      <a:r>
                        <a:rPr lang="en-US" sz="1800" dirty="0">
                          <a:latin typeface="Calibri" panose="020F0502020204030204" pitchFamily="34" charset="0"/>
                          <a:cs typeface="Calibri" panose="020F050202020403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me </a:t>
                      </a:r>
                      <a:r>
                        <a:rPr lang="en-US" sz="1800" dirty="0">
                          <a:latin typeface="Calibri" panose="020F0502020204030204" pitchFamily="34" charset="0"/>
                          <a:cs typeface="Calibri" panose="020F0502020204030204" pitchFamily="34" charset="0"/>
                        </a:rPr>
                        <a:t>all the same. </a:t>
                      </a:r>
                      <a:endParaRPr sz="1800" dirty="0">
                        <a:latin typeface="Calibri" panose="020F0502020204030204" pitchFamily="34" charset="0"/>
                        <a:cs typeface="Calibri" panose="020F0502020204030204" pitchFamily="34" charset="0"/>
                      </a:endParaRPr>
                    </a:p>
                  </a:txBody>
                  <a:tcPr marL="91450" marR="91450" marT="45725" marB="45725">
                    <a:lnL w="12700" cap="flat" cmpd="sng">
                      <a:solidFill>
                        <a:schemeClr val="accent2"/>
                      </a:solidFill>
                      <a:prstDash val="solid"/>
                      <a:round/>
                      <a:headEnd type="none" w="sm" len="sm"/>
                      <a:tailEnd type="none" w="sm" len="sm"/>
                    </a:lnL>
                    <a:lnR w="12700" cap="flat" cmpd="sng">
                      <a:solidFill>
                        <a:schemeClr val="accent2"/>
                      </a:solidFill>
                      <a:prstDash val="solid"/>
                      <a:round/>
                      <a:headEnd type="none" w="sm" len="sm"/>
                      <a:tailEnd type="none" w="sm" len="sm"/>
                    </a:lnR>
                    <a:lnT w="12700" cap="flat" cmpd="sng">
                      <a:solidFill>
                        <a:schemeClr val="accent2"/>
                      </a:solidFill>
                      <a:prstDash val="solid"/>
                      <a:round/>
                      <a:headEnd type="none" w="sm" len="sm"/>
                      <a:tailEnd type="none" w="sm" len="sm"/>
                    </a:lnT>
                    <a:lnB w="12700" cap="flat" cmpd="sng">
                      <a:solidFill>
                        <a:schemeClr val="accent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p:nvPr/>
        </p:nvSpPr>
        <p:spPr>
          <a:xfrm>
            <a:off x="479000" y="1180424"/>
            <a:ext cx="3703800" cy="3696375"/>
          </a:xfrm>
          <a:prstGeom prst="roundRect">
            <a:avLst>
              <a:gd name="adj" fmla="val 16667"/>
            </a:avLst>
          </a:prstGeom>
          <a:solidFill>
            <a:srgbClr val="27578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7" name="Google Shape;137;p5"/>
          <p:cNvSpPr txBox="1">
            <a:spLocks noGrp="1"/>
          </p:cNvSpPr>
          <p:nvPr>
            <p:ph type="title"/>
          </p:nvPr>
        </p:nvSpPr>
        <p:spPr>
          <a:xfrm>
            <a:off x="628650" y="-12"/>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Active or Passive? </a:t>
            </a:r>
            <a:endParaRPr/>
          </a:p>
        </p:txBody>
      </p:sp>
      <p:sp>
        <p:nvSpPr>
          <p:cNvPr id="138" name="Google Shape;138;p5"/>
          <p:cNvSpPr txBox="1">
            <a:spLocks noGrp="1"/>
          </p:cNvSpPr>
          <p:nvPr>
            <p:ph type="body" idx="4294967295"/>
          </p:nvPr>
        </p:nvSpPr>
        <p:spPr>
          <a:xfrm>
            <a:off x="4995425" y="1240300"/>
            <a:ext cx="3519900" cy="3391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With your Elbow Partner…</a:t>
            </a:r>
            <a:endParaRPr dirty="0"/>
          </a:p>
          <a:p>
            <a:pPr marL="457200" lvl="0" indent="-393700" algn="l" rtl="0">
              <a:spcAft>
                <a:spcPts val="0"/>
              </a:spcAft>
              <a:buSzPts val="2600"/>
              <a:buAutoNum type="arabicPeriod"/>
            </a:pPr>
            <a:r>
              <a:rPr lang="en-US" dirty="0"/>
              <a:t>Create an </a:t>
            </a:r>
            <a:r>
              <a:rPr lang="en-US" i="1" dirty="0">
                <a:solidFill>
                  <a:srgbClr val="971D20"/>
                </a:solidFill>
              </a:rPr>
              <a:t>active </a:t>
            </a:r>
            <a:r>
              <a:rPr lang="en-US" dirty="0"/>
              <a:t>voice sentence about what just happened. </a:t>
            </a:r>
            <a:endParaRPr dirty="0"/>
          </a:p>
          <a:p>
            <a:pPr marL="457200" lvl="0" indent="-393700" algn="l" rtl="0">
              <a:spcAft>
                <a:spcPts val="0"/>
              </a:spcAft>
              <a:buSzPts val="2600"/>
              <a:buAutoNum type="arabicPeriod"/>
            </a:pPr>
            <a:r>
              <a:rPr lang="en-US" dirty="0"/>
              <a:t>Next, make the sentence </a:t>
            </a:r>
            <a:r>
              <a:rPr lang="en-US" i="1" dirty="0">
                <a:solidFill>
                  <a:srgbClr val="971D20"/>
                </a:solidFill>
              </a:rPr>
              <a:t>passive</a:t>
            </a:r>
            <a:r>
              <a:rPr lang="en-US" dirty="0"/>
              <a:t>. </a:t>
            </a:r>
            <a:endParaRPr dirty="0"/>
          </a:p>
        </p:txBody>
      </p:sp>
      <p:sp>
        <p:nvSpPr>
          <p:cNvPr id="139" name="Google Shape;139;p5"/>
          <p:cNvSpPr txBox="1"/>
          <p:nvPr/>
        </p:nvSpPr>
        <p:spPr>
          <a:xfrm>
            <a:off x="751763" y="1150615"/>
            <a:ext cx="3207600" cy="343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dirty="0">
                <a:solidFill>
                  <a:schemeClr val="lt1"/>
                </a:solidFill>
                <a:latin typeface="Calibri"/>
                <a:ea typeface="Calibri"/>
                <a:cs typeface="Calibri"/>
                <a:sym typeface="Calibri"/>
              </a:rPr>
              <a:t>Remember…</a:t>
            </a:r>
            <a:endParaRPr sz="2600" dirty="0">
              <a:solidFill>
                <a:schemeClr val="lt1"/>
              </a:solidFill>
              <a:latin typeface="Calibri"/>
              <a:ea typeface="Calibri"/>
              <a:cs typeface="Calibri"/>
              <a:sym typeface="Calibri"/>
            </a:endParaRPr>
          </a:p>
          <a:p>
            <a:pPr marL="0" lvl="0" indent="0" algn="l" rtl="0">
              <a:spcBef>
                <a:spcPts val="0"/>
              </a:spcBef>
              <a:spcAft>
                <a:spcPts val="0"/>
              </a:spcAft>
              <a:buNone/>
            </a:pPr>
            <a:endParaRPr sz="2200" dirty="0">
              <a:solidFill>
                <a:schemeClr val="lt1"/>
              </a:solidFill>
              <a:latin typeface="Calibri"/>
              <a:ea typeface="Calibri"/>
              <a:cs typeface="Calibri"/>
              <a:sym typeface="Calibri"/>
            </a:endParaRPr>
          </a:p>
          <a:p>
            <a:pPr marL="0" lvl="0" indent="0" algn="l" rtl="0">
              <a:spcBef>
                <a:spcPts val="0"/>
              </a:spcBef>
              <a:spcAft>
                <a:spcPts val="0"/>
              </a:spcAft>
              <a:buNone/>
            </a:pPr>
            <a:r>
              <a:rPr lang="en-US" sz="2000" b="1" dirty="0">
                <a:solidFill>
                  <a:schemeClr val="lt1"/>
                </a:solidFill>
                <a:latin typeface="Calibri"/>
                <a:ea typeface="Calibri"/>
                <a:cs typeface="Calibri"/>
                <a:sym typeface="Calibri"/>
              </a:rPr>
              <a:t>Active: </a:t>
            </a:r>
            <a:r>
              <a:rPr lang="en-US" sz="2000" dirty="0">
                <a:solidFill>
                  <a:schemeClr val="lt1"/>
                </a:solidFill>
                <a:latin typeface="Calibri"/>
                <a:ea typeface="Calibri"/>
                <a:cs typeface="Calibri"/>
                <a:sym typeface="Calibri"/>
              </a:rPr>
              <a:t>The subject of the sentence does the action. </a:t>
            </a:r>
            <a:endParaRPr sz="2000" dirty="0">
              <a:solidFill>
                <a:schemeClr val="lt1"/>
              </a:solidFill>
              <a:latin typeface="Calibri"/>
              <a:ea typeface="Calibri"/>
              <a:cs typeface="Calibri"/>
              <a:sym typeface="Calibri"/>
            </a:endParaRPr>
          </a:p>
          <a:p>
            <a:pPr marL="0" lvl="0" indent="0" algn="l" rtl="0">
              <a:spcBef>
                <a:spcPts val="0"/>
              </a:spcBef>
              <a:spcAft>
                <a:spcPts val="0"/>
              </a:spcAft>
              <a:buNone/>
            </a:pPr>
            <a:endParaRPr sz="2000" dirty="0">
              <a:solidFill>
                <a:schemeClr val="lt1"/>
              </a:solidFill>
              <a:latin typeface="Calibri"/>
              <a:ea typeface="Calibri"/>
              <a:cs typeface="Calibri"/>
              <a:sym typeface="Calibri"/>
            </a:endParaRPr>
          </a:p>
          <a:p>
            <a:pPr marL="0" lvl="0" indent="0" algn="l" rtl="0">
              <a:spcBef>
                <a:spcPts val="0"/>
              </a:spcBef>
              <a:spcAft>
                <a:spcPts val="0"/>
              </a:spcAft>
              <a:buNone/>
            </a:pPr>
            <a:r>
              <a:rPr lang="en-US" sz="2000" b="1" dirty="0">
                <a:solidFill>
                  <a:schemeClr val="lt1"/>
                </a:solidFill>
                <a:latin typeface="Calibri"/>
                <a:ea typeface="Calibri"/>
                <a:cs typeface="Calibri"/>
                <a:sym typeface="Calibri"/>
              </a:rPr>
              <a:t>Passive: </a:t>
            </a:r>
            <a:r>
              <a:rPr lang="en-US" sz="2000" dirty="0">
                <a:solidFill>
                  <a:schemeClr val="lt1"/>
                </a:solidFill>
                <a:latin typeface="Calibri"/>
                <a:ea typeface="Calibri"/>
                <a:cs typeface="Calibri"/>
                <a:sym typeface="Calibri"/>
              </a:rPr>
              <a:t>It’s unclear who is doing the action. Or the writer intentionally disguises the actor. The subject is being acted upon by the verb. </a:t>
            </a:r>
            <a:endParaRPr sz="2000" dirty="0">
              <a:solidFill>
                <a:schemeClr val="lt1"/>
              </a:solidFill>
              <a:latin typeface="Calibri"/>
              <a:ea typeface="Calibri"/>
              <a:cs typeface="Calibri"/>
              <a:sym typeface="Calibri"/>
            </a:endParaRPr>
          </a:p>
        </p:txBody>
      </p:sp>
      <p:pic>
        <p:nvPicPr>
          <p:cNvPr id="140" name="Google Shape;140;p5"/>
          <p:cNvPicPr preferRelativeResize="0"/>
          <p:nvPr/>
        </p:nvPicPr>
        <p:blipFill>
          <a:blip r:embed="rId3">
            <a:alphaModFix/>
          </a:blip>
          <a:stretch>
            <a:fillRect/>
          </a:stretch>
        </p:blipFill>
        <p:spPr>
          <a:xfrm>
            <a:off x="7067550" y="364000"/>
            <a:ext cx="1447800" cy="876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Choose a Topic</a:t>
            </a:r>
            <a:endParaRPr dirty="0"/>
          </a:p>
        </p:txBody>
      </p:sp>
      <p:sp>
        <p:nvSpPr>
          <p:cNvPr id="146" name="Google Shape;146;p10"/>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p>
            <a:pPr marL="457200" lvl="0" indent="-393192" algn="l" rtl="0">
              <a:spcAft>
                <a:spcPts val="0"/>
              </a:spcAft>
              <a:buSzPts val="2600"/>
              <a:buChar char="●"/>
            </a:pPr>
            <a:r>
              <a:rPr lang="en-US" dirty="0"/>
              <a:t>Why is our school the best?</a:t>
            </a:r>
            <a:endParaRPr dirty="0"/>
          </a:p>
          <a:p>
            <a:pPr marL="457200" lvl="0" indent="-393192" algn="l" rtl="0">
              <a:spcAft>
                <a:spcPts val="0"/>
              </a:spcAft>
              <a:buSzPts val="2600"/>
              <a:buChar char="●"/>
            </a:pPr>
            <a:r>
              <a:rPr lang="en-US" dirty="0"/>
              <a:t>What are the dangers of social media?</a:t>
            </a:r>
            <a:endParaRPr dirty="0"/>
          </a:p>
          <a:p>
            <a:pPr marL="457200" lvl="0" indent="-393192" algn="l" rtl="0">
              <a:spcAft>
                <a:spcPts val="0"/>
              </a:spcAft>
              <a:buSzPts val="2600"/>
              <a:buChar char="●"/>
            </a:pPr>
            <a:r>
              <a:rPr lang="en-US" dirty="0"/>
              <a:t>How can you not to be either a bully or a victim of bullying?</a:t>
            </a:r>
            <a:endParaRPr dirty="0"/>
          </a:p>
        </p:txBody>
      </p:sp>
      <p:sp>
        <p:nvSpPr>
          <p:cNvPr id="147" name="Google Shape;147;p10"/>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Autofit/>
          </a:bodyPr>
          <a:lstStyle/>
          <a:p>
            <a:pPr lvl="0" indent="-393192" algn="l" rtl="0">
              <a:spcAft>
                <a:spcPts val="0"/>
              </a:spcAft>
              <a:buSzPts val="2600"/>
              <a:buFont typeface="Calibri"/>
              <a:buChar char="●"/>
            </a:pPr>
            <a:r>
              <a:rPr lang="en-US" dirty="0"/>
              <a:t>How can you make good grades?</a:t>
            </a:r>
            <a:endParaRPr dirty="0"/>
          </a:p>
          <a:p>
            <a:pPr lvl="0" indent="-393192" algn="l" rtl="0">
              <a:spcAft>
                <a:spcPts val="0"/>
              </a:spcAft>
              <a:buSzPts val="2600"/>
              <a:buFont typeface="Calibri"/>
              <a:buChar char="●"/>
            </a:pPr>
            <a:r>
              <a:rPr lang="en-US" dirty="0"/>
              <a:t>What are some of the best tips for getting along with friends?</a:t>
            </a:r>
            <a:endParaRPr dirty="0"/>
          </a:p>
          <a:p>
            <a:pPr lvl="0" indent="-393192" algn="l" rtl="0">
              <a:spcAft>
                <a:spcPts val="0"/>
              </a:spcAft>
              <a:buSzPts val="2600"/>
              <a:buFont typeface="Calibri"/>
              <a:buChar char="●"/>
            </a:pPr>
            <a:r>
              <a:rPr lang="en-US" dirty="0"/>
              <a:t>Group choice.*</a:t>
            </a:r>
            <a:endParaRPr dirty="0"/>
          </a:p>
          <a:p>
            <a:pPr marL="0" lvl="0" indent="0" algn="r" rtl="0">
              <a:spcBef>
                <a:spcPts val="0"/>
              </a:spcBef>
              <a:spcAft>
                <a:spcPts val="0"/>
              </a:spcAft>
              <a:buNone/>
            </a:pPr>
            <a:r>
              <a:rPr lang="en-US" sz="2200" dirty="0"/>
              <a:t>*with teacher approval</a:t>
            </a:r>
            <a:endParaRPr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9"/>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T-Chart</a:t>
            </a:r>
            <a:endParaRPr/>
          </a:p>
        </p:txBody>
      </p:sp>
      <p:sp>
        <p:nvSpPr>
          <p:cNvPr id="153" name="Google Shape;153;p9"/>
          <p:cNvSpPr txBox="1">
            <a:spLocks noGrp="1"/>
          </p:cNvSpPr>
          <p:nvPr>
            <p:ph type="body" idx="4294967295"/>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Using your topic…</a:t>
            </a:r>
            <a:endParaRPr dirty="0"/>
          </a:p>
          <a:p>
            <a:pPr marL="457200" lvl="0" indent="-393192" algn="l" rtl="0">
              <a:spcAft>
                <a:spcPts val="0"/>
              </a:spcAft>
              <a:buSzPts val="2600"/>
              <a:buAutoNum type="arabicPeriod"/>
            </a:pPr>
            <a:r>
              <a:rPr lang="en-US" dirty="0"/>
              <a:t>Write 10 </a:t>
            </a:r>
            <a:r>
              <a:rPr lang="en-US" i="1" dirty="0">
                <a:solidFill>
                  <a:srgbClr val="971D20"/>
                </a:solidFill>
              </a:rPr>
              <a:t>active </a:t>
            </a:r>
            <a:r>
              <a:rPr lang="en-US" dirty="0"/>
              <a:t>voice sentences on one side of your chart. </a:t>
            </a:r>
            <a:endParaRPr dirty="0"/>
          </a:p>
          <a:p>
            <a:pPr marL="457200" lvl="0" indent="-393192" algn="l" rtl="0">
              <a:spcAft>
                <a:spcPts val="0"/>
              </a:spcAft>
              <a:buSzPts val="2600"/>
              <a:buAutoNum type="arabicPeriod"/>
            </a:pPr>
            <a:r>
              <a:rPr lang="en-US" dirty="0"/>
              <a:t>Write 10 </a:t>
            </a:r>
            <a:r>
              <a:rPr lang="en-US" i="1" dirty="0">
                <a:solidFill>
                  <a:srgbClr val="971D20"/>
                </a:solidFill>
              </a:rPr>
              <a:t>passive</a:t>
            </a:r>
            <a:r>
              <a:rPr lang="en-US" dirty="0"/>
              <a:t> sentences on the other side. </a:t>
            </a:r>
            <a:endParaRPr dirty="0"/>
          </a:p>
          <a:p>
            <a:pPr marL="457200" lvl="0" indent="-393192" algn="l" rtl="0">
              <a:spcAft>
                <a:spcPts val="0"/>
              </a:spcAft>
              <a:buSzPts val="2600"/>
              <a:buAutoNum type="arabicPeriod"/>
            </a:pPr>
            <a:r>
              <a:rPr lang="en-US" dirty="0"/>
              <a:t>When your group finishes switch with another group and peer review each other’s work. </a:t>
            </a:r>
            <a:endParaRPr dirty="0"/>
          </a:p>
          <a:p>
            <a:pPr marL="457200" lvl="0" indent="-393192" algn="l" rtl="0">
              <a:spcAft>
                <a:spcPts val="0"/>
              </a:spcAft>
              <a:buSzPts val="2600"/>
              <a:buAutoNum type="arabicPeriod"/>
            </a:pPr>
            <a:r>
              <a:rPr lang="en-US" dirty="0"/>
              <a:t>Make corrections as needed. </a:t>
            </a:r>
            <a:endParaRPr dirty="0"/>
          </a:p>
        </p:txBody>
      </p:sp>
      <p:pic>
        <p:nvPicPr>
          <p:cNvPr id="2" name="Picture 1">
            <a:extLst>
              <a:ext uri="{FF2B5EF4-FFF2-40B4-BE49-F238E27FC236}">
                <a16:creationId xmlns:a16="http://schemas.microsoft.com/office/drawing/2014/main" id="{3031F35D-D3B9-8B7E-CB50-003C75F64D71}"/>
              </a:ext>
            </a:extLst>
          </p:cNvPr>
          <p:cNvPicPr>
            <a:picLocks noChangeAspect="1"/>
          </p:cNvPicPr>
          <p:nvPr/>
        </p:nvPicPr>
        <p:blipFill>
          <a:blip r:embed="rId3"/>
          <a:stretch>
            <a:fillRect/>
          </a:stretch>
        </p:blipFill>
        <p:spPr>
          <a:xfrm>
            <a:off x="7799115" y="192024"/>
            <a:ext cx="1076806" cy="10119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h6cde246021fec89e_0_22"/>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T-Chart</a:t>
            </a:r>
            <a:endParaRPr/>
          </a:p>
        </p:txBody>
      </p:sp>
      <p:sp>
        <p:nvSpPr>
          <p:cNvPr id="160" name="Google Shape;160;h6cde246021fec89e_0_22"/>
          <p:cNvSpPr txBox="1">
            <a:spLocks noGrp="1"/>
          </p:cNvSpPr>
          <p:nvPr>
            <p:ph type="body" idx="4294967295"/>
          </p:nvPr>
        </p:nvSpPr>
        <p:spPr>
          <a:xfrm>
            <a:off x="628650" y="1370025"/>
            <a:ext cx="4964842" cy="3262200"/>
          </a:xfrm>
          <a:prstGeom prst="rect">
            <a:avLst/>
          </a:prstGeom>
          <a:noFill/>
          <a:ln>
            <a:noFill/>
          </a:ln>
        </p:spPr>
        <p:txBody>
          <a:bodyPr spcFirstLastPara="1" wrap="square" lIns="91425" tIns="45700" rIns="91425" bIns="45700" anchor="t" anchorCtr="0">
            <a:noAutofit/>
          </a:bodyPr>
          <a:lstStyle/>
          <a:p>
            <a:pPr marL="578358" lvl="0" indent="-514350" algn="l" rtl="0">
              <a:spcBef>
                <a:spcPts val="0"/>
              </a:spcBef>
              <a:spcAft>
                <a:spcPts val="0"/>
              </a:spcAft>
              <a:buSzPts val="2600"/>
              <a:buFont typeface="+mj-lt"/>
              <a:buAutoNum type="arabicPeriod"/>
            </a:pPr>
            <a:r>
              <a:rPr lang="en-US" dirty="0"/>
              <a:t>Now, make a poster version of your T-chart.</a:t>
            </a:r>
          </a:p>
          <a:p>
            <a:pPr marL="578358" lvl="0" indent="-514350" algn="l" rtl="0">
              <a:spcBef>
                <a:spcPts val="0"/>
              </a:spcBef>
              <a:spcAft>
                <a:spcPts val="0"/>
              </a:spcAft>
              <a:buSzPts val="2600"/>
              <a:buFont typeface="+mj-lt"/>
              <a:buAutoNum type="arabicPeriod"/>
            </a:pPr>
            <a:r>
              <a:rPr lang="en-US" dirty="0"/>
              <a:t>Share your charts with the class. </a:t>
            </a:r>
            <a:endParaRPr dirty="0"/>
          </a:p>
        </p:txBody>
      </p:sp>
      <p:pic>
        <p:nvPicPr>
          <p:cNvPr id="3" name="Picture 2">
            <a:extLst>
              <a:ext uri="{FF2B5EF4-FFF2-40B4-BE49-F238E27FC236}">
                <a16:creationId xmlns:a16="http://schemas.microsoft.com/office/drawing/2014/main" id="{D8D9B247-6D6C-B5B9-F332-2882DC8EE924}"/>
              </a:ext>
            </a:extLst>
          </p:cNvPr>
          <p:cNvPicPr>
            <a:picLocks noChangeAspect="1"/>
          </p:cNvPicPr>
          <p:nvPr/>
        </p:nvPicPr>
        <p:blipFill>
          <a:blip r:embed="rId3"/>
          <a:stretch>
            <a:fillRect/>
          </a:stretch>
        </p:blipFill>
        <p:spPr>
          <a:xfrm>
            <a:off x="5979459" y="1268538"/>
            <a:ext cx="2743200" cy="2578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165"/>
        <p:cNvGrpSpPr/>
        <p:nvPr/>
      </p:nvGrpSpPr>
      <p:grpSpPr>
        <a:xfrm>
          <a:off x="0" y="0"/>
          <a:ext cx="0" cy="0"/>
          <a:chOff x="0" y="0"/>
          <a:chExt cx="0" cy="0"/>
        </a:xfrm>
      </p:grpSpPr>
      <p:sp>
        <p:nvSpPr>
          <p:cNvPr id="166" name="Google Shape;166;h6cde246021fec89e_0_29"/>
          <p:cNvSpPr txBox="1">
            <a:spLocks noGrp="1"/>
          </p:cNvSpPr>
          <p:nvPr>
            <p:ph type="title"/>
          </p:nvPr>
        </p:nvSpPr>
        <p:spPr>
          <a:xfrm>
            <a:off x="754050" y="4329575"/>
            <a:ext cx="76359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US" u="sng" dirty="0">
                <a:hlinkClick r:id="rId3"/>
              </a:rPr>
              <a:t>“The Monkey’s Paw” W.W. Jacobs</a:t>
            </a:r>
            <a:endParaRPr dirty="0"/>
          </a:p>
        </p:txBody>
      </p:sp>
      <p:pic>
        <p:nvPicPr>
          <p:cNvPr id="167" name="Google Shape;167;h6cde246021fec89e_0_29" descr="Faithfully adapting W.W. Jacobs' story this film is set in England, 1936 when a family falls victim to superstitions surrounding a talisman from India said to grant three wishes. &#10;&#10;We'd love your contribution and support through the Patreon link below.  It will be a great help in getting the next exciting film off the ground and to you soon!&#10;&#10;Shot in 2007-2008 with the same cameras supplied by famed Panavision used to produce the Star Wars prequels and using storybook visuals to create an atmosphere of a timeless tale. You may also recognize Ignacio Serricchio from Netflix's Lost In Space. Exceptional actor and one of the coolest guys on the planet. This was produced in the earlier days of the digital boom taking over film for production so it had quite a learning curve for our team. It was quite the labor of love and commanded a lot of my free time after work storyboarding on feature films and TV.  The story haunted me as a kid and I reached the right point in my career to Write, Produce and Direct this version which is the one that stuck in my imagination. No way could I have made it through without the help of the skilled crew and exceptionally dedicated cast. I think it holds up well this many years later though this original transfer to YouTube is on the darker side. &#10;&#10;But.... there's a better transfer to be seen and it's a deeply appreciated way to support future productions.  http://vimeo.com/ondemand/monkeyspawmovie&#10;&#10;Thanks for watching and please subscribe to be the first to hear of the next films coming!&#10;&#10;&#10;Cheers,&#10;Ricky Lewis, Jr.&#10;&#10;http://www.monkeyspawmovie.com" title="THE MONKEY'S PAW (2011) | Ricky Lewis Jr | Short Film">
            <a:hlinkClick r:id="rId4"/>
          </p:cNvPr>
          <p:cNvPicPr preferRelativeResize="0"/>
          <p:nvPr/>
        </p:nvPicPr>
        <p:blipFill>
          <a:blip r:embed="rId5">
            <a:alphaModFix/>
          </a:blip>
          <a:stretch>
            <a:fillRect/>
          </a:stretch>
        </p:blipFill>
        <p:spPr>
          <a:xfrm>
            <a:off x="1126288" y="306375"/>
            <a:ext cx="6891425" cy="3876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1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6"/>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Create a Summary </a:t>
            </a:r>
            <a:endParaRPr dirty="0"/>
          </a:p>
        </p:txBody>
      </p:sp>
      <p:sp>
        <p:nvSpPr>
          <p:cNvPr id="173" name="Google Shape;173;p6"/>
          <p:cNvSpPr txBox="1">
            <a:spLocks noGrp="1"/>
          </p:cNvSpPr>
          <p:nvPr>
            <p:ph type="body" idx="1"/>
          </p:nvPr>
        </p:nvSpPr>
        <p:spPr>
          <a:xfrm>
            <a:off x="628650" y="1370025"/>
            <a:ext cx="5444700" cy="3262200"/>
          </a:xfrm>
          <a:prstGeom prst="rect">
            <a:avLst/>
          </a:prstGeom>
          <a:noFill/>
          <a:ln>
            <a:noFill/>
          </a:ln>
        </p:spPr>
        <p:txBody>
          <a:bodyPr spcFirstLastPara="1" wrap="square" lIns="91425" tIns="45700" rIns="91425" bIns="45700" anchor="t" anchorCtr="0">
            <a:noAutofit/>
          </a:bodyPr>
          <a:lstStyle/>
          <a:p>
            <a:pPr lvl="0" indent="-393192" algn="l" rtl="0">
              <a:spcAft>
                <a:spcPts val="0"/>
              </a:spcAft>
              <a:buSzPts val="2600"/>
              <a:buFont typeface="Calibri"/>
              <a:buAutoNum type="arabicPeriod"/>
            </a:pPr>
            <a:r>
              <a:rPr lang="en-US" dirty="0"/>
              <a:t>Read “The Monkey’s Paw” by W. W. Jacobs.</a:t>
            </a:r>
            <a:endParaRPr dirty="0"/>
          </a:p>
          <a:p>
            <a:pPr lvl="0" indent="-393192" algn="l" rtl="0">
              <a:spcAft>
                <a:spcPts val="0"/>
              </a:spcAft>
              <a:buSzPts val="2600"/>
              <a:buFont typeface="Calibri"/>
              <a:buAutoNum type="arabicPeriod"/>
            </a:pPr>
            <a:r>
              <a:rPr lang="en-US" dirty="0"/>
              <a:t>Create a summary.</a:t>
            </a:r>
            <a:endParaRPr dirty="0"/>
          </a:p>
          <a:p>
            <a:pPr lvl="1" indent="-356616" algn="l" rtl="0">
              <a:spcAft>
                <a:spcPts val="0"/>
              </a:spcAft>
              <a:buSzPts val="2400"/>
              <a:buFont typeface="Calibri"/>
              <a:buAutoNum type="alphaLcPeriod"/>
            </a:pPr>
            <a:r>
              <a:rPr lang="en-US" sz="2400" dirty="0"/>
              <a:t>The summary should contain 7-10 statements.  </a:t>
            </a:r>
            <a:endParaRPr sz="2400" dirty="0"/>
          </a:p>
          <a:p>
            <a:pPr lvl="1" indent="-356616" algn="l" rtl="0">
              <a:spcAft>
                <a:spcPts val="0"/>
              </a:spcAft>
              <a:buSzPts val="2400"/>
              <a:buFont typeface="Calibri"/>
              <a:buAutoNum type="alphaLcPeriod"/>
            </a:pPr>
            <a:r>
              <a:rPr lang="en-US" sz="2400" dirty="0"/>
              <a:t>Include at least 1 or 2 sentences in </a:t>
            </a:r>
            <a:r>
              <a:rPr lang="en-US" sz="2400" i="1" dirty="0">
                <a:solidFill>
                  <a:srgbClr val="971D20"/>
                </a:solidFill>
              </a:rPr>
              <a:t>active </a:t>
            </a:r>
            <a:r>
              <a:rPr lang="en-US" sz="2400" dirty="0"/>
              <a:t>voice and at least one sentence in </a:t>
            </a:r>
            <a:r>
              <a:rPr lang="en-US" sz="2400" i="1" dirty="0">
                <a:solidFill>
                  <a:srgbClr val="971D20"/>
                </a:solidFill>
              </a:rPr>
              <a:t>passive </a:t>
            </a:r>
            <a:r>
              <a:rPr lang="en-US" sz="2400" dirty="0"/>
              <a:t>voice.</a:t>
            </a:r>
            <a:endParaRPr sz="2400" dirty="0"/>
          </a:p>
        </p:txBody>
      </p:sp>
      <p:pic>
        <p:nvPicPr>
          <p:cNvPr id="174" name="Google Shape;174;p6" title="The Monkey's Paw Cover.png"/>
          <p:cNvPicPr preferRelativeResize="0"/>
          <p:nvPr/>
        </p:nvPicPr>
        <p:blipFill>
          <a:blip r:embed="rId3">
            <a:alphaModFix/>
          </a:blip>
          <a:stretch>
            <a:fillRect/>
          </a:stretch>
        </p:blipFill>
        <p:spPr>
          <a:xfrm>
            <a:off x="6216150" y="1758111"/>
            <a:ext cx="2486025" cy="2486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h2135c3b41e2e405_0_0"/>
          <p:cNvSpPr txBox="1">
            <a:spLocks noGrp="1"/>
          </p:cNvSpPr>
          <p:nvPr>
            <p:ph type="body" idx="1"/>
          </p:nvPr>
        </p:nvSpPr>
        <p:spPr>
          <a:xfrm>
            <a:off x="1168984" y="1541624"/>
            <a:ext cx="6806032" cy="2060251"/>
          </a:xfrm>
          <a:prstGeom prst="rect">
            <a:avLst/>
          </a:prstGeom>
        </p:spPr>
        <p:txBody>
          <a:bodyPr spcFirstLastPara="1" wrap="square" lIns="91425" tIns="45700" rIns="91425" bIns="45700" anchor="t" anchorCtr="0">
            <a:noAutofit/>
          </a:bodyPr>
          <a:lstStyle/>
          <a:p>
            <a:pPr marL="0" lvl="0" indent="0" algn="ctr" rtl="0">
              <a:spcBef>
                <a:spcPts val="520"/>
              </a:spcBef>
              <a:spcAft>
                <a:spcPts val="0"/>
              </a:spcAft>
              <a:buNone/>
            </a:pPr>
            <a:r>
              <a:rPr lang="en-US" sz="4000" dirty="0"/>
              <a:t>The best way to tell the difference between active and passive voice is to…</a:t>
            </a:r>
            <a:endParaRPr sz="4000" dirty="0"/>
          </a:p>
        </p:txBody>
      </p:sp>
    </p:spTree>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936</Words>
  <Application>Microsoft Macintosh PowerPoint</Application>
  <PresentationFormat>On-screen Show (16:9)</PresentationFormat>
  <Paragraphs>102</Paragraphs>
  <Slides>16</Slides>
  <Notes>16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Courier New</vt:lpstr>
      <vt:lpstr>NTR</vt:lpstr>
      <vt:lpstr>Custom Design</vt:lpstr>
      <vt:lpstr>PowerPoint Presentation</vt:lpstr>
      <vt:lpstr>Active or Passive? “The Monkey’s Paw”</vt:lpstr>
      <vt:lpstr>Essential Questions</vt:lpstr>
      <vt:lpstr>Learning Objectives</vt:lpstr>
      <vt:lpstr>Card Sort </vt:lpstr>
      <vt:lpstr>Card Sort </vt:lpstr>
      <vt:lpstr>What is the difference between active and passive voice sentences?</vt:lpstr>
      <vt:lpstr>What is the difference between active and passive voice sentences?</vt:lpstr>
      <vt:lpstr>Card Sort Answers</vt:lpstr>
      <vt:lpstr>Active or Passive? </vt:lpstr>
      <vt:lpstr>Choose a Topic</vt:lpstr>
      <vt:lpstr>T-Chart</vt:lpstr>
      <vt:lpstr>T-Chart</vt:lpstr>
      <vt:lpstr>“The Monkey’s Paw” W.W. Jacobs</vt:lpstr>
      <vt:lpstr>Create a Summary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or Passive</dc:title>
  <dc:subject/>
  <dc:creator>K20 Center</dc:creator>
  <cp:keywords/>
  <dc:description/>
  <cp:lastModifiedBy>Gracia, Ann M.</cp:lastModifiedBy>
  <cp:revision>3</cp:revision>
  <dcterms:created xsi:type="dcterms:W3CDTF">2025-08-05T20:58:42Z</dcterms:created>
  <dcterms:modified xsi:type="dcterms:W3CDTF">2026-10-13T19:22:35Z</dcterms:modified>
  <cp:category/>
</cp:coreProperties>
</file>