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j6wKWJxc6cb/UfZXJTQm9C1huf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139" TargetMode="External"/><Relationship Id="rId3" Type="http://schemas.openxmlformats.org/officeDocument/2006/relationships/hyperlink" Target="https://learn.k20center.ou.edu/strategy/139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86" TargetMode="External"/><Relationship Id="rId3" Type="http://schemas.openxmlformats.org/officeDocument/2006/relationships/hyperlink" Target="https://learn.k20center.ou.edu/strategy/86" TargetMode="Externa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147" TargetMode="External"/><Relationship Id="rId3" Type="http://schemas.openxmlformats.org/officeDocument/2006/relationships/hyperlink" Target="https://learn.k20center.ou.edu/strategy/147" TargetMode="Externa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944" TargetMode="External"/><Relationship Id="rId3" Type="http://schemas.openxmlformats.org/officeDocument/2006/relationships/hyperlink" Target="https://learn.k20center.ou.edu/strategy/944" TargetMode="External"/><Relationship Id="rId4" Type="http://schemas.openxmlformats.org/officeDocument/2006/relationships/hyperlink" Target="https://www.youtube.com/watch" TargetMode="External"/><Relationship Id="rId5" Type="http://schemas.openxmlformats.org/officeDocument/2006/relationships/hyperlink" Target="https://www.youtube.com/watch" TargetMode="External"/><Relationship Id="rId6" Type="http://schemas.openxmlformats.org/officeDocument/2006/relationships/hyperlink" Target="https://www.youtube.com/watch?v=iISP02KPau0" TargetMode="Externa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Think-pair-share. Strategies.</a:t>
            </a:r>
            <a:r>
              <a:rPr lang="en-US">
                <a:uFill>
                  <a:noFill/>
                </a:uFill>
                <a:hlinkClick r:id="rId2"/>
              </a:rPr>
              <a:t>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https://learn.k20center.ou.edu/strategy/139</a:t>
            </a:r>
            <a:endParaRPr u="sng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0" name="Google Shape;110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T-chart. Strategies.</a:t>
            </a:r>
            <a:r>
              <a:rPr lang="en-US">
                <a:uFill>
                  <a:noFill/>
                </a:uFill>
                <a:hlinkClick r:id="rId2"/>
              </a:rPr>
              <a:t>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https://learn.k20center.ou.edu/strategy/86</a:t>
            </a:r>
            <a:endParaRPr u="sng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92929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7" name="Google Shape;117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Card sort. Strategies.</a:t>
            </a:r>
            <a:r>
              <a:rPr lang="en-US">
                <a:uFill>
                  <a:noFill/>
                </a:uFill>
                <a:hlinkClick r:id="rId2"/>
              </a:rPr>
              <a:t>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https://learn.k20center.ou.edu/strategy/147</a:t>
            </a:r>
            <a:endParaRPr u="sng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4" name="Google Shape;124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US"/>
              <a:t>K20 Center. (n.d.). Chat stations. Strategies.</a:t>
            </a:r>
            <a:r>
              <a:rPr lang="en-US">
                <a:uFill>
                  <a:noFill/>
                </a:uFill>
                <a:hlinkClick r:id="rId2"/>
              </a:rPr>
              <a:t>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https://learn.k20center.ou.edu/strategy/944</a:t>
            </a:r>
            <a:r>
              <a:rPr b="1" lang="en-US"/>
              <a:t>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(2021, September 21). K20 Center 3 minute timer [Video]. YouTube.</a:t>
            </a:r>
            <a:r>
              <a:rPr lang="en-US">
                <a:uFill>
                  <a:noFill/>
                </a:uFill>
                <a:hlinkClick r:id="rId4"/>
              </a:rPr>
              <a:t>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https://www.youtube.com/watch</a:t>
            </a:r>
            <a:r>
              <a:rPr lang="en-US" u="sng">
                <a:solidFill>
                  <a:schemeClr val="hlink"/>
                </a:solidFill>
                <a:hlinkClick r:id="rId6"/>
              </a:rPr>
              <a:t>?v=iISP02KPau0</a:t>
            </a:r>
            <a:endParaRPr u="sng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1" name="Google Shape;131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9" name="Google Shape;139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ARN Logo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30"/>
          <p:cNvSpPr txBox="1"/>
          <p:nvPr>
            <p:ph idx="1" type="body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30"/>
          <p:cNvSpPr txBox="1"/>
          <p:nvPr>
            <p:ph idx="2" type="body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30"/>
          <p:cNvSpPr txBox="1"/>
          <p:nvPr>
            <p:ph idx="3" type="body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/>
          <p:nvPr>
            <p:ph idx="4" type="body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Graphic">
  <p:cSld name="Content with Graphic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/>
          <p:nvPr>
            <p:ph idx="1" type="body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indent="-333883" lvl="1" marL="9144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31"/>
          <p:cNvSpPr txBox="1"/>
          <p:nvPr>
            <p:ph idx="2" type="body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30200" lvl="1" marL="914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indent="-317500" lvl="2" marL="1371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indent="-311150" lvl="3" marL="18288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o">
  <p:cSld name="Video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2"/>
          <p:cNvSpPr/>
          <p:nvPr>
            <p:ph idx="2" type="media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32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">
  <p:cSld name="Tabl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 1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hite BG">
  <p:cSld name="Blank White BG"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No Logo">
  <p:cSld name="Blank No Logo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/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1"/>
          <p:cNvSpPr txBox="1"/>
          <p:nvPr>
            <p:ph idx="1" type="subTitle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9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3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/>
          <p:nvPr>
            <p:ph idx="1" type="body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36550" lvl="2" marL="1371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1">
  <p:cSld name="Strategy v1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5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5"/>
          <p:cNvSpPr txBox="1"/>
          <p:nvPr>
            <p:ph idx="1" type="body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18" name="Google Shape;18;p25"/>
          <p:cNvSpPr/>
          <p:nvPr>
            <p:ph idx="2" type="pic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2">
  <p:cSld name="Strategy v2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6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6"/>
          <p:cNvSpPr txBox="1"/>
          <p:nvPr>
            <p:ph idx="1" type="body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23" name="Google Shape;23;p26"/>
          <p:cNvSpPr/>
          <p:nvPr>
            <p:ph idx="2" type="pic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cap="flat" cmpd="sng" w="9525">
            <a:solidFill>
              <a:srgbClr val="BCD4E9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Quote">
  <p:cSld name="Pull Quot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7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1C3C5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7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7"/>
          <p:cNvSpPr txBox="1"/>
          <p:nvPr>
            <p:ph idx="1" type="body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29" name="Google Shape;29;p27"/>
          <p:cNvSpPr txBox="1"/>
          <p:nvPr>
            <p:ph idx="2" type="body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i="1" sz="1600">
                <a:solidFill>
                  <a:schemeClr val="lt1"/>
                </a:solidFill>
              </a:defRPr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pic>
        <p:nvPicPr>
          <p:cNvPr descr="A picture containing icon&#10;&#10;Description automatically generated" id="30" name="Google Shape;30;p27"/>
          <p:cNvPicPr preferRelativeResize="0"/>
          <p:nvPr/>
        </p:nvPicPr>
        <p:blipFill rotWithShape="1">
          <a:blip r:embed="rId3">
            <a:alphaModFix/>
          </a:blip>
          <a:srcRect b="56088" l="34179" r="32616" t="21571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/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0"/>
          <p:cNvSpPr txBox="1"/>
          <p:nvPr>
            <p:ph idx="1" type="subTitle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9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34" name="Google Shape;34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dered List">
  <p:cSld name="Ordered Lis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 txBox="1"/>
          <p:nvPr>
            <p:ph idx="1" type="body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indent="-336550" lvl="2" marL="1371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37" name="Google Shape;37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8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2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2" name="Google Shape;42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9"/>
          <p:cNvSpPr txBox="1"/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9"/>
          <p:cNvSpPr txBox="1"/>
          <p:nvPr>
            <p:ph idx="1" type="body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6" name="Google Shape;46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9"/>
          <p:cNvSpPr txBox="1"/>
          <p:nvPr>
            <p:ph idx="2" type="body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7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9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7" r:id="rId1"/>
    <p:sldLayoutId id="2147483668" r:id="rId2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iISP02KPau0" TargetMode="External"/><Relationship Id="rId4" Type="http://schemas.openxmlformats.org/officeDocument/2006/relationships/image" Target="../media/image8.jpg"/><Relationship Id="rId5" Type="http://schemas.openxmlformats.org/officeDocument/2006/relationships/image" Target="../media/image1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A Seat at the Table</a:t>
            </a:r>
            <a:endParaRPr/>
          </a:p>
        </p:txBody>
      </p:sp>
      <p:sp>
        <p:nvSpPr>
          <p:cNvPr id="95" name="Google Shape;95;p2"/>
          <p:cNvSpPr txBox="1"/>
          <p:nvPr>
            <p:ph idx="1" type="subTitle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/>
          <a:p>
            <a:pPr indent="0" lvl="0" marL="0" marR="3428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Unitary, Federal, and Confederal Systems of Government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3"/>
          <p:cNvSpPr txBox="1"/>
          <p:nvPr>
            <p:ph idx="1" type="body"/>
          </p:nvPr>
        </p:nvSpPr>
        <p:spPr>
          <a:xfrm>
            <a:off x="530352" y="2028497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5556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How do governments distribute power?</a:t>
            </a:r>
            <a:endParaRPr/>
          </a:p>
          <a:p>
            <a:pPr indent="0" lvl="0" marL="5556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 </a:t>
            </a:r>
            <a:endParaRPr/>
          </a:p>
          <a:p>
            <a:pPr indent="0" lvl="0" marL="555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4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 fontScale="92500"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Char char="•"/>
            </a:pPr>
            <a:r>
              <a:rPr lang="en-US"/>
              <a:t>Compare and contrast systems of government.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Char char="•"/>
            </a:pPr>
            <a:r>
              <a:rPr lang="en-US"/>
              <a:t>Evaluate the advantages and disadvantages of unitary, confederal, and federal systems. 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"/>
          <p:cNvSpPr txBox="1"/>
          <p:nvPr>
            <p:ph idx="1" type="body"/>
          </p:nvPr>
        </p:nvSpPr>
        <p:spPr>
          <a:xfrm>
            <a:off x="457200" y="1309350"/>
            <a:ext cx="56217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61911" lvl="0" marL="22701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r>
              <a:t/>
            </a:r>
            <a:endParaRPr/>
          </a:p>
          <a:p>
            <a:pPr indent="-61911" lvl="0" marL="22701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r>
              <a:t/>
            </a:r>
            <a:endParaRPr/>
          </a:p>
          <a:p>
            <a:pPr indent="-227011" lvl="0" marL="22701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What is the role of government in people's lives? </a:t>
            </a:r>
            <a:endParaRPr/>
          </a:p>
          <a:p>
            <a:pPr indent="-60950" lvl="7" marL="1645836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3" name="Google Shape;113;p6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Think, Pair, Share</a:t>
            </a:r>
            <a:endParaRPr/>
          </a:p>
        </p:txBody>
      </p:sp>
      <p:pic>
        <p:nvPicPr>
          <p:cNvPr id="114" name="Google Shape;11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95725" y="0"/>
            <a:ext cx="2748275" cy="128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 txBox="1"/>
          <p:nvPr>
            <p:ph idx="1" type="body"/>
          </p:nvPr>
        </p:nvSpPr>
        <p:spPr>
          <a:xfrm>
            <a:off x="457200" y="1309350"/>
            <a:ext cx="70020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7011" lvl="0" marL="22701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As a group, read through the description of the country.</a:t>
            </a:r>
            <a:endParaRPr/>
          </a:p>
          <a:p>
            <a:pPr indent="-227011" lvl="0" marL="22701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Write down the advantages and disadvantages of the country’s system of government.</a:t>
            </a:r>
            <a:endParaRPr/>
          </a:p>
          <a:p>
            <a:pPr indent="-227013" lvl="0" marL="22701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Be ready to share something you have written down.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-60950" lvl="7" marL="1645836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0" name="Google Shape;120;p5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T-Chart</a:t>
            </a:r>
            <a:endParaRPr/>
          </a:p>
        </p:txBody>
      </p:sp>
      <p:pic>
        <p:nvPicPr>
          <p:cNvPr id="121" name="Google Shape;12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22700" y="0"/>
            <a:ext cx="2221300" cy="208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56552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Read each card, and sort them into the type of </a:t>
            </a:r>
            <a:br>
              <a:rPr lang="en-US"/>
            </a:br>
            <a:r>
              <a:rPr lang="en-US"/>
              <a:t>government that is being described.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t/>
            </a:r>
            <a:endParaRPr/>
          </a:p>
          <a:p>
            <a:pPr indent="-189864" lvl="0" marL="22701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•"/>
            </a:pPr>
            <a:r>
              <a:rPr lang="en-US"/>
              <a:t>Unitary</a:t>
            </a:r>
            <a:endParaRPr/>
          </a:p>
          <a:p>
            <a:pPr indent="-32702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A system in which all or most of the power resides in a single and centralized government. Laws and regulations are the same across a unitary governmental system. </a:t>
            </a:r>
            <a:endParaRPr/>
          </a:p>
          <a:p>
            <a:pPr indent="-189864" lvl="0" marL="22701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Confederal</a:t>
            </a:r>
            <a:endParaRPr/>
          </a:p>
          <a:p>
            <a:pPr indent="-32702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A group of states that form a union to coordinate for specific purposes. </a:t>
            </a:r>
            <a:endParaRPr/>
          </a:p>
          <a:p>
            <a:pPr indent="-189864" lvl="0" marL="22701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Federal</a:t>
            </a:r>
            <a:endParaRPr/>
          </a:p>
          <a:p>
            <a:pPr indent="-32702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A system in which the power is divided between a strong central government and smaller states.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t/>
            </a:r>
            <a:endParaRPr/>
          </a:p>
        </p:txBody>
      </p:sp>
      <p:sp>
        <p:nvSpPr>
          <p:cNvPr id="127" name="Google Shape;127;p7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Systems of Government Card Sort</a:t>
            </a:r>
            <a:endParaRPr/>
          </a:p>
        </p:txBody>
      </p:sp>
      <p:pic>
        <p:nvPicPr>
          <p:cNvPr id="128" name="Google Shape;128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6892400" y="0"/>
            <a:ext cx="2139775" cy="213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"/>
          <p:cNvSpPr txBox="1"/>
          <p:nvPr>
            <p:ph idx="1" type="body"/>
          </p:nvPr>
        </p:nvSpPr>
        <p:spPr>
          <a:xfrm>
            <a:off x="457200" y="1309350"/>
            <a:ext cx="60480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7011" lvl="0" marL="22701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Visit each Chat Station Poster around the room with your group.</a:t>
            </a:r>
            <a:endParaRPr/>
          </a:p>
          <a:p>
            <a:pPr indent="-227011" lvl="0" marL="22701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Read the prompt, and discuss the corresponding questions. </a:t>
            </a:r>
            <a:endParaRPr/>
          </a:p>
          <a:p>
            <a:pPr indent="-227011" lvl="0" marL="22701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When the timer expires, move to the </a:t>
            </a:r>
            <a:br>
              <a:rPr lang="en-US"/>
            </a:br>
            <a:r>
              <a:rPr lang="en-US"/>
              <a:t>next poster.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-60950" lvl="7" marL="1645836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4" name="Google Shape;134;p9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Evaluating Governments</a:t>
            </a:r>
            <a:endParaRPr/>
          </a:p>
        </p:txBody>
      </p:sp>
      <p:pic>
        <p:nvPicPr>
          <p:cNvPr id="135" name="Google Shape;135;p9" title="K20 Center 3 minute timer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29075" y="1867575"/>
            <a:ext cx="2814900" cy="211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26125" y="15"/>
            <a:ext cx="2450275" cy="17963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"/>
          <p:cNvSpPr txBox="1"/>
          <p:nvPr>
            <p:ph idx="1" type="body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7011" lvl="0" marL="22701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Give each system of government grades for the categories listed. </a:t>
            </a:r>
            <a:endParaRPr/>
          </a:p>
          <a:p>
            <a:pPr indent="-227011" lvl="0" marL="22701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Look at your grade for each category, and assign an overall grade. </a:t>
            </a:r>
            <a:endParaRPr/>
          </a:p>
          <a:p>
            <a:pPr indent="-227013" lvl="0" marL="22701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Leave some comments that explain your grade.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-60950" lvl="7" marL="1645836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2" name="Google Shape;142;p10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Systems of Government Report Card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2021-08-30T12:17:31Z</dcterms:created>
  <dc:creator>Eike, Michell L.</dc:creator>
</cp:coreProperties>
</file>