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j6wKWJxc6cb/UfZXJTQm9C1huf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39" TargetMode="External"/><Relationship Id="rId3" Type="http://schemas.openxmlformats.org/officeDocument/2006/relationships/hyperlink" Target="https://learn.k20center.ou.edu/strategy/139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86" TargetMode="External"/><Relationship Id="rId3" Type="http://schemas.openxmlformats.org/officeDocument/2006/relationships/hyperlink" Target="https://learn.k20center.ou.edu/strategy/86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47" TargetMode="External"/><Relationship Id="rId3" Type="http://schemas.openxmlformats.org/officeDocument/2006/relationships/hyperlink" Target="https://learn.k20center.ou.edu/strategy/147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944" TargetMode="External"/><Relationship Id="rId3" Type="http://schemas.openxmlformats.org/officeDocument/2006/relationships/hyperlink" Target="https://learn.k20center.ou.edu/strategy/944" TargetMode="External"/><Relationship Id="rId4" Type="http://schemas.openxmlformats.org/officeDocument/2006/relationships/hyperlink" Target="https://www.youtube.com/watch" TargetMode="External"/><Relationship Id="rId5" Type="http://schemas.openxmlformats.org/officeDocument/2006/relationships/hyperlink" Target="https://www.youtube.com/watch" TargetMode="External"/><Relationship Id="rId6" Type="http://schemas.openxmlformats.org/officeDocument/2006/relationships/hyperlink" Target="https://www.youtube.com/watch?v=iISP02KPau0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K20 Center. (n.d.). Think-pair-share. Strategies.</a:t>
            </a:r>
            <a:r>
              <a:rPr lang="en-US">
                <a:uFill>
                  <a:noFill/>
                </a:uFill>
                <a:hlinkClick r:id="rId2"/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https://learn.k20center.ou.edu/strategy/139</a:t>
            </a:r>
            <a:endParaRPr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K20 Center. (n.d.). T-chart. Strategies.</a:t>
            </a:r>
            <a:r>
              <a:rPr lang="en-US">
                <a:uFill>
                  <a:noFill/>
                </a:uFill>
                <a:hlinkClick r:id="rId2"/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https://learn.k20center.ou.edu/strategy/86</a:t>
            </a:r>
            <a:endParaRPr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92929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K20 Center. (n.d.). Card sort. Strategies.</a:t>
            </a:r>
            <a:r>
              <a:rPr lang="en-US">
                <a:uFill>
                  <a:noFill/>
                </a:uFill>
                <a:hlinkClick r:id="rId2"/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https://learn.k20center.ou.edu/strategy/147</a:t>
            </a:r>
            <a:endParaRPr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n-US"/>
              <a:t>K20 Center. (n.d.). Chat stations. Strategies.</a:t>
            </a:r>
            <a:r>
              <a:rPr lang="en-US">
                <a:uFill>
                  <a:noFill/>
                </a:uFill>
                <a:hlinkClick r:id="rId2"/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https://learn.k20center.ou.edu/strategy/944</a:t>
            </a:r>
            <a:r>
              <a:rPr b="1" lang="en-US"/>
              <a:t>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K20 Center. (2021, September 21). K20 Center 3 minute timer [Video]. YouTube.</a:t>
            </a:r>
            <a:r>
              <a:rPr lang="en-US">
                <a:uFill>
                  <a:noFill/>
                </a:uFill>
                <a:hlinkClick r:id="rId4"/>
              </a:rPr>
              <a:t>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https://www.youtube.com/watch</a:t>
            </a:r>
            <a:r>
              <a:rPr lang="en-US" u="sng">
                <a:solidFill>
                  <a:schemeClr val="hlink"/>
                </a:solidFill>
                <a:hlinkClick r:id="rId6"/>
              </a:rPr>
              <a:t>?v=iISP02KPau0</a:t>
            </a:r>
            <a:endParaRPr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ARN Logo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1" type="body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b="1" sz="120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0"/>
          <p:cNvSpPr txBox="1"/>
          <p:nvPr>
            <p:ph idx="2" type="body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b="1" sz="120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30"/>
          <p:cNvSpPr txBox="1"/>
          <p:nvPr>
            <p:ph idx="3" type="body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238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indent="-314325" lvl="2" marL="1371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indent="-304800" lvl="3" marL="1828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53" name="Google Shape;5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0"/>
          <p:cNvSpPr txBox="1"/>
          <p:nvPr>
            <p:ph idx="4" type="body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238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indent="-314325" lvl="2" marL="1371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indent="-304800" lvl="3" marL="1828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Graphic">
  <p:cSld name="Content with Graphic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1"/>
          <p:cNvSpPr txBox="1"/>
          <p:nvPr>
            <p:ph idx="1" type="body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indent="-333883" lvl="1" marL="91440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indent="-30861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0512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indent="-284289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31"/>
          <p:cNvSpPr txBox="1"/>
          <p:nvPr>
            <p:ph idx="2" type="body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indent="-317500" lvl="2" marL="1371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indent="-311150" lvl="3" marL="182880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indent="-304800" lvl="4" marL="22860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58" name="Google Shape;5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1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o">
  <p:cSld name="Video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/>
          <p:nvPr>
            <p:ph idx="2" type="media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32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3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4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 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hite BG">
  <p:cSld name="Blank White BG"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No Logo">
  <p:cSld name="Blank No Logo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b="0"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subTitle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>
            <a:lvl1pPr lvl="0" marR="34289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pic>
        <p:nvPicPr>
          <p:cNvPr id="81" name="Google Shape;81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/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b="0" sz="50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3"/>
          <p:cNvSpPr txBox="1"/>
          <p:nvPr>
            <p:ph idx="1" type="body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85" name="Google Shape;8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4"/>
          <p:cNvSpPr txBox="1"/>
          <p:nvPr>
            <p:ph idx="1" type="body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indent="-336550" lvl="2" marL="1371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indent="-3238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indent="-314325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12" name="Google Shape;1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4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ategy v1">
  <p:cSld name="Strategy v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5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5"/>
          <p:cNvSpPr txBox="1"/>
          <p:nvPr>
            <p:ph idx="1" type="body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indent="-325755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298640" lvl="2" marL="137160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indent="-290512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indent="-284289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indent="-297179" lvl="5" marL="27432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indent="-297179" lvl="6" marL="3200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indent="-314325" lvl="7" marL="3657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indent="-314325" lvl="8" marL="41148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/>
        </p:txBody>
      </p:sp>
      <p:sp>
        <p:nvSpPr>
          <p:cNvPr id="18" name="Google Shape;18;p25"/>
          <p:cNvSpPr/>
          <p:nvPr>
            <p:ph idx="2" type="pic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ategy v2">
  <p:cSld name="Strategy v2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6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" type="body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indent="-325755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298640" lvl="2" marL="137160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indent="-290512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indent="-284289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indent="-297179" lvl="5" marL="27432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indent="-297179" lvl="6" marL="3200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indent="-314325" lvl="7" marL="3657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indent="-314325" lvl="8" marL="41148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/>
        </p:txBody>
      </p:sp>
      <p:sp>
        <p:nvSpPr>
          <p:cNvPr id="23" name="Google Shape;23;p26"/>
          <p:cNvSpPr/>
          <p:nvPr>
            <p:ph idx="2" type="pic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cap="flat" cmpd="sng" w="9525">
            <a:solidFill>
              <a:srgbClr val="BCD4E9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Quote">
  <p:cSld name="Pull Quot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1C3C5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7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" type="body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indent="-325755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298640" lvl="2" marL="137160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indent="-290512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indent="-284289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indent="-297179" lvl="5" marL="27432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indent="-297179" lvl="6" marL="3200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indent="-314325" lvl="7" marL="3657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indent="-314325" lvl="8" marL="41148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/>
        </p:txBody>
      </p:sp>
      <p:sp>
        <p:nvSpPr>
          <p:cNvPr id="29" name="Google Shape;29;p27"/>
          <p:cNvSpPr txBox="1"/>
          <p:nvPr>
            <p:ph idx="2" type="body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b="1" i="1" sz="1600">
                <a:solidFill>
                  <a:schemeClr val="lt1"/>
                </a:solidFill>
              </a:defRPr>
            </a:lvl1pPr>
            <a:lvl2pPr indent="-325755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298640" lvl="2" marL="137160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indent="-290512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indent="-284289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indent="-297179" lvl="5" marL="27432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indent="-297179" lvl="6" marL="3200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indent="-314325" lvl="7" marL="3657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indent="-314325" lvl="8" marL="41148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/>
        </p:txBody>
      </p:sp>
      <p:pic>
        <p:nvPicPr>
          <p:cNvPr descr="A picture containing icon&#10;&#10;Description automatically generated" id="30" name="Google Shape;30;p27"/>
          <p:cNvPicPr preferRelativeResize="0"/>
          <p:nvPr/>
        </p:nvPicPr>
        <p:blipFill rotWithShape="1">
          <a:blip r:embed="rId3">
            <a:alphaModFix/>
          </a:blip>
          <a:srcRect b="56088" l="34179" r="32616" t="21571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/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b="0"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" type="subTitle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>
            <a:lvl1pPr lvl="0" marR="34289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pic>
        <p:nvPicPr>
          <p:cNvPr id="34" name="Google Shape;3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dered List">
  <p:cSld name="Ordered Lis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/>
          <p:nvPr>
            <p:ph idx="1" type="body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indent="-336550" lvl="2" marL="1371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indent="-3238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indent="-314325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37" name="Google Shape;37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8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/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b="0" sz="500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1" type="body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42" name="Google Shape;4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9"/>
          <p:cNvSpPr txBox="1"/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9"/>
          <p:cNvSpPr txBox="1"/>
          <p:nvPr>
            <p:ph idx="1" type="body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238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indent="-314325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46" name="Google Shape;4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9"/>
          <p:cNvSpPr txBox="1"/>
          <p:nvPr>
            <p:ph idx="2" type="body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238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indent="-314325" lvl="4" marL="22860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indent="-320039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3700" lvl="0" marL="4572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5755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640" lvl="2" marL="1371600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b="0" i="0" sz="15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512" lvl="3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0512" lvl="4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7179" lvl="5" marL="2743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89560" lvl="6" marL="3200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5275" lvl="8" marL="41148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3700" lvl="0" marL="4572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5755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640" lvl="2" marL="1371600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b="0" i="0" sz="1575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512" lvl="3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0512" lvl="4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7179" lvl="5" marL="2743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b="0" i="0" sz="13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89560" lvl="6" marL="3200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5275" lvl="8" marL="4114800" marR="0" rtl="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b="0" i="0" sz="10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  <p:sldLayoutId id="2147483668" r:id="rId2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iISP02KPau0" TargetMode="External"/><Relationship Id="rId4" Type="http://schemas.openxmlformats.org/officeDocument/2006/relationships/image" Target="../media/image8.jpg"/><Relationship Id="rId5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A Seat at the Table</a:t>
            </a:r>
            <a:endParaRPr/>
          </a:p>
        </p:txBody>
      </p:sp>
      <p:sp>
        <p:nvSpPr>
          <p:cNvPr id="95" name="Google Shape;95;p2"/>
          <p:cNvSpPr txBox="1"/>
          <p:nvPr>
            <p:ph idx="1" type="subTitle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/>
          <a:p>
            <a:pPr indent="0" lvl="0" marL="0" marR="3428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Unitary, Federal, and Confederal Systems of Government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530352" y="2028497"/>
            <a:ext cx="7772400" cy="1950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555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How do governments distribute power?</a:t>
            </a:r>
            <a:endParaRPr/>
          </a:p>
          <a:p>
            <a:pPr indent="0" lvl="0" marL="555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 </a:t>
            </a:r>
            <a:endParaRPr/>
          </a:p>
          <a:p>
            <a:pPr indent="0" lvl="0" marL="555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/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Lesson Objectives</a:t>
            </a:r>
            <a:endParaRPr/>
          </a:p>
        </p:txBody>
      </p:sp>
      <p:sp>
        <p:nvSpPr>
          <p:cNvPr id="107" name="Google Shape;107;p4"/>
          <p:cNvSpPr txBox="1"/>
          <p:nvPr>
            <p:ph idx="1" type="body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fontScale="92500"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Compare and contrast systems of government.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/>
              <a:t>Evaluate the advantages and disadvantages of unitary, confederal, and federal systems.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/>
          <p:nvPr>
            <p:ph idx="1" type="body"/>
          </p:nvPr>
        </p:nvSpPr>
        <p:spPr>
          <a:xfrm>
            <a:off x="457200" y="1309350"/>
            <a:ext cx="5621700" cy="3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619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r>
              <a:t/>
            </a:r>
            <a:endParaRPr/>
          </a:p>
          <a:p>
            <a:pPr indent="-619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r>
              <a:t/>
            </a:r>
            <a:endParaRPr/>
          </a:p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What is the role of government in people's lives? </a:t>
            </a:r>
            <a:endParaRPr/>
          </a:p>
          <a:p>
            <a:pPr indent="-60950" lvl="7" marL="1645836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3" name="Google Shape;113;p6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Think, Pair, Share</a:t>
            </a:r>
            <a:endParaRPr/>
          </a:p>
        </p:txBody>
      </p:sp>
      <p:pic>
        <p:nvPicPr>
          <p:cNvPr id="114" name="Google Shape;11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5725" y="0"/>
            <a:ext cx="2748275" cy="128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457200" y="1309350"/>
            <a:ext cx="7002000" cy="3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As a group, read through the description of the country.</a:t>
            </a:r>
            <a:endParaRPr/>
          </a:p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Write down the advantages and disadvantages of the country’s system of government.</a:t>
            </a:r>
            <a:endParaRPr/>
          </a:p>
          <a:p>
            <a:pPr indent="-227013" lvl="0" marL="22701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Be ready to share something you have written down.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-60950" lvl="7" marL="1645836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0" name="Google Shape;120;p5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T-Chart</a:t>
            </a:r>
            <a:endParaRPr/>
          </a:p>
        </p:txBody>
      </p:sp>
      <p:pic>
        <p:nvPicPr>
          <p:cNvPr id="121" name="Google Shape;12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2700" y="0"/>
            <a:ext cx="2221300" cy="20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>
            <p:ph idx="1" type="body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5655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Read each card, and sort them into the type of </a:t>
            </a:r>
            <a:br>
              <a:rPr lang="en-US"/>
            </a:br>
            <a:r>
              <a:rPr lang="en-US"/>
              <a:t>government that is being described.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-189864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</a:pPr>
            <a:r>
              <a:rPr lang="en-US"/>
              <a:t>Unitary</a:t>
            </a:r>
            <a:endParaRPr/>
          </a:p>
          <a:p>
            <a:pPr indent="-3270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 system in which all or most of the power resides in a single and centralized government. Laws and regulations are the same across a unitary governmental system. </a:t>
            </a:r>
            <a:endParaRPr/>
          </a:p>
          <a:p>
            <a:pPr indent="-189864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Confederal</a:t>
            </a:r>
            <a:endParaRPr/>
          </a:p>
          <a:p>
            <a:pPr indent="-3270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 group of states that form a union to coordinate for specific purposes. </a:t>
            </a:r>
            <a:endParaRPr/>
          </a:p>
          <a:p>
            <a:pPr indent="-189864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Federal</a:t>
            </a:r>
            <a:endParaRPr/>
          </a:p>
          <a:p>
            <a:pPr indent="-3270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 system in which the power is divided between a strong central government and smaller states.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</p:txBody>
      </p:sp>
      <p:sp>
        <p:nvSpPr>
          <p:cNvPr id="127" name="Google Shape;127;p7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Systems of Government Card Sort</a:t>
            </a:r>
            <a:endParaRPr/>
          </a:p>
        </p:txBody>
      </p:sp>
      <p:pic>
        <p:nvPicPr>
          <p:cNvPr id="128" name="Google Shape;1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892400" y="0"/>
            <a:ext cx="2139775" cy="213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 txBox="1"/>
          <p:nvPr>
            <p:ph idx="1" type="body"/>
          </p:nvPr>
        </p:nvSpPr>
        <p:spPr>
          <a:xfrm>
            <a:off x="457200" y="1309350"/>
            <a:ext cx="6048000" cy="3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Visit each Chat Station Poster around the room with your group.</a:t>
            </a:r>
            <a:endParaRPr/>
          </a:p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Read the prompt, and discuss the corresponding questions. </a:t>
            </a:r>
            <a:endParaRPr/>
          </a:p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When the timer expires, move to the </a:t>
            </a:r>
            <a:br>
              <a:rPr lang="en-US"/>
            </a:br>
            <a:r>
              <a:rPr lang="en-US"/>
              <a:t>next poster.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-60950" lvl="7" marL="1645836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4" name="Google Shape;134;p9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Evaluating Governments</a:t>
            </a:r>
            <a:endParaRPr/>
          </a:p>
        </p:txBody>
      </p:sp>
      <p:pic>
        <p:nvPicPr>
          <p:cNvPr id="135" name="Google Shape;135;p9" title="K20 Center 3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9075" y="1867575"/>
            <a:ext cx="2814900" cy="21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6125" y="15"/>
            <a:ext cx="2450275" cy="1796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"/>
          <p:cNvSpPr txBox="1"/>
          <p:nvPr>
            <p:ph idx="1" type="body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Give each system of government grades for the categories listed. </a:t>
            </a:r>
            <a:endParaRPr/>
          </a:p>
          <a:p>
            <a:pPr indent="-227011" lvl="0" marL="22701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Look at your grade for each category, and assign an overall grade. </a:t>
            </a:r>
            <a:endParaRPr/>
          </a:p>
          <a:p>
            <a:pPr indent="-227013" lvl="0" marL="22701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Leave some comments that explain your grade.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-60950" lvl="7" marL="1645836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2" name="Google Shape;142;p10"/>
          <p:cNvSpPr txBox="1"/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Systems of Government Report Card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2021-08-30T12:17:31Z</dcterms:created>
  <dc:creator>Eike, Michell L.</dc:creator>
</cp:coreProperties>
</file>