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dX9W1ke3mp0uizQLr9Mljwgo77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483FB3-8465-F293-414A-C99F0445048C}" name="Zuchrinata, Farid A." initials="ZFA" userId="Zuchrinata, Farid A.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9FA53-AC69-43A2-8934-3E2E14184AF9}" v="4" dt="2022-04-29T18:23:05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cwzinQlEE&amp;ab_channel=K20Cente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cwzinQlEE&amp;ab_channel=K20Cent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163da804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2163da804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38e019a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38e019a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63da804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Center. (2022, April 6).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 20 minute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[Video].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https://www.youtube.com/watch?v=bjcwzinQlEE&amp;ab_channel=K20Center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0" name="Google Shape;170;g12163da804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390019f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390019f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390019f6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Center. (2022, April 6).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 20 minute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[Video].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https://www.youtube.com/watch?v=bjcwzinQlEE&amp;ab_channel=K20Center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12390019f6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390019f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2390019f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acf8e94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acf8e94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Gillam, V. (1899). Lesson for Anti-Expansionists [Image] </a:t>
            </a:r>
            <a:r>
              <a:rPr lang="en-US" sz="1200" i="1" dirty="0">
                <a:solidFill>
                  <a:srgbClr val="1D1D1D"/>
                </a:solidFill>
                <a:highlight>
                  <a:srgbClr val="FFFFFF"/>
                </a:highlight>
              </a:rPr>
              <a:t>UHM Library Digital Image Collections</a:t>
            </a: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, Retrieved April 11, 2022, from https://digital.library.manoa.hawaii.edu/items/show/31967.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acf8e94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acf8e94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Gillam, V., “Lesson for Anti-Expansionists,” </a:t>
            </a:r>
            <a:r>
              <a:rPr lang="en-US" sz="1200" i="1" dirty="0">
                <a:solidFill>
                  <a:srgbClr val="1D1D1D"/>
                </a:solidFill>
                <a:highlight>
                  <a:srgbClr val="FFFFFF"/>
                </a:highlight>
              </a:rPr>
              <a:t>UHM Library Digital Image Collections</a:t>
            </a: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, Retrieved April 11, 2022, from https://digital.library.manoa.hawaii.edu/items/show/31967.</a:t>
            </a:r>
            <a:endParaRPr sz="1200" dirty="0">
              <a:solidFill>
                <a:srgbClr val="1D1D1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acf8e944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1acf8e944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163da8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163da80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390019f6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390019f6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Birkenhead, L. (1978). </a:t>
            </a:r>
            <a:r>
              <a:rPr lang="en-US" i="1" dirty="0"/>
              <a:t>Rudyard Kipling</a:t>
            </a:r>
            <a:r>
              <a:rPr lang="en-US" dirty="0"/>
              <a:t>. Random House Inc.</a:t>
            </a:r>
            <a:endParaRPr lang="en-US" b="0" i="0" dirty="0">
              <a:solidFill>
                <a:srgbClr val="444444"/>
              </a:solidFill>
              <a:effectLst/>
              <a:latin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Bitter"/>
              </a:rPr>
              <a:t>Eliott</a:t>
            </a:r>
            <a:r>
              <a:rPr lang="en-US" b="0" i="0" dirty="0">
                <a:solidFill>
                  <a:srgbClr val="444444"/>
                </a:solidFill>
                <a:effectLst/>
                <a:latin typeface="Bitter"/>
              </a:rPr>
              <a:t> &amp; Fry (1907). </a:t>
            </a:r>
            <a:r>
              <a:rPr lang="en-US" b="0" i="1" dirty="0">
                <a:solidFill>
                  <a:srgbClr val="222222"/>
                </a:solidFill>
                <a:effectLst/>
                <a:latin typeface="Bitter"/>
              </a:rPr>
              <a:t>Kipling in 1895</a:t>
            </a:r>
            <a:r>
              <a:rPr lang="en-US" b="0" i="0" dirty="0">
                <a:solidFill>
                  <a:srgbClr val="444444"/>
                </a:solidFill>
                <a:effectLst/>
                <a:latin typeface="Bitter"/>
              </a:rPr>
              <a:t> [Photograph]. Wikimedia Commons.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Bitter"/>
              </a:rPr>
              <a:t>https://commons.wikimedia.org/wiki/File:Rudyard_Kipling_(portrait).jpg</a:t>
            </a:r>
            <a:endParaRPr lang="en-US" dirty="0"/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Stewart, J. I. M. (2022). Rudyard Kipling. Britannica. Retrieved April 29, 2022, from https://www.britannica.com/biography/Rudyard-Kipling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Kipling, R. (1991).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Jungle Book.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York: Arcade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163da8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163da80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79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418effd2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 Unicode MS"/>
              </a:rPr>
              <a:t>Mahan, A. T. (1949). </a:t>
            </a:r>
            <a:r>
              <a:rPr lang="en-US" b="0" i="1" dirty="0">
                <a:solidFill>
                  <a:srgbClr val="000000"/>
                </a:solidFill>
                <a:effectLst/>
                <a:latin typeface="Arial Unicode MS"/>
              </a:rPr>
              <a:t>The influence of sea power upon history, 1660-1783</a:t>
            </a:r>
            <a:r>
              <a:rPr lang="en-US" b="0" i="0" dirty="0">
                <a:solidFill>
                  <a:srgbClr val="000000"/>
                </a:solidFill>
                <a:effectLst/>
                <a:latin typeface="Arial Unicode MS"/>
              </a:rPr>
              <a:t>. Boston: Little, Brown.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21418effd2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1418effd2_0_1013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21418effd2_0_1013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21418effd2_0_1013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g121418effd2_0_1013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g121418effd2_0_1013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12390019f64_0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2390019f64_0_9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2390019f64_0_9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5" name="Google Shape;85;g12390019f64_0_93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1418effd2_0_450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21418effd2_0_450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121418effd2_0_450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g121418effd2_0_450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g121418effd2_0_450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bjcwzinQlE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bjcwzinQlE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163da8047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SOAPSTone</a:t>
            </a:r>
            <a:endParaRPr dirty="0"/>
          </a:p>
        </p:txBody>
      </p:sp>
      <p:sp>
        <p:nvSpPr>
          <p:cNvPr id="159" name="Google Shape;159;g12163da8047_0_17"/>
          <p:cNvSpPr txBox="1">
            <a:spLocks noGrp="1"/>
          </p:cNvSpPr>
          <p:nvPr>
            <p:ph type="body" idx="1"/>
          </p:nvPr>
        </p:nvSpPr>
        <p:spPr>
          <a:xfrm>
            <a:off x="457200" y="1305051"/>
            <a:ext cx="5046300" cy="332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While reading the quote, identify: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SPEAKER?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O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OCCASION?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A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AUDIENCE?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PURPOSE?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SUBJECT matter?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/>
                </a:solidFill>
              </a:rPr>
              <a:t>T: </a:t>
            </a:r>
            <a:r>
              <a:rPr lang="en-US" sz="2000" dirty="0"/>
              <a:t>What is the TONE? (pro- or anti-imperialist) </a:t>
            </a:r>
            <a:endParaRPr sz="20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60" name="Google Shape;160;g12163da8047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749" y="1620825"/>
            <a:ext cx="2959051" cy="19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38e019aa8_1_0"/>
          <p:cNvSpPr txBox="1">
            <a:spLocks noGrp="1"/>
          </p:cNvSpPr>
          <p:nvPr>
            <p:ph type="body" idx="4294967295"/>
          </p:nvPr>
        </p:nvSpPr>
        <p:spPr>
          <a:xfrm>
            <a:off x="508399" y="1402492"/>
            <a:ext cx="5439000" cy="31291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in groups of three.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group will receive three primary source documents.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Have each member read one document.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your name at the top of your document.</a:t>
            </a:r>
            <a:endParaRPr dirty="0"/>
          </a:p>
        </p:txBody>
      </p:sp>
      <p:sp>
        <p:nvSpPr>
          <p:cNvPr id="166" name="Google Shape;166;g1238e019aa8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Jigsaw</a:t>
            </a:r>
            <a:endParaRPr dirty="0"/>
          </a:p>
        </p:txBody>
      </p:sp>
      <p:pic>
        <p:nvPicPr>
          <p:cNvPr id="167" name="Google Shape;167;g1238e019aa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349" y="1619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163da8047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Stop and Jot</a:t>
            </a:r>
            <a:endParaRPr dirty="0"/>
          </a:p>
        </p:txBody>
      </p:sp>
      <p:sp>
        <p:nvSpPr>
          <p:cNvPr id="173" name="Google Shape;173;g12163da8047_0_2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46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 your assigned document, </a:t>
            </a:r>
            <a:r>
              <a:rPr lang="en-US" i="1" dirty="0"/>
              <a:t>Stop and Jot</a:t>
            </a:r>
            <a:r>
              <a:rPr lang="en-US" dirty="0"/>
              <a:t> main ideas and key details in the margins.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down at least three main ideas.</a:t>
            </a:r>
            <a:endParaRPr dirty="0"/>
          </a:p>
        </p:txBody>
      </p:sp>
      <p:pic>
        <p:nvPicPr>
          <p:cNvPr id="174" name="Google Shape;174;g12163da804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935" y="3326107"/>
            <a:ext cx="1510146" cy="151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2163da8047_0_24" title="K20 Center 2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5529" y="836242"/>
            <a:ext cx="2879233" cy="21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390019f64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181" name="Google Shape;181;g12390019f64_0_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Group up with others who read the same document as yours.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main ideas and key details.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new ideas as you listen to what others have learned about your document.</a:t>
            </a:r>
            <a:endParaRPr dirty="0"/>
          </a:p>
        </p:txBody>
      </p:sp>
      <p:pic>
        <p:nvPicPr>
          <p:cNvPr id="182" name="Google Shape;182;g12390019f6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390019f64_0_1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SOAPSTone</a:t>
            </a:r>
            <a:endParaRPr/>
          </a:p>
        </p:txBody>
      </p:sp>
      <p:sp>
        <p:nvSpPr>
          <p:cNvPr id="188" name="Google Shape;188;g12390019f64_0_11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46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2400" dirty="0"/>
              <a:t>Referring to your assigned document, work with your group to answer: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SPEAKER?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O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OCCASION?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A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AUDIENCE?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PURPOSE?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SUBJECT matter?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/>
                </a:solidFill>
              </a:rPr>
              <a:t>T: </a:t>
            </a:r>
            <a:r>
              <a:rPr lang="en-US" sz="2000" dirty="0"/>
              <a:t>What is the TONE? (pro- or anti-imperialism) </a:t>
            </a:r>
            <a:endParaRPr sz="20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89" name="Google Shape;189;g12390019f64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952" y="3115550"/>
            <a:ext cx="2395498" cy="15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2390019f64_0_112" title="K20 Center 2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425" y="488288"/>
            <a:ext cx="2879233" cy="21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390019f64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96" name="Google Shape;196;g12390019f64_0_1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1891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Go back to your original group and share what you learned about your assigned document.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As you discuss with your group, make sure you answer the </a:t>
            </a:r>
            <a:r>
              <a:rPr lang="en-US" dirty="0" err="1"/>
              <a:t>SOAPStone</a:t>
            </a:r>
            <a:r>
              <a:rPr lang="en-US" dirty="0"/>
              <a:t> questions for all the documents on your organizer.</a:t>
            </a:r>
          </a:p>
        </p:txBody>
      </p:sp>
      <p:pic>
        <p:nvPicPr>
          <p:cNvPr id="197" name="Google Shape;197;g12390019f6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11acf8e944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93" y="125235"/>
            <a:ext cx="7160950" cy="47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acf8e944c_0_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 Questions</a:t>
            </a:r>
            <a:endParaRPr dirty="0"/>
          </a:p>
        </p:txBody>
      </p:sp>
      <p:sp>
        <p:nvSpPr>
          <p:cNvPr id="209" name="Google Shape;209;g11acf8e944c_0_7"/>
          <p:cNvSpPr txBox="1">
            <a:spLocks noGrp="1"/>
          </p:cNvSpPr>
          <p:nvPr>
            <p:ph type="body" idx="1"/>
          </p:nvPr>
        </p:nvSpPr>
        <p:spPr>
          <a:xfrm>
            <a:off x="457200" y="947251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-US" sz="2400" dirty="0"/>
              <a:t>From a pro-imperialist perspective, what type of mindset "justifies" expansion to other territories or countries?</a:t>
            </a:r>
          </a:p>
          <a:p>
            <a:r>
              <a:rPr lang="en-US" sz="2400" dirty="0"/>
              <a:t>What do you think is the cost of Uncle Sam’s expansionist ways? </a:t>
            </a:r>
          </a:p>
          <a:p>
            <a:r>
              <a:rPr lang="en-US" sz="2400" dirty="0"/>
              <a:t>Do you think other countries are still “anxious to be on friendly terms” with the United States?  </a:t>
            </a:r>
            <a:endParaRPr sz="2400" dirty="0"/>
          </a:p>
        </p:txBody>
      </p:sp>
      <p:pic>
        <p:nvPicPr>
          <p:cNvPr id="210" name="Google Shape;210;g11acf8e944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853" y="1483137"/>
            <a:ext cx="3327575" cy="21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acf8e944c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Quick Write</a:t>
            </a:r>
            <a:endParaRPr dirty="0"/>
          </a:p>
        </p:txBody>
      </p:sp>
      <p:sp>
        <p:nvSpPr>
          <p:cNvPr id="216" name="Google Shape;216;g11acf8e944c_0_2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46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Using evidence from the primary source documents, answer: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Why would nations be “anxious to be on friendly terms with Uncle Sam?”</a:t>
            </a:r>
            <a:endParaRPr sz="2400" dirty="0"/>
          </a:p>
        </p:txBody>
      </p:sp>
      <p:pic>
        <p:nvPicPr>
          <p:cNvPr id="217" name="Google Shape;217;g11acf8e944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675" y="1015775"/>
            <a:ext cx="1786150" cy="29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American Imperialism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“The White Man’s Burden” by Rudyard Kipling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593414" y="555577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542964" y="1785709"/>
            <a:ext cx="7772400" cy="249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is American imperialism?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motivated the United States to acquire countries and islands beyond its continental borders?</a:t>
            </a:r>
          </a:p>
          <a:p>
            <a:pPr marL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Analyze American imperialism, including the concept of “The White Man’s Burden.”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63da8047_0_0"/>
          <p:cNvSpPr txBox="1">
            <a:spLocks noGrp="1"/>
          </p:cNvSpPr>
          <p:nvPr>
            <p:ph type="ctrTitle"/>
          </p:nvPr>
        </p:nvSpPr>
        <p:spPr>
          <a:xfrm>
            <a:off x="605212" y="1078753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do you think </a:t>
            </a:r>
            <a:br>
              <a:rPr lang="en-US" b="1" dirty="0"/>
            </a:br>
            <a:r>
              <a:rPr lang="en-US" b="1" i="1" dirty="0"/>
              <a:t>imperialism </a:t>
            </a:r>
            <a:r>
              <a:rPr lang="en-US" b="1" dirty="0"/>
              <a:t>means?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390019f64_0_98"/>
          <p:cNvSpPr txBox="1">
            <a:spLocks noGrp="1"/>
          </p:cNvSpPr>
          <p:nvPr>
            <p:ph type="body" idx="1"/>
          </p:nvPr>
        </p:nvSpPr>
        <p:spPr>
          <a:xfrm>
            <a:off x="457200" y="1189065"/>
            <a:ext cx="5706600" cy="352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Author Rudyard Kipling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December 30, 1865 – January 18, 1936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English journalist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Born in British India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Awards and Prizes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1907 Nobel Prize in Literature; first English-language writer to receive the prize and the youngest recipient to date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British Poet Laureateship (declined)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Knighthood (declined)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Notable work of fiction: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i="1" dirty="0"/>
              <a:t>The Jungle Book </a:t>
            </a:r>
            <a:r>
              <a:rPr lang="en-US" dirty="0"/>
              <a:t>(1991)</a:t>
            </a:r>
            <a:endParaRPr i="1" dirty="0"/>
          </a:p>
        </p:txBody>
      </p:sp>
      <p:sp>
        <p:nvSpPr>
          <p:cNvPr id="135" name="Google Shape;135;g12390019f64_0_9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White Man’s Burden” by Rudyard Kipling</a:t>
            </a:r>
            <a:endParaRPr dirty="0"/>
          </a:p>
        </p:txBody>
      </p:sp>
      <p:pic>
        <p:nvPicPr>
          <p:cNvPr id="136" name="Google Shape;136;g12390019f64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200" y="1317047"/>
            <a:ext cx="2675401" cy="356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As you are reading “The White Man’s Burden” by Rudyard Kipling, circle or underline any answer you find to the following questions:</a:t>
            </a:r>
          </a:p>
          <a:p>
            <a:pPr marL="227012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dirty="0"/>
              <a:t>According to the poem, what “burden” does Kipling want white men to take up?  </a:t>
            </a:r>
          </a:p>
          <a:p>
            <a:pPr marL="227012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dirty="0"/>
              <a:t>In the poem, how does Kipling describe the people that white men will “save”?</a:t>
            </a:r>
            <a:endParaRPr sz="2400" dirty="0"/>
          </a:p>
          <a:p>
            <a:pPr marL="227012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dirty="0"/>
              <a:t>What reason does Kipling give for white men to take up this “burden”?  </a:t>
            </a:r>
            <a:endParaRPr sz="2400" dirty="0"/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“The White Man’s Burden”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63da8047_0_0"/>
          <p:cNvSpPr txBox="1">
            <a:spLocks noGrp="1"/>
          </p:cNvSpPr>
          <p:nvPr>
            <p:ph type="ctrTitle"/>
          </p:nvPr>
        </p:nvSpPr>
        <p:spPr>
          <a:xfrm>
            <a:off x="485394" y="94317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do you think </a:t>
            </a:r>
            <a:br>
              <a:rPr lang="en-US" b="1" dirty="0"/>
            </a:br>
            <a:r>
              <a:rPr lang="en-US" b="1" i="1" dirty="0"/>
              <a:t>imperialism </a:t>
            </a:r>
            <a:r>
              <a:rPr lang="en-US" b="1" dirty="0"/>
              <a:t>means?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0067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1418effd2_0_1019"/>
          <p:cNvSpPr txBox="1">
            <a:spLocks noGrp="1"/>
          </p:cNvSpPr>
          <p:nvPr>
            <p:ph type="body" idx="1"/>
          </p:nvPr>
        </p:nvSpPr>
        <p:spPr>
          <a:xfrm>
            <a:off x="457200" y="152403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The Influence of Sea Power Upon History</a:t>
            </a:r>
            <a:r>
              <a:rPr lang="en-US" dirty="0"/>
              <a:t> (1949) book</a:t>
            </a:r>
            <a:endParaRPr lang="en-US" sz="2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“Having </a:t>
            </a:r>
            <a:r>
              <a:rPr lang="en-US" sz="2000" dirty="0">
                <a:solidFill>
                  <a:srgbClr val="910D28"/>
                </a:solidFill>
              </a:rPr>
              <a:t>no foreign establishments</a:t>
            </a:r>
            <a:r>
              <a:rPr lang="en-US" sz="2000" dirty="0"/>
              <a:t> (for the US), either colonial or military, the ships of war of the United States will be like land birds, </a:t>
            </a:r>
            <a:r>
              <a:rPr lang="en-US" sz="2000" dirty="0">
                <a:solidFill>
                  <a:schemeClr val="accent4"/>
                </a:solidFill>
              </a:rPr>
              <a:t>unable to fly far from their own shores</a:t>
            </a:r>
            <a:r>
              <a:rPr lang="en-US" sz="2000" dirty="0"/>
              <a:t>.</a:t>
            </a:r>
            <a:endParaRPr sz="20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"To provide </a:t>
            </a:r>
            <a:r>
              <a:rPr lang="en-US" sz="2000" dirty="0">
                <a:solidFill>
                  <a:srgbClr val="910D28"/>
                </a:solidFill>
              </a:rPr>
              <a:t>resting places</a:t>
            </a:r>
            <a:r>
              <a:rPr lang="en-US" sz="2000" dirty="0"/>
              <a:t> for them (the ships), where they can coal and repair, would be one of the first duties of a government proposing itself the development of the power of a nation at sea.”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Calibri"/>
              <a:buNone/>
            </a:pPr>
            <a:endParaRPr dirty="0"/>
          </a:p>
        </p:txBody>
      </p:sp>
      <p:sp>
        <p:nvSpPr>
          <p:cNvPr id="153" name="Google Shape;153;g121418effd2_0_1019"/>
          <p:cNvSpPr txBox="1">
            <a:spLocks noGrp="1"/>
          </p:cNvSpPr>
          <p:nvPr>
            <p:ph type="title"/>
          </p:nvPr>
        </p:nvSpPr>
        <p:spPr>
          <a:xfrm>
            <a:off x="457200" y="52193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Alfred T. Mahan, naval admiral and historian wrote: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939</Words>
  <Application>Microsoft Office PowerPoint</Application>
  <PresentationFormat>On-screen Show (16:9)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Bitter</vt:lpstr>
      <vt:lpstr>Calibri</vt:lpstr>
      <vt:lpstr>Noto Sans Symbols</vt:lpstr>
      <vt:lpstr>Trebuchet MS</vt:lpstr>
      <vt:lpstr>Wingdings</vt:lpstr>
      <vt:lpstr>LEARN theme</vt:lpstr>
      <vt:lpstr>LEARN theme</vt:lpstr>
      <vt:lpstr>PowerPoint Presentation</vt:lpstr>
      <vt:lpstr>American Imperialism</vt:lpstr>
      <vt:lpstr>Essential Questions</vt:lpstr>
      <vt:lpstr>Lesson Objective</vt:lpstr>
      <vt:lpstr>What do you think  imperialism means?</vt:lpstr>
      <vt:lpstr>“The White Man’s Burden” by Rudyard Kipling</vt:lpstr>
      <vt:lpstr>“The White Man’s Burden”</vt:lpstr>
      <vt:lpstr>What do you think  imperialism means?</vt:lpstr>
      <vt:lpstr>Alfred T. Mahan, naval admiral and historian wrote:</vt:lpstr>
      <vt:lpstr>SOAPSTone</vt:lpstr>
      <vt:lpstr>Jigsaw</vt:lpstr>
      <vt:lpstr>Stop and Jot</vt:lpstr>
      <vt:lpstr>Jigsaw</vt:lpstr>
      <vt:lpstr>SOAPSTone</vt:lpstr>
      <vt:lpstr>Jigsaw</vt:lpstr>
      <vt:lpstr>PowerPoint Presentation</vt:lpstr>
      <vt:lpstr>Discussion Questions</vt:lpstr>
      <vt:lpstr>Quick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K20 Center</dc:creator>
  <cp:lastModifiedBy>McLeod Porter, Delma</cp:lastModifiedBy>
  <cp:revision>3</cp:revision>
  <dcterms:created xsi:type="dcterms:W3CDTF">2020-10-14T20:24:40Z</dcterms:created>
  <dcterms:modified xsi:type="dcterms:W3CDTF">2024-11-26T15:38:50Z</dcterms:modified>
</cp:coreProperties>
</file>