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nTtfkr9tgf/RKUJw2hYArDzsk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ttany Bowens" initials="" lastIdx="1" clrIdx="0"/>
  <p:cmAuthor id="1" name="Sherry Frankli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9541E7-BE7A-4A3A-8FA0-A8A0782CF1CD}">
  <a:tblStyle styleId="{C09541E7-BE7A-4A3A-8FA0-A8A0782CF1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4"/>
    <p:restoredTop sz="83949"/>
  </p:normalViewPr>
  <p:slideViewPr>
    <p:cSldViewPr snapToGrid="0">
      <p:cViewPr>
        <p:scale>
          <a:sx n="111" d="100"/>
          <a:sy n="111" d="100"/>
        </p:scale>
        <p:origin x="44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commentAuthors" Target="commentAuthor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33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33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ViOMe_Wn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lzKri08k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ua1d5BE4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uEo2ccTP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6UCWDQfj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uEo2ccTP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66a98cd8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66a98cd8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7a22f67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7a22f67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(n.d.). Concept Speed Dating. </a:t>
            </a:r>
            <a:r>
              <a:rPr lang="en-US" b="0" i="0" u="none" strike="noStrike" dirty="0" err="1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Strategies.</a:t>
            </a:r>
            <a:r>
              <a:rPr lang="en-US" b="0" i="0" u="none" strike="noStrike" dirty="0" err="1">
                <a:solidFill>
                  <a:srgbClr val="E4B425"/>
                </a:solidFill>
                <a:effectLst/>
                <a:latin typeface="Open Sans" panose="020B0606030504020204" pitchFamily="34" charset="0"/>
                <a:hlinkClick r:id="rId3"/>
              </a:rPr>
              <a:t>https</a:t>
            </a:r>
            <a:r>
              <a:rPr lang="en-US" b="0" i="0" u="none" strike="noStrike" dirty="0">
                <a:solidFill>
                  <a:srgbClr val="E4B425"/>
                </a:solidFill>
                <a:effectLst/>
                <a:latin typeface="Open Sans" panose="020B0606030504020204" pitchFamily="34" charset="0"/>
                <a:hlinkClick r:id="rId3"/>
              </a:rPr>
              <a:t>://learn.k20center.ou.edu/strategy/3330</a:t>
            </a:r>
            <a:endParaRPr lang="en-US" b="0" i="0" u="none" strike="noStrike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7a22f67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7a22f67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Concept Speed Dating.Strategies.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https://learn.k20center.ou.edu/strategy/3330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7e44dd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7e44dd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K20 Center. (2021, September 21).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K20 Center 30 second timer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https://www.youtube.com/watch?v=o9ViOMe_Wnk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7a22f678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7a22f678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Amoeba Sisters. (2016, November 2). </a:t>
            </a:r>
            <a:r>
              <a:rPr lang="en-US" sz="1200" i="1">
                <a:latin typeface="Times New Roman"/>
                <a:ea typeface="Times New Roman"/>
                <a:cs typeface="Times New Roman"/>
                <a:sym typeface="Times New Roman"/>
              </a:rPr>
              <a:t>Introduction to Cells: The Grand Cell Tour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https://www.youtube.com/watch?v=8IlzKri08kk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7a22f678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7a22f678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7ba26865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7ba26865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92f0fd3f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K20 Center. (2020, July 14).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Histotechnologist - Terese LaRose - Zoom into your career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https://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www.youtube.com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watch?v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=elYoLs8XM6U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image to play video</a:t>
            </a:r>
            <a:endParaRPr dirty="0"/>
          </a:p>
        </p:txBody>
      </p:sp>
      <p:sp>
        <p:nvSpPr>
          <p:cNvPr id="166" name="Google Shape;166;g3292f0fd3f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92f0fd3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The following option pertains to sensitive content and the URL might be restricted for certain school districts. Please advise students with a squeamish stomach to turn away before the 10 second mark.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image to play video</a:t>
            </a:r>
            <a:endParaRPr dirty="0"/>
          </a:p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Tranquility. (2017, January 6).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Ovarian teratoma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https://www.youtube.com/watch?v=pMua1d5BE4g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3292f0fd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76084de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8b76084de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Kick me.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YouTube. (2021, September 21). </a:t>
            </a:r>
            <a:r>
              <a:rPr lang="en-US" i="1" dirty="0"/>
              <a:t>K20 Center 5 minute timer</a:t>
            </a:r>
            <a:r>
              <a:rPr lang="en-US" dirty="0"/>
              <a:t>. YouTube.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https://www.youtube.com/watch?v=EVS_yYQoLJg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76084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b76084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76084d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b76084d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Frank Gregorio. (2012, January 31).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Introduction to cells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https://www.youtube.com/watch?v=gFuEo2ccTPA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5e604a8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5e604a8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0" dirty="0">
                <a:latin typeface="Times New Roman"/>
                <a:ea typeface="Times New Roman"/>
                <a:cs typeface="Times New Roman"/>
                <a:sym typeface="Times New Roman"/>
              </a:rPr>
              <a:t>Moe Sal. (2011, November 14).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How it’s made frozen, pizzas. </a:t>
            </a:r>
            <a:r>
              <a:rPr lang="en-US" sz="1200" i="0" dirty="0">
                <a:latin typeface="Times New Roman"/>
                <a:ea typeface="Times New Roman"/>
                <a:cs typeface="Times New Roman"/>
                <a:sym typeface="Times New Roman"/>
              </a:rPr>
              <a:t>[Video]. YouTube. </a:t>
            </a:r>
            <a:r>
              <a:rPr lang="en-US" sz="1200" i="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https://www.youtube.com/watch?v=EW6UCWDQfj0</a:t>
            </a:r>
            <a:endParaRPr i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76084d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8b76084d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76084d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b76084d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Frank Gregorio. (2012, January 31). </a:t>
            </a:r>
            <a:r>
              <a:rPr lang="en-US" sz="1200" i="1" dirty="0">
                <a:latin typeface="Times New Roman"/>
                <a:ea typeface="Times New Roman"/>
                <a:cs typeface="Times New Roman"/>
                <a:sym typeface="Times New Roman"/>
              </a:rPr>
              <a:t>Introduction to cells</a:t>
            </a: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[Video]. YouTube. </a:t>
            </a:r>
            <a:r>
              <a:rPr lang="en-US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https://www.youtube.com/watch?v=gFuEo2ccTPA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0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7a22f67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7a22f67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3292f0fd3fd_0_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3292f0fd3fd_0_6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o9ViOMe_Wnk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8IlzKri08kk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8IlzKri08k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elYoLs8XM6U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elYoLs8XM6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pMua1d5BE4g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pMua1d5BE4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gFuEo2ccTPA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gFuEo2ccTP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W6UCWDQfj0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EW6UCWDQfj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gFuEo2ccTPA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gFuEo2ccTP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7a22f678e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a Cell Organelle</a:t>
            </a:r>
            <a:endParaRPr dirty="0"/>
          </a:p>
        </p:txBody>
      </p:sp>
      <p:sp>
        <p:nvSpPr>
          <p:cNvPr id="131" name="Google Shape;131;g327a22f678e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 divide out the 12 cell organelles, one to each group member.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Research your assigned cell organelle and fill out the </a:t>
            </a:r>
            <a:r>
              <a:rPr lang="en-US" b="1" dirty="0"/>
              <a:t>Cell Organelles Speed Dating Profile.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if it is in a plant, animal, or both cells.</a:t>
            </a:r>
            <a:endParaRPr dirty="0"/>
          </a:p>
        </p:txBody>
      </p:sp>
      <p:pic>
        <p:nvPicPr>
          <p:cNvPr id="132" name="Google Shape;132;g327a22f678e_0_10" title="ConceptSpeedDa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275" y="218150"/>
            <a:ext cx="2428401" cy="18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7a22f678e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 Speed Dating</a:t>
            </a:r>
            <a:endParaRPr dirty="0"/>
          </a:p>
        </p:txBody>
      </p:sp>
      <p:sp>
        <p:nvSpPr>
          <p:cNvPr id="138" name="Google Shape;138;g327a22f678e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 you will have 30 seconds each to share about your Cell Organelle.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Cell Organelle Speeding Date Profile when it is your turn to share.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Fill in your </a:t>
            </a:r>
            <a:r>
              <a:rPr lang="en-US" b="1" dirty="0"/>
              <a:t>Cell Organelle Note Catcher</a:t>
            </a:r>
            <a:r>
              <a:rPr lang="en-US" dirty="0"/>
              <a:t> when your partner is sharing.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the bell rings you will switch partners and start again.</a:t>
            </a:r>
            <a:endParaRPr dirty="0"/>
          </a:p>
        </p:txBody>
      </p:sp>
      <p:pic>
        <p:nvPicPr>
          <p:cNvPr id="139" name="Google Shape;139;g327a22f678e_0_16" title="ConceptSpeedDa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275" y="218150"/>
            <a:ext cx="2428401" cy="18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7e44dd4c3_0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 Speed Dating</a:t>
            </a:r>
            <a:endParaRPr dirty="0"/>
          </a:p>
        </p:txBody>
      </p:sp>
      <p:pic>
        <p:nvPicPr>
          <p:cNvPr id="145" name="Google Shape;145;g327e44dd4c3_0_0" title="ConceptSpeedDat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224" y="1411200"/>
            <a:ext cx="4686198" cy="351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D80B40F2-640E-C523-BC85-D924E6A8F3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994" y="1981422"/>
            <a:ext cx="3979952" cy="224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7a22f678e_0_22"/>
          <p:cNvSpPr txBox="1"/>
          <p:nvPr/>
        </p:nvSpPr>
        <p:spPr>
          <a:xfrm>
            <a:off x="1985825" y="4701200"/>
            <a:ext cx="44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https://www.youtube.com/watch?v=8IlzKri08kk</a:t>
            </a:r>
            <a:endParaRPr dirty="0"/>
          </a:p>
        </p:txBody>
      </p:sp>
      <p:pic>
        <p:nvPicPr>
          <p:cNvPr id="2" name="Online Media 1" descr="Introduction to Cells: The Grand Cell Tour">
            <a:hlinkClick r:id="" action="ppaction://media"/>
            <a:extLst>
              <a:ext uri="{FF2B5EF4-FFF2-40B4-BE49-F238E27FC236}">
                <a16:creationId xmlns:a16="http://schemas.microsoft.com/office/drawing/2014/main" id="{F40D4BB3-40D5-1212-1AA9-C07AAE615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1537" y="876190"/>
            <a:ext cx="6668936" cy="376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7a22f678e_0_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Cellular Systems Analogy</a:t>
            </a:r>
            <a:endParaRPr dirty="0"/>
          </a:p>
        </p:txBody>
      </p:sp>
      <p:sp>
        <p:nvSpPr>
          <p:cNvPr id="158" name="Google Shape;158;g327a22f678e_0_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other places, objects, etc. work as a system like a cell?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 illustrate your system and label each structure.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Fill out the structure and function on your handout.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g327ba268652_1_0"/>
          <p:cNvGraphicFramePr/>
          <p:nvPr>
            <p:extLst>
              <p:ext uri="{D42A27DB-BD31-4B8C-83A1-F6EECF244321}">
                <p14:modId xmlns:p14="http://schemas.microsoft.com/office/powerpoint/2010/main" val="718028383"/>
              </p:ext>
            </p:extLst>
          </p:nvPr>
        </p:nvGraphicFramePr>
        <p:xfrm>
          <a:off x="952500" y="458270"/>
          <a:ext cx="7239000" cy="4180855"/>
        </p:xfrm>
        <a:graphic>
          <a:graphicData uri="http://schemas.openxmlformats.org/drawingml/2006/table">
            <a:tbl>
              <a:tblPr>
                <a:noFill/>
                <a:tableStyleId>{C09541E7-BE7A-4A3A-8FA0-A8A0782CF1CD}</a:tableStyleId>
              </a:tblPr>
              <a:tblGrid>
                <a:gridCol w="155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4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Organelle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Person/Structure</a:t>
                      </a:r>
                      <a:endParaRPr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Nucleus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Principal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a principal manages a school, the nucleus controls and manages the day-to-day operations and makes decisions.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Membrane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 Outer wall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the schools surrounding walls provide protection and control entrance and exits, the cell membrane regulates what can enter or leave the cells.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Mitochondria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Cafeteria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the school cafeteria provide food for energy to students, the mitochondria is where energy is produced from breaking down food molecules.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Lysosomes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Custodian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 the custodian removes trash and unwanted materials from the school, the lysosomes aim to remove any waste from the cell that is no longer in use or malfunctions.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92f0fd3fd_0_7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Histotechnologist Teresa LaRose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6EBE6-F5DE-04EA-7C56-A7581371B64A}"/>
              </a:ext>
            </a:extLst>
          </p:cNvPr>
          <p:cNvSpPr txBox="1"/>
          <p:nvPr/>
        </p:nvSpPr>
        <p:spPr>
          <a:xfrm>
            <a:off x="2286000" y="45391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www.youtube.com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/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watch?v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=elYoLs8XM6U</a:t>
            </a:r>
            <a:endParaRPr lang="en-US" dirty="0"/>
          </a:p>
        </p:txBody>
      </p:sp>
      <p:pic>
        <p:nvPicPr>
          <p:cNvPr id="4" name="Online Media 3" descr="Histotechnologist - Terese LaRose - Zoom Into Your Career">
            <a:hlinkClick r:id="" action="ppaction://media"/>
            <a:extLst>
              <a:ext uri="{FF2B5EF4-FFF2-40B4-BE49-F238E27FC236}">
                <a16:creationId xmlns:a16="http://schemas.microsoft.com/office/drawing/2014/main" id="{A45DB824-F887-7856-1693-3DF23F2E9F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2469" y="1265804"/>
            <a:ext cx="5698877" cy="3219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92f0fd3fd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Ovarian Teratoma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27B42-25F1-268D-512B-BC842AEF3B3F}"/>
              </a:ext>
            </a:extLst>
          </p:cNvPr>
          <p:cNvSpPr txBox="1"/>
          <p:nvPr/>
        </p:nvSpPr>
        <p:spPr>
          <a:xfrm>
            <a:off x="2707341" y="4378692"/>
            <a:ext cx="4572000" cy="45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https://www.youtube.com/watch?v=pMua1d5BE4g</a:t>
            </a:r>
            <a:endParaRPr lang="en-US"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Online Media 3" descr="Ovarian Teratoma">
            <a:hlinkClick r:id="" action="ppaction://media"/>
            <a:extLst>
              <a:ext uri="{FF2B5EF4-FFF2-40B4-BE49-F238E27FC236}">
                <a16:creationId xmlns:a16="http://schemas.microsoft.com/office/drawing/2014/main" id="{087886C2-8E36-49C1-2C08-30ED22A1B9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02118" y="1164647"/>
            <a:ext cx="5725459" cy="3234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76084dea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What’s my purpose in this life?</a:t>
            </a:r>
            <a:endParaRPr dirty="0"/>
          </a:p>
        </p:txBody>
      </p:sp>
      <p:sp>
        <p:nvSpPr>
          <p:cNvPr id="181" name="Google Shape;181;g8b76084dea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Goal: Find out which organelle you are.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Mix and mingle: Ask one question only and then move on to another person to ask another question.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Repeat.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Good question example: </a:t>
            </a:r>
            <a:r>
              <a:rPr lang="en-US" sz="2400" i="1" dirty="0"/>
              <a:t>Am I found in a plant cell?</a:t>
            </a:r>
            <a:endParaRPr sz="2400"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Bad question example: </a:t>
            </a:r>
            <a:r>
              <a:rPr lang="en-US" sz="2400" i="1" dirty="0"/>
              <a:t>Am I a ribosome?</a:t>
            </a:r>
            <a:endParaRPr sz="2400" i="1" dirty="0"/>
          </a:p>
        </p:txBody>
      </p:sp>
      <p:pic>
        <p:nvPicPr>
          <p:cNvPr id="182" name="Google Shape;182;g8b76084dea_0_20" title="Kick M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532" y="172950"/>
            <a:ext cx="949375" cy="121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DF3A459-B0FF-573B-D8AA-C284D3E0EC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82682" y="2816725"/>
            <a:ext cx="2040965" cy="115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8409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What’s My Purpose in This Life?</a:t>
            </a:r>
            <a:endParaRPr sz="3100" dirty="0"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indent="0">
              <a:spcBef>
                <a:spcPts val="0"/>
              </a:spcBef>
            </a:pPr>
            <a:r>
              <a:rPr lang="en-US" dirty="0"/>
              <a:t>Intro to Cell Theory: Organelles</a:t>
            </a:r>
          </a:p>
          <a:p>
            <a:pPr marL="0" marR="34288" indent="0">
              <a:spcBef>
                <a:spcPts val="0"/>
              </a:spcBef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35CEAE-5A1B-1EAD-8837-A94DB3B0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10" y="3078552"/>
            <a:ext cx="3205779" cy="1803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Why are organelles important to cells?</a:t>
            </a:r>
          </a:p>
          <a:p>
            <a:pPr indent="-393700">
              <a:spcBef>
                <a:spcPts val="0"/>
              </a:spcBef>
              <a:buClr>
                <a:schemeClr val="lt1"/>
              </a:buClr>
              <a:buFont typeface="Arial"/>
              <a:buChar char="●"/>
            </a:pPr>
            <a:r>
              <a:rPr lang="en-US" dirty="0"/>
              <a:t>Why are cells called “the building blocks of life”?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76084dea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 </a:t>
            </a:r>
            <a:endParaRPr dirty="0"/>
          </a:p>
        </p:txBody>
      </p:sp>
      <p:sp>
        <p:nvSpPr>
          <p:cNvPr id="95" name="Google Shape;95;g8b76084dea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Identify the structure and function of various cell organelles.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Differentiate between plant and animal cells.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List the 3 principles of the Cell Theory.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76084dea_0_5"/>
          <p:cNvSpPr txBox="1"/>
          <p:nvPr/>
        </p:nvSpPr>
        <p:spPr>
          <a:xfrm>
            <a:off x="3021495" y="4749975"/>
            <a:ext cx="4431729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https://www.youtube.com/watch?v=gFuEo2ccTPA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Introduction to Cells">
            <a:hlinkClick r:id="" action="ppaction://media"/>
            <a:extLst>
              <a:ext uri="{FF2B5EF4-FFF2-40B4-BE49-F238E27FC236}">
                <a16:creationId xmlns:a16="http://schemas.microsoft.com/office/drawing/2014/main" id="{7FDD4B9F-F896-E61A-15B4-341E853A83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2108" y="540689"/>
            <a:ext cx="7204690" cy="407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5e604a8d0_0_5"/>
          <p:cNvSpPr txBox="1"/>
          <p:nvPr/>
        </p:nvSpPr>
        <p:spPr>
          <a:xfrm>
            <a:off x="2620300" y="4626225"/>
            <a:ext cx="41925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https://www.youtube.com/watch?v=EW6UCWDQfj0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How It's Made Frozen, Pizzas.">
            <a:hlinkClick r:id="" action="ppaction://media"/>
            <a:extLst>
              <a:ext uri="{FF2B5EF4-FFF2-40B4-BE49-F238E27FC236}">
                <a16:creationId xmlns:a16="http://schemas.microsoft.com/office/drawing/2014/main" id="{4830188C-E91A-CD1A-ACC7-91500D7111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89103" y="259577"/>
            <a:ext cx="5579607" cy="418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76084dea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Say What?!</a:t>
            </a:r>
            <a:endParaRPr dirty="0"/>
          </a:p>
        </p:txBody>
      </p:sp>
      <p:sp>
        <p:nvSpPr>
          <p:cNvPr id="113" name="Google Shape;113;g8b76084dea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notice as the ingredients went from pizza dough to the finished pizza?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Can you think of examples of everyday things that also have ordered steps?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Challenge: Why do you think I showed both a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video</a:t>
            </a:r>
            <a:r>
              <a:rPr lang="en-US" dirty="0"/>
              <a:t> about cells and making pizzas?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76084dea_0_5"/>
          <p:cNvSpPr txBox="1"/>
          <p:nvPr/>
        </p:nvSpPr>
        <p:spPr>
          <a:xfrm>
            <a:off x="3021495" y="4749975"/>
            <a:ext cx="4431729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https://www.youtube.com/watch?v=gFuEo2ccTPA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Introduction to Cells">
            <a:hlinkClick r:id="" action="ppaction://media"/>
            <a:extLst>
              <a:ext uri="{FF2B5EF4-FFF2-40B4-BE49-F238E27FC236}">
                <a16:creationId xmlns:a16="http://schemas.microsoft.com/office/drawing/2014/main" id="{7FDD4B9F-F896-E61A-15B4-341E853A83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2108" y="540689"/>
            <a:ext cx="7204690" cy="40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7a22f678e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Cell Theory</a:t>
            </a:r>
            <a:endParaRPr dirty="0"/>
          </a:p>
        </p:txBody>
      </p:sp>
      <p:sp>
        <p:nvSpPr>
          <p:cNvPr id="125" name="Google Shape;125;g327a22f678e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All living organisms are made up of cells.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cell is the basic unit of life.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Every cell comes from a pre-existing cell.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937</Words>
  <Application>Microsoft Macintosh PowerPoint</Application>
  <PresentationFormat>On-screen Show (16:9)</PresentationFormat>
  <Paragraphs>78</Paragraphs>
  <Slides>18</Slides>
  <Notes>18</Notes>
  <HiddenSlides>2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Open Sans</vt:lpstr>
      <vt:lpstr>Arial</vt:lpstr>
      <vt:lpstr>Constantia</vt:lpstr>
      <vt:lpstr>Roboto</vt:lpstr>
      <vt:lpstr>Times New Roman</vt:lpstr>
      <vt:lpstr>Georgia</vt:lpstr>
      <vt:lpstr>LEARN theme</vt:lpstr>
      <vt:lpstr>LEARN theme</vt:lpstr>
      <vt:lpstr>PowerPoint Presentation</vt:lpstr>
      <vt:lpstr>What’s My Purpose in This Life?</vt:lpstr>
      <vt:lpstr>Essential Questions</vt:lpstr>
      <vt:lpstr>Lesson Objectives </vt:lpstr>
      <vt:lpstr>PowerPoint Presentation</vt:lpstr>
      <vt:lpstr>PowerPoint Presentation</vt:lpstr>
      <vt:lpstr>Say What?!</vt:lpstr>
      <vt:lpstr>PowerPoint Presentation</vt:lpstr>
      <vt:lpstr>Cell Theory</vt:lpstr>
      <vt:lpstr>Pick a Cell Organelle</vt:lpstr>
      <vt:lpstr>Concept Speed Dating</vt:lpstr>
      <vt:lpstr>Concept Speed Dating</vt:lpstr>
      <vt:lpstr>PowerPoint Presentation</vt:lpstr>
      <vt:lpstr>Cellular Systems Analogy</vt:lpstr>
      <vt:lpstr>PowerPoint Presentation</vt:lpstr>
      <vt:lpstr>Histotechnologist Teresa LaRose</vt:lpstr>
      <vt:lpstr>Ovarian Teratoma</vt:lpstr>
      <vt:lpstr>What’s my purpose in this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Harris, Hudson J.</cp:lastModifiedBy>
  <cp:revision>6</cp:revision>
  <dcterms:modified xsi:type="dcterms:W3CDTF">2025-03-28T20:39:59Z</dcterms:modified>
</cp:coreProperties>
</file>