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  <p:sldMasterId id="2147483665" r:id="rId2"/>
  </p:sldMasterIdLst>
  <p:notesMasterIdLst>
    <p:notesMasterId r:id="rId21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74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</p:sldIdLst>
  <p:sldSz cx="9144000" cy="5143500" type="screen16x9"/>
  <p:notesSz cx="6858000" cy="9144000"/>
  <p:embeddedFontLst>
    <p:embeddedFont>
      <p:font typeface="Constantia" panose="02030602050306030303" pitchFamily="18" charset="0"/>
      <p:regular r:id="rId22"/>
      <p:bold r:id="rId23"/>
      <p:italic r:id="rId24"/>
      <p:boldItalic r:id="rId25"/>
    </p:embeddedFont>
    <p:embeddedFont>
      <p:font typeface="Georgia" panose="02040502050405020303" pitchFamily="18" charset="0"/>
      <p:regular r:id="rId26"/>
      <p:bold r:id="rId27"/>
      <p:italic r:id="rId28"/>
      <p:boldItalic r:id="rId29"/>
    </p:embeddedFont>
    <p:embeddedFont>
      <p:font typeface="Open Sans" panose="020B0606030504020204" pitchFamily="34" charset="0"/>
      <p:regular r:id="rId30"/>
      <p:bold r:id="rId31"/>
      <p:italic r:id="rId32"/>
      <p:boldItalic r:id="rId33"/>
    </p:embeddedFont>
    <p:embeddedFont>
      <p:font typeface="Roboto" panose="02000000000000000000" pitchFamily="2" charset="0"/>
      <p:regular r:id="rId34"/>
      <p:bold r:id="rId35"/>
      <p:italic r:id="rId36"/>
      <p:boldItalic r:id="rId3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38" roundtripDataSignature="AMtx7mgnTtfkr9tgf/RKUJw2hYArDzskqw==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Brittany Bowens" initials="" lastIdx="1" clrIdx="0"/>
  <p:cmAuthor id="1" name="Sherry Franklin" initials="" lastIdx="1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C09541E7-BE7A-4A3A-8FA0-A8A0782CF1CD}">
  <a:tblStyle styleId="{C09541E7-BE7A-4A3A-8FA0-A8A0782CF1CD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9844"/>
    <p:restoredTop sz="83949"/>
  </p:normalViewPr>
  <p:slideViewPr>
    <p:cSldViewPr snapToGrid="0">
      <p:cViewPr>
        <p:scale>
          <a:sx n="111" d="100"/>
          <a:sy n="111" d="100"/>
        </p:scale>
        <p:origin x="440" y="5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font" Target="fonts/font5.fntdata"/><Relationship Id="rId39" Type="http://schemas.openxmlformats.org/officeDocument/2006/relationships/commentAuthors" Target="commentAuthors.xml"/><Relationship Id="rId21" Type="http://schemas.openxmlformats.org/officeDocument/2006/relationships/notesMaster" Target="notesMasters/notesMaster1.xml"/><Relationship Id="rId34" Type="http://schemas.openxmlformats.org/officeDocument/2006/relationships/font" Target="fonts/font13.fntdata"/><Relationship Id="rId42" Type="http://schemas.openxmlformats.org/officeDocument/2006/relationships/theme" Target="theme/theme1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font" Target="fonts/font8.fntdata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3.fntdata"/><Relationship Id="rId32" Type="http://schemas.openxmlformats.org/officeDocument/2006/relationships/font" Target="fonts/font11.fntdata"/><Relationship Id="rId37" Type="http://schemas.openxmlformats.org/officeDocument/2006/relationships/font" Target="fonts/font16.fntdata"/><Relationship Id="rId40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font" Target="fonts/font2.fntdata"/><Relationship Id="rId28" Type="http://schemas.openxmlformats.org/officeDocument/2006/relationships/font" Target="fonts/font7.fntdata"/><Relationship Id="rId36" Type="http://schemas.openxmlformats.org/officeDocument/2006/relationships/font" Target="fonts/font15.fntdata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font" Target="fonts/font10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font" Target="fonts/font1.fntdata"/><Relationship Id="rId27" Type="http://schemas.openxmlformats.org/officeDocument/2006/relationships/font" Target="fonts/font6.fntdata"/><Relationship Id="rId30" Type="http://schemas.openxmlformats.org/officeDocument/2006/relationships/font" Target="fonts/font9.fntdata"/><Relationship Id="rId35" Type="http://schemas.openxmlformats.org/officeDocument/2006/relationships/font" Target="fonts/font14.fntdata"/><Relationship Id="rId43" Type="http://schemas.openxmlformats.org/officeDocument/2006/relationships/tableStyles" Target="tableStyles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font" Target="fonts/font4.fntdata"/><Relationship Id="rId33" Type="http://schemas.openxmlformats.org/officeDocument/2006/relationships/font" Target="fonts/font12.fntdata"/><Relationship Id="rId38" Type="http://customschemas.google.com/relationships/presentationmetadata" Target="meta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gFuEo2ccTPA" TargetMode="External"/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EW6UCWDQfj0" TargetMode="External"/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gFuEo2ccTPA" TargetMode="External"/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learn.k20center.ou.edu/strategy/3330" TargetMode="External"/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learn.k20center.ou.edu/strategy/3330" TargetMode="External"/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o9ViOMe_Wnk" TargetMode="External"/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8IlzKri08kk" TargetMode="External"/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pMua1d5BE4g" TargetMode="External"/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learn.k20center.ou.edu/strategy/121" TargetMode="External"/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www.youtube.com/watch?v=EVS_yYQoLJg" TargetMode="Externa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966a98cd8d_4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Google Shape;76;g966a98cd8d_4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0" name="Google Shape;80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86" name="Google Shape;8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8b76084dea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2" name="Google Shape;92;g8b76084dea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8b76084dea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8" name="Google Shape;98;g8b76084dea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-45720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200" dirty="0">
                <a:latin typeface="Times New Roman"/>
                <a:ea typeface="Times New Roman"/>
                <a:cs typeface="Times New Roman"/>
                <a:sym typeface="Times New Roman"/>
              </a:rPr>
              <a:t>Frank Gregorio. (2012, January 31). </a:t>
            </a:r>
            <a:r>
              <a:rPr lang="en-US" sz="1200" i="1" dirty="0">
                <a:latin typeface="Times New Roman"/>
                <a:ea typeface="Times New Roman"/>
                <a:cs typeface="Times New Roman"/>
                <a:sym typeface="Times New Roman"/>
              </a:rPr>
              <a:t>Introduction to cells</a:t>
            </a:r>
            <a:r>
              <a:rPr lang="en-US" sz="1200" dirty="0">
                <a:latin typeface="Times New Roman"/>
                <a:ea typeface="Times New Roman"/>
                <a:cs typeface="Times New Roman"/>
                <a:sym typeface="Times New Roman"/>
              </a:rPr>
              <a:t> [Video]. YouTube. </a:t>
            </a:r>
            <a:r>
              <a:rPr lang="en-US" sz="1200" u="sng" dirty="0">
                <a:solidFill>
                  <a:schemeClr val="hlink"/>
                </a:solidFill>
                <a:latin typeface="Times New Roman"/>
                <a:ea typeface="Times New Roman"/>
                <a:cs typeface="Times New Roman"/>
                <a:sym typeface="Times New Roman"/>
                <a:hlinkClick r:id="rId3"/>
              </a:rPr>
              <a:t>https://www.youtube.com/watch?v=gFuEo2ccTPA</a:t>
            </a:r>
            <a:endParaRPr sz="1200" dirty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100"/>
              <a:buNone/>
            </a:pPr>
            <a:endParaRPr dirty="0"/>
          </a:p>
          <a:p>
            <a:pPr marL="34290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dirty="0"/>
          </a:p>
          <a:p>
            <a:pPr marL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325e604a8d0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" name="Google Shape;104;g325e604a8d0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45720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200" i="0" dirty="0">
                <a:latin typeface="Times New Roman"/>
                <a:ea typeface="Times New Roman"/>
                <a:cs typeface="Times New Roman"/>
                <a:sym typeface="Times New Roman"/>
              </a:rPr>
              <a:t>Moe Sal. (2011, November 14). </a:t>
            </a:r>
            <a:r>
              <a:rPr lang="en-US" sz="1200" i="1" dirty="0">
                <a:latin typeface="Times New Roman"/>
                <a:ea typeface="Times New Roman"/>
                <a:cs typeface="Times New Roman"/>
                <a:sym typeface="Times New Roman"/>
              </a:rPr>
              <a:t>How it’s made frozen, pizzas. </a:t>
            </a:r>
            <a:r>
              <a:rPr lang="en-US" sz="1200" i="0" dirty="0">
                <a:latin typeface="Times New Roman"/>
                <a:ea typeface="Times New Roman"/>
                <a:cs typeface="Times New Roman"/>
                <a:sym typeface="Times New Roman"/>
              </a:rPr>
              <a:t>[Video]. YouTube. </a:t>
            </a:r>
            <a:r>
              <a:rPr lang="en-US" sz="1200" i="0" u="sng" dirty="0">
                <a:solidFill>
                  <a:srgbClr val="1155CC"/>
                </a:solidFill>
                <a:latin typeface="Times New Roman"/>
                <a:ea typeface="Times New Roman"/>
                <a:cs typeface="Times New Roman"/>
                <a:sym typeface="Times New Roman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https://www.youtube.com/watch?v=EW6UCWDQfj0</a:t>
            </a:r>
            <a:endParaRPr i="0" dirty="0"/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i="0" dirty="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8b76084dea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0" name="Google Shape;110;g8b76084dea_0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8b76084dea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8" name="Google Shape;98;g8b76084dea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-45720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200" dirty="0">
                <a:latin typeface="Times New Roman"/>
                <a:ea typeface="Times New Roman"/>
                <a:cs typeface="Times New Roman"/>
                <a:sym typeface="Times New Roman"/>
              </a:rPr>
              <a:t>Frank Gregorio. (2012, January 31). </a:t>
            </a:r>
            <a:r>
              <a:rPr lang="en-US" sz="1200" i="1" dirty="0">
                <a:latin typeface="Times New Roman"/>
                <a:ea typeface="Times New Roman"/>
                <a:cs typeface="Times New Roman"/>
                <a:sym typeface="Times New Roman"/>
              </a:rPr>
              <a:t>Introduction to cells</a:t>
            </a:r>
            <a:r>
              <a:rPr lang="en-US" sz="1200" dirty="0">
                <a:latin typeface="Times New Roman"/>
                <a:ea typeface="Times New Roman"/>
                <a:cs typeface="Times New Roman"/>
                <a:sym typeface="Times New Roman"/>
              </a:rPr>
              <a:t> [Video]. YouTube. </a:t>
            </a:r>
            <a:r>
              <a:rPr lang="en-US" sz="1200" u="sng" dirty="0">
                <a:solidFill>
                  <a:schemeClr val="hlink"/>
                </a:solidFill>
                <a:latin typeface="Times New Roman"/>
                <a:ea typeface="Times New Roman"/>
                <a:cs typeface="Times New Roman"/>
                <a:sym typeface="Times New Roman"/>
                <a:hlinkClick r:id="rId3"/>
              </a:rPr>
              <a:t>https://www.youtube.com/watch?v=gFuEo2ccTPA</a:t>
            </a:r>
            <a:endParaRPr sz="1200" dirty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100"/>
              <a:buNone/>
            </a:pPr>
            <a:endParaRPr dirty="0"/>
          </a:p>
          <a:p>
            <a:pPr marL="34290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dirty="0"/>
          </a:p>
          <a:p>
            <a:pPr marL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13700241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g327a22f678e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" name="Google Shape;122;g327a22f678e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g327a22f678e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8" name="Google Shape;128;g327a22f678e_0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l">
              <a:buFont typeface="Arial" panose="020B0604020202020204" pitchFamily="34" charset="0"/>
              <a:buChar char="•"/>
            </a:pPr>
            <a:r>
              <a:rPr lang="en-US" b="0" i="0" u="none" strike="noStrike" dirty="0">
                <a:solidFill>
                  <a:srgbClr val="292929"/>
                </a:solidFill>
                <a:effectLst/>
                <a:latin typeface="Open Sans" panose="020B0606030504020204" pitchFamily="34" charset="0"/>
              </a:rPr>
              <a:t>K20 Center. (n.d.). Concept Speed Dating. </a:t>
            </a:r>
            <a:r>
              <a:rPr lang="en-US" b="0" i="0" u="none" strike="noStrike" dirty="0" err="1">
                <a:solidFill>
                  <a:srgbClr val="292929"/>
                </a:solidFill>
                <a:effectLst/>
                <a:latin typeface="Open Sans" panose="020B0606030504020204" pitchFamily="34" charset="0"/>
              </a:rPr>
              <a:t>Strategies.</a:t>
            </a:r>
            <a:r>
              <a:rPr lang="en-US" b="0" i="0" u="none" strike="noStrike" dirty="0" err="1">
                <a:solidFill>
                  <a:srgbClr val="E4B425"/>
                </a:solidFill>
                <a:effectLst/>
                <a:latin typeface="Open Sans" panose="020B0606030504020204" pitchFamily="34" charset="0"/>
                <a:hlinkClick r:id="rId3"/>
              </a:rPr>
              <a:t>https</a:t>
            </a:r>
            <a:r>
              <a:rPr lang="en-US" b="0" i="0" u="none" strike="noStrike" dirty="0">
                <a:solidFill>
                  <a:srgbClr val="E4B425"/>
                </a:solidFill>
                <a:effectLst/>
                <a:latin typeface="Open Sans" panose="020B0606030504020204" pitchFamily="34" charset="0"/>
                <a:hlinkClick r:id="rId3"/>
              </a:rPr>
              <a:t>://learn.k20center.ou.edu/strategy/3330</a:t>
            </a:r>
            <a:endParaRPr lang="en-US" b="0" i="0" u="none" strike="noStrike" dirty="0">
              <a:solidFill>
                <a:srgbClr val="292929"/>
              </a:solidFill>
              <a:effectLst/>
              <a:latin typeface="Open Sans" panose="020B0606030504020204" pitchFamily="34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g327a22f678e_0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5" name="Google Shape;135;g327a22f678e_0_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45720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/>
              <a:t>K20 Center. (n.d.). Concept Speed Dating.Strategies.</a:t>
            </a:r>
            <a:r>
              <a:rPr lang="en-US" sz="1200" u="sng">
                <a:solidFill>
                  <a:srgbClr val="1155CC"/>
                </a:solidFill>
                <a:latin typeface="Times New Roman"/>
                <a:ea typeface="Times New Roman"/>
                <a:cs typeface="Times New Roman"/>
                <a:sym typeface="Times New Roman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https://learn.k20center.ou.edu/strategy/3330</a:t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327e44dd4c3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" name="Google Shape;142;g327e44dd4c3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dirty="0">
                <a:latin typeface="Times New Roman"/>
                <a:ea typeface="Times New Roman"/>
                <a:cs typeface="Times New Roman"/>
                <a:sym typeface="Times New Roman"/>
              </a:rPr>
              <a:t>K20 Center. (2021, September 21). </a:t>
            </a:r>
            <a:r>
              <a:rPr lang="en-US" sz="1200" i="1" dirty="0">
                <a:latin typeface="Times New Roman"/>
                <a:ea typeface="Times New Roman"/>
                <a:cs typeface="Times New Roman"/>
                <a:sym typeface="Times New Roman"/>
              </a:rPr>
              <a:t>K20 Center 30 second timer</a:t>
            </a:r>
            <a:r>
              <a:rPr lang="en-US" sz="1200" dirty="0">
                <a:latin typeface="Times New Roman"/>
                <a:ea typeface="Times New Roman"/>
                <a:cs typeface="Times New Roman"/>
                <a:sym typeface="Times New Roman"/>
              </a:rPr>
              <a:t> [Video]. YouTube. </a:t>
            </a:r>
            <a:r>
              <a:rPr lang="en-US" u="sng" dirty="0">
                <a:solidFill>
                  <a:schemeClr val="hlink"/>
                </a:solidFill>
                <a:hlinkClick r:id="rId3"/>
              </a:rPr>
              <a:t>https://www.youtube.com/watch?v=o9ViOMe_Wnk</a:t>
            </a:r>
            <a:endParaRPr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g327a22f678e_0_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9" name="Google Shape;149;g327a22f678e_0_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-45720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200">
                <a:latin typeface="Times New Roman"/>
                <a:ea typeface="Times New Roman"/>
                <a:cs typeface="Times New Roman"/>
                <a:sym typeface="Times New Roman"/>
              </a:rPr>
              <a:t>Amoeba Sisters. (2016, November 2). </a:t>
            </a:r>
            <a:r>
              <a:rPr lang="en-US" sz="1200" i="1">
                <a:latin typeface="Times New Roman"/>
                <a:ea typeface="Times New Roman"/>
                <a:cs typeface="Times New Roman"/>
                <a:sym typeface="Times New Roman"/>
              </a:rPr>
              <a:t>Introduction to Cells: The Grand Cell Tour</a:t>
            </a:r>
            <a:r>
              <a:rPr lang="en-US" sz="1200">
                <a:latin typeface="Times New Roman"/>
                <a:ea typeface="Times New Roman"/>
                <a:cs typeface="Times New Roman"/>
                <a:sym typeface="Times New Roman"/>
              </a:rPr>
              <a:t> [Video]. YouTube. </a:t>
            </a:r>
            <a:r>
              <a:rPr lang="en-US" sz="1200" u="sng">
                <a:solidFill>
                  <a:schemeClr val="hlink"/>
                </a:solidFill>
                <a:latin typeface="Times New Roman"/>
                <a:ea typeface="Times New Roman"/>
                <a:cs typeface="Times New Roman"/>
                <a:sym typeface="Times New Roman"/>
                <a:hlinkClick r:id="rId3"/>
              </a:rPr>
              <a:t>https://www.youtube.com/watch?v=8IlzKri08kk</a:t>
            </a:r>
            <a:endParaRPr sz="12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327a22f678e_0_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5" name="Google Shape;155;g327a22f678e_0_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g327ba268652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1" name="Google Shape;161;g327ba268652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g3292f0fd3fd_0_7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-45720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200" dirty="0">
                <a:latin typeface="Times New Roman"/>
                <a:ea typeface="Times New Roman"/>
                <a:cs typeface="Times New Roman"/>
                <a:sym typeface="Times New Roman"/>
              </a:rPr>
              <a:t>K20 Center. (2020, July 14). </a:t>
            </a:r>
            <a:r>
              <a:rPr lang="en-US" sz="1200" i="1" dirty="0">
                <a:latin typeface="Times New Roman"/>
                <a:ea typeface="Times New Roman"/>
                <a:cs typeface="Times New Roman"/>
                <a:sym typeface="Times New Roman"/>
              </a:rPr>
              <a:t>Histotechnologist - Terese LaRose - Zoom into your career</a:t>
            </a:r>
            <a:r>
              <a:rPr lang="en-US" sz="1200" dirty="0">
                <a:latin typeface="Times New Roman"/>
                <a:ea typeface="Times New Roman"/>
                <a:cs typeface="Times New Roman"/>
                <a:sym typeface="Times New Roman"/>
              </a:rPr>
              <a:t> [Video]. YouTube. https://</a:t>
            </a:r>
            <a:r>
              <a:rPr lang="en-US" sz="1200" dirty="0" err="1">
                <a:latin typeface="Times New Roman"/>
                <a:ea typeface="Times New Roman"/>
                <a:cs typeface="Times New Roman"/>
                <a:sym typeface="Times New Roman"/>
              </a:rPr>
              <a:t>www.youtube.com</a:t>
            </a:r>
            <a:r>
              <a:rPr lang="en-US" sz="1200" dirty="0">
                <a:latin typeface="Times New Roman"/>
                <a:ea typeface="Times New Roman"/>
                <a:cs typeface="Times New Roman"/>
                <a:sym typeface="Times New Roman"/>
              </a:rPr>
              <a:t>/</a:t>
            </a:r>
            <a:r>
              <a:rPr lang="en-US" sz="1200" dirty="0" err="1">
                <a:latin typeface="Times New Roman"/>
                <a:ea typeface="Times New Roman"/>
                <a:cs typeface="Times New Roman"/>
                <a:sym typeface="Times New Roman"/>
              </a:rPr>
              <a:t>watch?v</a:t>
            </a:r>
            <a:r>
              <a:rPr lang="en-US" sz="1200" dirty="0">
                <a:latin typeface="Times New Roman"/>
                <a:ea typeface="Times New Roman"/>
                <a:cs typeface="Times New Roman"/>
                <a:sym typeface="Times New Roman"/>
              </a:rPr>
              <a:t>=elYoLs8XM6U</a:t>
            </a:r>
            <a:endParaRPr sz="1200" dirty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dirty="0"/>
              <a:t>Click on the image to play video</a:t>
            </a:r>
            <a:endParaRPr dirty="0"/>
          </a:p>
        </p:txBody>
      </p:sp>
      <p:sp>
        <p:nvSpPr>
          <p:cNvPr id="166" name="Google Shape;166;g3292f0fd3fd_0_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g3292f0fd3fd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i="1" dirty="0">
                <a:latin typeface="Roboto"/>
                <a:ea typeface="Roboto"/>
                <a:cs typeface="Roboto"/>
                <a:sym typeface="Roboto"/>
              </a:rPr>
              <a:t>The following option pertains to sensitive content and the URL might be restricted for certain school districts. Please advise students with a squeamish stomach to turn away before the 10 second mark.</a:t>
            </a:r>
            <a:endParaRPr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dirty="0"/>
              <a:t>Click on the image to play video</a:t>
            </a:r>
            <a:endParaRPr dirty="0"/>
          </a:p>
          <a:p>
            <a:pPr marL="0" lvl="0" indent="-45720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200" dirty="0">
                <a:latin typeface="Times New Roman"/>
                <a:ea typeface="Times New Roman"/>
                <a:cs typeface="Times New Roman"/>
                <a:sym typeface="Times New Roman"/>
              </a:rPr>
              <a:t>Tranquility. (2017, January 6). </a:t>
            </a:r>
            <a:r>
              <a:rPr lang="en-US" sz="1200" i="1" dirty="0">
                <a:latin typeface="Times New Roman"/>
                <a:ea typeface="Times New Roman"/>
                <a:cs typeface="Times New Roman"/>
                <a:sym typeface="Times New Roman"/>
              </a:rPr>
              <a:t>Ovarian teratoma</a:t>
            </a:r>
            <a:r>
              <a:rPr lang="en-US" sz="1200" dirty="0">
                <a:latin typeface="Times New Roman"/>
                <a:ea typeface="Times New Roman"/>
                <a:cs typeface="Times New Roman"/>
                <a:sym typeface="Times New Roman"/>
              </a:rPr>
              <a:t> [Video]. YouTube. </a:t>
            </a:r>
            <a:r>
              <a:rPr lang="en-US" sz="1200" u="sng" dirty="0">
                <a:solidFill>
                  <a:schemeClr val="hlink"/>
                </a:solidFill>
                <a:latin typeface="Times New Roman"/>
                <a:ea typeface="Times New Roman"/>
                <a:cs typeface="Times New Roman"/>
                <a:sym typeface="Times New Roman"/>
                <a:hlinkClick r:id="rId3"/>
              </a:rPr>
              <a:t>https://www.youtube.com/watch?v=pMua1d5BE4g</a:t>
            </a:r>
            <a:endParaRPr sz="1200" dirty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050" dirty="0">
              <a:highlight>
                <a:srgbClr val="F9F9F9"/>
              </a:highlight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72" name="Google Shape;172;g3292f0fd3fd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g8b76084dea_0_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78" name="Google Shape;178;g8b76084dea_0_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dirty="0">
                <a:latin typeface="Calibri"/>
                <a:ea typeface="Calibri"/>
                <a:cs typeface="Calibri"/>
                <a:sym typeface="Calibri"/>
              </a:rPr>
              <a:t>K20 Center. (n.d.). Kick me. Strategies. </a:t>
            </a:r>
            <a:r>
              <a:rPr lang="en-US" u="sng" dirty="0">
                <a:solidFill>
                  <a:srgbClr val="1155CC"/>
                </a:solidFill>
                <a:latin typeface="Calibri"/>
                <a:ea typeface="Calibri"/>
                <a:cs typeface="Calibri"/>
                <a:sym typeface="Calibri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https://learn.k20center.ou.edu/strategy/121</a:t>
            </a:r>
            <a:r>
              <a:rPr lang="en-US" dirty="0">
                <a:latin typeface="Calibri"/>
                <a:ea typeface="Calibri"/>
                <a:cs typeface="Calibri"/>
                <a:sym typeface="Calibri"/>
              </a:rPr>
              <a:t> </a:t>
            </a:r>
            <a:endParaRPr dirty="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100"/>
              <a:buNone/>
            </a:pPr>
            <a:r>
              <a:rPr lang="en-US" dirty="0"/>
              <a:t>YouTube. (2021, September 21). </a:t>
            </a:r>
            <a:r>
              <a:rPr lang="en-US" i="1" dirty="0"/>
              <a:t>K20 Center 5 minute timer</a:t>
            </a:r>
            <a:r>
              <a:rPr lang="en-US" dirty="0"/>
              <a:t>. YouTube. </a:t>
            </a:r>
            <a:r>
              <a:rPr lang="en-US" u="sng" dirty="0">
                <a:solidFill>
                  <a:schemeClr val="hlink"/>
                </a:solidFill>
                <a:hlinkClick r:id="rId4"/>
              </a:rPr>
              <a:t>https://www.youtube.com/watch?v=EVS_yYQoLJg </a:t>
            </a:r>
            <a:endParaRPr dirty="0"/>
          </a:p>
          <a:p>
            <a:pPr marL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oogle Shape;9;p1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616452" y="1028700"/>
            <a:ext cx="1911096" cy="312279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gradFill>
          <a:gsLst>
            <a:gs pos="0">
              <a:srgbClr val="659298"/>
            </a:gs>
            <a:gs pos="100000">
              <a:srgbClr val="4E6F74"/>
            </a:gs>
          </a:gsLst>
          <a:lin ang="15960000" scaled="0"/>
        </a:gradFill>
        <a:effectLst/>
      </p:bgPr>
    </p:bg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1;p21"/>
          <p:cNvSpPr txBox="1">
            <a:spLocks noGrp="1"/>
          </p:cNvSpPr>
          <p:nvPr>
            <p:ph type="title"/>
          </p:nvPr>
        </p:nvSpPr>
        <p:spPr>
          <a:xfrm>
            <a:off x="530352" y="987552"/>
            <a:ext cx="7772400" cy="10218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000"/>
              <a:buFont typeface="Calibri"/>
              <a:buNone/>
              <a:defRPr sz="5000" b="0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" name="Google Shape;12;p21"/>
          <p:cNvSpPr txBox="1">
            <a:spLocks noGrp="1"/>
          </p:cNvSpPr>
          <p:nvPr>
            <p:ph type="body" idx="1"/>
          </p:nvPr>
        </p:nvSpPr>
        <p:spPr>
          <a:xfrm>
            <a:off x="530352" y="2028498"/>
            <a:ext cx="7772400" cy="11322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SzPts val="2600"/>
              <a:buNone/>
              <a:defRPr sz="2600"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1148"/>
              <a:buNone/>
              <a:defRPr sz="1350">
                <a:solidFill>
                  <a:schemeClr val="lt1"/>
                </a:solidFill>
              </a:defRPr>
            </a:lvl2pPr>
            <a:lvl3pPr marL="1371600" lvl="2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SzPts val="840"/>
              <a:buNone/>
              <a:defRPr sz="1200">
                <a:solidFill>
                  <a:schemeClr val="lt1"/>
                </a:solidFill>
              </a:defRPr>
            </a:lvl3pPr>
            <a:lvl4pPr marL="1828800" lvl="3" indent="-228600" algn="l">
              <a:lnSpc>
                <a:spcPct val="100000"/>
              </a:lnSpc>
              <a:spcBef>
                <a:spcPts val="210"/>
              </a:spcBef>
              <a:spcAft>
                <a:spcPts val="0"/>
              </a:spcAft>
              <a:buSzPts val="683"/>
              <a:buNone/>
              <a:defRPr sz="1050">
                <a:solidFill>
                  <a:schemeClr val="lt1"/>
                </a:solidFill>
              </a:defRPr>
            </a:lvl4pPr>
            <a:lvl5pPr marL="2286000" lvl="4" indent="-228600" algn="l">
              <a:lnSpc>
                <a:spcPct val="100000"/>
              </a:lnSpc>
              <a:spcBef>
                <a:spcPts val="210"/>
              </a:spcBef>
              <a:spcAft>
                <a:spcPts val="0"/>
              </a:spcAft>
              <a:buSzPts val="683"/>
              <a:buNone/>
              <a:defRPr sz="1050">
                <a:solidFill>
                  <a:schemeClr val="lt1"/>
                </a:solidFill>
              </a:defRPr>
            </a:lvl5pPr>
            <a:lvl6pPr marL="2743200" lvl="5" indent="-320039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39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13" name="Google Shape;13;p2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927848" y="3943350"/>
            <a:ext cx="914400" cy="914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22"/>
          <p:cNvSpPr txBox="1">
            <a:spLocks noGrp="1"/>
          </p:cNvSpPr>
          <p:nvPr>
            <p:ph type="title"/>
          </p:nvPr>
        </p:nvSpPr>
        <p:spPr>
          <a:xfrm>
            <a:off x="457200" y="528066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22"/>
          <p:cNvSpPr txBox="1">
            <a:spLocks noGrp="1"/>
          </p:cNvSpPr>
          <p:nvPr>
            <p:ph type="body" idx="1"/>
          </p:nvPr>
        </p:nvSpPr>
        <p:spPr>
          <a:xfrm>
            <a:off x="457200" y="1440064"/>
            <a:ext cx="4038600" cy="33261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400"/>
              <a:buChar char="•"/>
              <a:defRPr sz="2400"/>
            </a:lvl1pPr>
            <a:lvl2pPr marL="914400" lvl="1" indent="-325755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530"/>
              <a:buChar char="⚫"/>
              <a:defRPr sz="1800"/>
            </a:lvl2pPr>
            <a:lvl3pPr marL="1371600" lvl="2" indent="-295275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050"/>
              <a:buChar char="⚫"/>
              <a:defRPr sz="1500"/>
            </a:lvl3pPr>
            <a:lvl4pPr marL="1828800" lvl="3" indent="-284289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877"/>
              <a:buChar char="⚫"/>
              <a:defRPr sz="1350"/>
            </a:lvl4pPr>
            <a:lvl5pPr marL="2286000" lvl="4" indent="-284289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877"/>
              <a:buChar char="⚫"/>
              <a:defRPr sz="1350"/>
            </a:lvl5pPr>
            <a:lvl6pPr marL="2743200" lvl="5" indent="-320039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39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7" name="Google Shape;17;p22"/>
          <p:cNvSpPr txBox="1">
            <a:spLocks noGrp="1"/>
          </p:cNvSpPr>
          <p:nvPr>
            <p:ph type="body" idx="2"/>
          </p:nvPr>
        </p:nvSpPr>
        <p:spPr>
          <a:xfrm>
            <a:off x="4648200" y="1440064"/>
            <a:ext cx="4038600" cy="33261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400"/>
              <a:buChar char="•"/>
              <a:defRPr sz="2400"/>
            </a:lvl1pPr>
            <a:lvl2pPr marL="914400" lvl="1" indent="-325755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530"/>
              <a:buChar char="⚫"/>
              <a:defRPr sz="1800"/>
            </a:lvl2pPr>
            <a:lvl3pPr marL="1371600" lvl="2" indent="-295275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050"/>
              <a:buChar char="⚫"/>
              <a:defRPr sz="1500"/>
            </a:lvl3pPr>
            <a:lvl4pPr marL="1828800" lvl="3" indent="-284289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877"/>
              <a:buChar char="⚫"/>
              <a:defRPr sz="1350"/>
            </a:lvl4pPr>
            <a:lvl5pPr marL="2286000" lvl="4" indent="-284289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877"/>
              <a:buChar char="⚫"/>
              <a:defRPr sz="1350"/>
            </a:lvl5pPr>
            <a:lvl6pPr marL="2743200" lvl="5" indent="-320039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39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18" name="Google Shape;18;p2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927848" y="3943350"/>
            <a:ext cx="914400" cy="914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20"/>
          <p:cNvSpPr txBox="1">
            <a:spLocks noGrp="1"/>
          </p:cNvSpPr>
          <p:nvPr>
            <p:ph type="title"/>
          </p:nvPr>
        </p:nvSpPr>
        <p:spPr>
          <a:xfrm>
            <a:off x="457200" y="528066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Font typeface="Calibri"/>
              <a:buNone/>
              <a:defRPr sz="36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20"/>
          <p:cNvSpPr txBox="1">
            <a:spLocks noGrp="1"/>
          </p:cNvSpPr>
          <p:nvPr>
            <p:ph type="body" idx="1"/>
          </p:nvPr>
        </p:nvSpPr>
        <p:spPr>
          <a:xfrm>
            <a:off x="457200" y="1451610"/>
            <a:ext cx="8229600" cy="3291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93700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chemeClr val="accent4"/>
              </a:buClr>
              <a:buSzPts val="2600"/>
              <a:buFont typeface="Arial"/>
              <a:buChar char="•"/>
              <a:defRPr sz="2600"/>
            </a:lvl1pPr>
            <a:lvl2pPr marL="914400" lvl="1" indent="-325755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530"/>
              <a:buChar char="⚫"/>
              <a:defRPr/>
            </a:lvl2pPr>
            <a:lvl3pPr marL="1371600" lvl="2" indent="-30861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⚫"/>
              <a:defRPr/>
            </a:lvl3pPr>
            <a:lvl4pPr marL="1828800" lvl="3" indent="-302894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170"/>
              <a:buChar char="⚫"/>
              <a:defRPr/>
            </a:lvl4pPr>
            <a:lvl5pPr marL="2286000" lvl="4" indent="-302895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170"/>
              <a:buChar char="⚫"/>
              <a:defRPr/>
            </a:lvl5pPr>
            <a:lvl6pPr marL="2743200" lvl="5" indent="-320039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39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22" name="Google Shape;22;p2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927848" y="3943350"/>
            <a:ext cx="914400" cy="914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Blank">
  <p:cSld name="1_Blank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Google Shape;24;p1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927848" y="3943350"/>
            <a:ext cx="914400" cy="914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9"/>
          <p:cNvSpPr txBox="1">
            <a:spLocks noGrp="1"/>
          </p:cNvSpPr>
          <p:nvPr>
            <p:ph type="title"/>
          </p:nvPr>
        </p:nvSpPr>
        <p:spPr>
          <a:xfrm>
            <a:off x="457200" y="528066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19"/>
          <p:cNvSpPr txBox="1">
            <a:spLocks noGrp="1"/>
          </p:cNvSpPr>
          <p:nvPr>
            <p:ph type="body" idx="1"/>
          </p:nvPr>
        </p:nvSpPr>
        <p:spPr>
          <a:xfrm>
            <a:off x="457200" y="1391436"/>
            <a:ext cx="4040188" cy="494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0" rIns="45700" bIns="0" anchor="ctr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400"/>
              <a:buNone/>
              <a:defRPr sz="2400" b="1" cap="none">
                <a:solidFill>
                  <a:schemeClr val="dk2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275"/>
              <a:buNone/>
              <a:defRPr sz="1500" b="1"/>
            </a:lvl2pPr>
            <a:lvl3pPr marL="1371600" lvl="2" indent="-2286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945"/>
              <a:buNone/>
              <a:defRPr sz="1350" b="1"/>
            </a:lvl3pPr>
            <a:lvl4pPr marL="1828800" lvl="3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SzPts val="780"/>
              <a:buNone/>
              <a:defRPr sz="1200" b="1"/>
            </a:lvl4pPr>
            <a:lvl5pPr marL="2286000" lvl="4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SzPts val="780"/>
              <a:buNone/>
              <a:defRPr sz="1200" b="1"/>
            </a:lvl5pPr>
            <a:lvl6pPr marL="2743200" lvl="5" indent="-320039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39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8" name="Google Shape;28;p19"/>
          <p:cNvSpPr txBox="1">
            <a:spLocks noGrp="1"/>
          </p:cNvSpPr>
          <p:nvPr>
            <p:ph type="body" idx="2"/>
          </p:nvPr>
        </p:nvSpPr>
        <p:spPr>
          <a:xfrm>
            <a:off x="4645027" y="1394820"/>
            <a:ext cx="4041775" cy="4911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0" rIns="45700" bIns="0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400"/>
              <a:buNone/>
              <a:defRPr sz="2400" b="1" cap="none">
                <a:solidFill>
                  <a:schemeClr val="dk2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275"/>
              <a:buNone/>
              <a:defRPr sz="1500" b="1"/>
            </a:lvl2pPr>
            <a:lvl3pPr marL="1371600" lvl="2" indent="-2286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945"/>
              <a:buNone/>
              <a:defRPr sz="1350" b="1"/>
            </a:lvl3pPr>
            <a:lvl4pPr marL="1828800" lvl="3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SzPts val="780"/>
              <a:buNone/>
              <a:defRPr sz="1200" b="1"/>
            </a:lvl4pPr>
            <a:lvl5pPr marL="2286000" lvl="4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SzPts val="780"/>
              <a:buNone/>
              <a:defRPr sz="1200" b="1"/>
            </a:lvl5pPr>
            <a:lvl6pPr marL="2743200" lvl="5" indent="-320039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39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9" name="Google Shape;29;p19"/>
          <p:cNvSpPr txBox="1">
            <a:spLocks noGrp="1"/>
          </p:cNvSpPr>
          <p:nvPr>
            <p:ph type="body" idx="3"/>
          </p:nvPr>
        </p:nvSpPr>
        <p:spPr>
          <a:xfrm>
            <a:off x="457200" y="1885950"/>
            <a:ext cx="4040188" cy="2884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4570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 sz="1800"/>
            </a:lvl1pPr>
            <a:lvl2pPr marL="914400" lvl="1" indent="-309562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275"/>
              <a:buChar char="⚫"/>
              <a:defRPr sz="1500"/>
            </a:lvl2pPr>
            <a:lvl3pPr marL="1371600" lvl="2" indent="-288607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945"/>
              <a:buChar char="⚫"/>
              <a:defRPr sz="1350"/>
            </a:lvl3pPr>
            <a:lvl4pPr marL="1828800" lvl="3" indent="-27813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SzPts val="780"/>
              <a:buChar char="⚫"/>
              <a:defRPr sz="1200"/>
            </a:lvl4pPr>
            <a:lvl5pPr marL="2286000" lvl="4" indent="-278129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SzPts val="780"/>
              <a:buChar char="⚫"/>
              <a:defRPr sz="1200"/>
            </a:lvl5pPr>
            <a:lvl6pPr marL="2743200" lvl="5" indent="-320039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39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0" name="Google Shape;30;p19"/>
          <p:cNvSpPr txBox="1">
            <a:spLocks noGrp="1"/>
          </p:cNvSpPr>
          <p:nvPr>
            <p:ph type="body" idx="4"/>
          </p:nvPr>
        </p:nvSpPr>
        <p:spPr>
          <a:xfrm>
            <a:off x="4645027" y="1885950"/>
            <a:ext cx="4041775" cy="2884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4570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 sz="1800"/>
            </a:lvl1pPr>
            <a:lvl2pPr marL="914400" lvl="1" indent="-309562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275"/>
              <a:buChar char="⚫"/>
              <a:defRPr sz="1500"/>
            </a:lvl2pPr>
            <a:lvl3pPr marL="1371600" lvl="2" indent="-288607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945"/>
              <a:buChar char="⚫"/>
              <a:defRPr sz="1350"/>
            </a:lvl3pPr>
            <a:lvl4pPr marL="1828800" lvl="3" indent="-27813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SzPts val="780"/>
              <a:buChar char="⚫"/>
              <a:defRPr sz="1200"/>
            </a:lvl4pPr>
            <a:lvl5pPr marL="2286000" lvl="4" indent="-278129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SzPts val="780"/>
              <a:buChar char="⚫"/>
              <a:defRPr sz="1200"/>
            </a:lvl5pPr>
            <a:lvl6pPr marL="2743200" lvl="5" indent="-320039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39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31" name="Google Shape;31;p1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927848" y="3943350"/>
            <a:ext cx="914400" cy="914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gradFill>
          <a:gsLst>
            <a:gs pos="0">
              <a:schemeClr val="accent4"/>
            </a:gs>
            <a:gs pos="85000">
              <a:schemeClr val="accent6"/>
            </a:gs>
            <a:gs pos="100000">
              <a:schemeClr val="accent6"/>
            </a:gs>
          </a:gsLst>
          <a:lin ang="16200000" scaled="0"/>
        </a:gradFill>
        <a:effectLst/>
      </p:bgPr>
    </p:bg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16"/>
          <p:cNvSpPr txBox="1">
            <a:spLocks noGrp="1"/>
          </p:cNvSpPr>
          <p:nvPr>
            <p:ph type="ctrTitle"/>
          </p:nvPr>
        </p:nvSpPr>
        <p:spPr>
          <a:xfrm>
            <a:off x="533400" y="1028700"/>
            <a:ext cx="7851648" cy="13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18275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Font typeface="Calibri"/>
              <a:buNone/>
              <a:defRPr sz="5000" b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16"/>
          <p:cNvSpPr txBox="1">
            <a:spLocks noGrp="1"/>
          </p:cNvSpPr>
          <p:nvPr>
            <p:ph type="subTitle" idx="1"/>
          </p:nvPr>
        </p:nvSpPr>
        <p:spPr>
          <a:xfrm>
            <a:off x="533400" y="2421402"/>
            <a:ext cx="7854696" cy="1314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18275" bIns="45700" anchor="t" anchorCtr="0">
            <a:normAutofit/>
          </a:bodyPr>
          <a:lstStyle>
            <a:lvl1pPr marR="34289" lvl="0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SzPts val="2600"/>
              <a:buNone/>
              <a:defRPr sz="2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530"/>
              <a:buNone/>
              <a:defRPr/>
            </a:lvl2pPr>
            <a:lvl3pPr lvl="2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None/>
              <a:defRPr/>
            </a:lvl3pPr>
            <a:lvl4pPr lvl="3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170"/>
              <a:buNone/>
              <a:defRPr/>
            </a:lvl4pPr>
            <a:lvl5pPr lvl="4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170"/>
              <a:buNone/>
              <a:defRPr/>
            </a:lvl5pPr>
            <a:lvl6pPr lvl="5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None/>
              <a:defRPr/>
            </a:lvl6pPr>
            <a:lvl7pPr lvl="6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None/>
              <a:defRPr/>
            </a:lvl7pPr>
            <a:lvl8pPr lvl="7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  <a:defRPr/>
            </a:lvl8pPr>
            <a:lvl9pPr lvl="8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pic>
        <p:nvPicPr>
          <p:cNvPr id="35" name="Google Shape;35;p1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927848" y="3943350"/>
            <a:ext cx="914400" cy="914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23"/>
          <p:cNvSpPr txBox="1">
            <a:spLocks noGrp="1"/>
          </p:cNvSpPr>
          <p:nvPr>
            <p:ph type="title"/>
          </p:nvPr>
        </p:nvSpPr>
        <p:spPr>
          <a:xfrm>
            <a:off x="457200" y="528066"/>
            <a:ext cx="83058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Font typeface="Calibri"/>
              <a:buNone/>
              <a:defRPr sz="3600" b="0">
                <a:solidFill>
                  <a:schemeClr val="accent4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38" name="Google Shape;38;p2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927848" y="3943350"/>
            <a:ext cx="914400" cy="914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Blank">
  <p:cSld name="2_Blank">
    <p:bg>
      <p:bgPr>
        <a:solidFill>
          <a:schemeClr val="lt1"/>
        </a:solidFill>
        <a:effectLst/>
      </p:bgPr>
    </p:bg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Google Shape;40;p2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927848" y="3943350"/>
            <a:ext cx="914400" cy="914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>
  <p:cSld name="Content with Caption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25"/>
          <p:cNvSpPr txBox="1">
            <a:spLocks noGrp="1"/>
          </p:cNvSpPr>
          <p:nvPr>
            <p:ph type="body" idx="1"/>
          </p:nvPr>
        </p:nvSpPr>
        <p:spPr>
          <a:xfrm>
            <a:off x="3575050" y="1428750"/>
            <a:ext cx="5111750" cy="3257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420"/>
              </a:spcBef>
              <a:spcAft>
                <a:spcPts val="0"/>
              </a:spcAft>
              <a:buSzPts val="2100"/>
              <a:buNone/>
              <a:defRPr sz="2100"/>
            </a:lvl1pPr>
            <a:lvl2pPr marL="914400" lvl="1" indent="-333883" algn="l">
              <a:lnSpc>
                <a:spcPct val="100000"/>
              </a:lnSpc>
              <a:spcBef>
                <a:spcPts val="390"/>
              </a:spcBef>
              <a:spcAft>
                <a:spcPts val="0"/>
              </a:spcAft>
              <a:buSzPts val="1658"/>
              <a:buChar char="⚫"/>
              <a:defRPr sz="1950"/>
            </a:lvl2pPr>
            <a:lvl3pPr marL="1371600" lvl="2" indent="-30861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⚫"/>
              <a:defRPr sz="1800"/>
            </a:lvl3pPr>
            <a:lvl4pPr marL="1828800" lvl="3" indent="-290512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975"/>
              <a:buChar char="⚫"/>
              <a:defRPr sz="1500"/>
            </a:lvl4pPr>
            <a:lvl5pPr marL="2286000" lvl="4" indent="-284289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877"/>
              <a:buChar char="⚫"/>
              <a:defRPr sz="1350"/>
            </a:lvl5pPr>
            <a:lvl6pPr marL="2743200" lvl="5" indent="-320039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39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3" name="Google Shape;43;p25"/>
          <p:cNvSpPr txBox="1">
            <a:spLocks noGrp="1"/>
          </p:cNvSpPr>
          <p:nvPr>
            <p:ph type="title"/>
          </p:nvPr>
        </p:nvSpPr>
        <p:spPr>
          <a:xfrm>
            <a:off x="457200" y="528066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25"/>
          <p:cNvSpPr txBox="1">
            <a:spLocks noGrp="1"/>
          </p:cNvSpPr>
          <p:nvPr>
            <p:ph type="body" idx="2"/>
          </p:nvPr>
        </p:nvSpPr>
        <p:spPr>
          <a:xfrm>
            <a:off x="457200" y="1428750"/>
            <a:ext cx="3124200" cy="3257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4570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 sz="1800"/>
            </a:lvl1pPr>
            <a:lvl2pPr marL="914400" lvl="1" indent="-309562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275"/>
              <a:buChar char="⚫"/>
              <a:defRPr sz="1500"/>
            </a:lvl2pPr>
            <a:lvl3pPr marL="1371600" lvl="2" indent="-288607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945"/>
              <a:buChar char="⚫"/>
              <a:defRPr sz="1350"/>
            </a:lvl3pPr>
            <a:lvl4pPr marL="1828800" lvl="3" indent="-27813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SzPts val="780"/>
              <a:buChar char="⚫"/>
              <a:defRPr sz="1200"/>
            </a:lvl4pPr>
            <a:lvl5pPr marL="2286000" lvl="4" indent="-278129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SzPts val="780"/>
              <a:buChar char="⚫"/>
              <a:defRPr sz="1200"/>
            </a:lvl5pPr>
            <a:lvl6pPr marL="2743200" lvl="5" indent="-320039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39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45" name="Google Shape;45;p2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927848" y="3943350"/>
            <a:ext cx="914400" cy="914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ColTx" type="twoColTx">
  <p:cSld name="TITLE_AND_TWO_COLUMNS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26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91400" rIns="91400" bIns="91400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1B1E"/>
              </a:buClr>
              <a:buSzPts val="3600"/>
              <a:buFont typeface="Georgia"/>
              <a:buNone/>
              <a:defRPr sz="3600" b="0">
                <a:solidFill>
                  <a:srgbClr val="991B1E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Georgia"/>
              <a:buNone/>
              <a:defRPr sz="3600" b="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Georgia"/>
              <a:buNone/>
              <a:defRPr sz="3600" b="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Georgia"/>
              <a:buNone/>
              <a:defRPr sz="3600" b="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Georgia"/>
              <a:buNone/>
              <a:defRPr sz="3600" b="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Georgia"/>
              <a:buNone/>
              <a:defRPr sz="3600" b="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Georgia"/>
              <a:buNone/>
              <a:defRPr sz="3600" b="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Georgia"/>
              <a:buNone/>
              <a:defRPr sz="3600" b="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Georgia"/>
              <a:buNone/>
              <a:defRPr sz="3600" b="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endParaRPr/>
          </a:p>
        </p:txBody>
      </p:sp>
      <p:sp>
        <p:nvSpPr>
          <p:cNvPr id="48" name="Google Shape;48;p26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3994500" cy="3725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91400" rIns="91400" bIns="91400" anchor="t" anchorCtr="0">
            <a:normAutofit/>
          </a:bodyPr>
          <a:lstStyle>
            <a:lvl1pPr marL="457200" lvl="0" indent="-393700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SzPts val="2600"/>
              <a:buChar char="•"/>
              <a:defRPr/>
            </a:lvl1pPr>
            <a:lvl2pPr marL="914400" lvl="1" indent="-325755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530"/>
              <a:buChar char="⚫"/>
              <a:defRPr/>
            </a:lvl2pPr>
            <a:lvl3pPr marL="1371600" lvl="2" indent="-298640" algn="l">
              <a:lnSpc>
                <a:spcPct val="100000"/>
              </a:lnSpc>
              <a:spcBef>
                <a:spcPts val="315"/>
              </a:spcBef>
              <a:spcAft>
                <a:spcPts val="0"/>
              </a:spcAft>
              <a:buSzPts val="1103"/>
              <a:buChar char="⚫"/>
              <a:defRPr/>
            </a:lvl3pPr>
            <a:lvl4pPr marL="1828800" lvl="3" indent="-290512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975"/>
              <a:buChar char="⚫"/>
              <a:defRPr/>
            </a:lvl4pPr>
            <a:lvl5pPr marL="2286000" lvl="4" indent="-284289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877"/>
              <a:buChar char="⚫"/>
              <a:defRPr sz="1350"/>
            </a:lvl5pPr>
            <a:lvl6pPr marL="2743200" lvl="5" indent="-297179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1080"/>
              <a:buChar char="⚫"/>
              <a:defRPr sz="1350"/>
            </a:lvl6pPr>
            <a:lvl7pPr marL="3200400" lvl="6" indent="-297179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1080"/>
              <a:buChar char="⚫"/>
              <a:defRPr sz="1350"/>
            </a:lvl7pPr>
            <a:lvl8pPr marL="3657600" lvl="7" indent="-314325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1350"/>
              <a:buFont typeface="Constantia"/>
              <a:buChar char="•"/>
              <a:defRPr sz="1350"/>
            </a:lvl8pPr>
            <a:lvl9pPr marL="4114800" lvl="8" indent="-314325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1350"/>
              <a:buFont typeface="Constantia"/>
              <a:buChar char="•"/>
              <a:defRPr sz="1350"/>
            </a:lvl9pPr>
          </a:lstStyle>
          <a:p>
            <a:endParaRPr/>
          </a:p>
        </p:txBody>
      </p:sp>
      <p:sp>
        <p:nvSpPr>
          <p:cNvPr id="49" name="Google Shape;49;p26"/>
          <p:cNvSpPr txBox="1">
            <a:spLocks noGrp="1"/>
          </p:cNvSpPr>
          <p:nvPr>
            <p:ph type="body" idx="2"/>
          </p:nvPr>
        </p:nvSpPr>
        <p:spPr>
          <a:xfrm>
            <a:off x="4692274" y="1200150"/>
            <a:ext cx="3994500" cy="3725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91400" rIns="91400" bIns="91400" anchor="t" anchorCtr="0">
            <a:normAutofit/>
          </a:bodyPr>
          <a:lstStyle>
            <a:lvl1pPr marL="457200" lvl="0" indent="-393700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SzPts val="2600"/>
              <a:buChar char="•"/>
              <a:defRPr/>
            </a:lvl1pPr>
            <a:lvl2pPr marL="914400" lvl="1" indent="-325755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530"/>
              <a:buChar char="⚫"/>
              <a:defRPr/>
            </a:lvl2pPr>
            <a:lvl3pPr marL="1371600" lvl="2" indent="-298640" algn="l">
              <a:lnSpc>
                <a:spcPct val="100000"/>
              </a:lnSpc>
              <a:spcBef>
                <a:spcPts val="315"/>
              </a:spcBef>
              <a:spcAft>
                <a:spcPts val="0"/>
              </a:spcAft>
              <a:buSzPts val="1103"/>
              <a:buChar char="⚫"/>
              <a:defRPr/>
            </a:lvl3pPr>
            <a:lvl4pPr marL="1828800" lvl="3" indent="-290512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975"/>
              <a:buChar char="⚫"/>
              <a:defRPr/>
            </a:lvl4pPr>
            <a:lvl5pPr marL="2286000" lvl="4" indent="-284289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877"/>
              <a:buChar char="⚫"/>
              <a:defRPr sz="1350"/>
            </a:lvl5pPr>
            <a:lvl6pPr marL="2743200" lvl="5" indent="-297179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1080"/>
              <a:buChar char="⚫"/>
              <a:defRPr sz="1350"/>
            </a:lvl6pPr>
            <a:lvl7pPr marL="3200400" lvl="6" indent="-297179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1080"/>
              <a:buChar char="⚫"/>
              <a:defRPr sz="1350"/>
            </a:lvl7pPr>
            <a:lvl8pPr marL="3657600" lvl="7" indent="-314325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1350"/>
              <a:buFont typeface="Constantia"/>
              <a:buChar char="•"/>
              <a:defRPr sz="1350"/>
            </a:lvl8pPr>
            <a:lvl9pPr marL="4114800" lvl="8" indent="-314325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1350"/>
              <a:buFont typeface="Constantia"/>
              <a:buChar char="•"/>
              <a:defRPr sz="1350"/>
            </a:lvl9pPr>
          </a:lstStyle>
          <a:p>
            <a:endParaRPr/>
          </a:p>
        </p:txBody>
      </p:sp>
      <p:pic>
        <p:nvPicPr>
          <p:cNvPr id="50" name="Google Shape;50;p2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927848" y="3943350"/>
            <a:ext cx="914400" cy="914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ogo slide">
  <p:cSld name="Logo slide"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blue">
  <p:cSld name="Title and body blue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2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A2836"/>
              </a:buClr>
              <a:buSzPts val="3600"/>
              <a:buFont typeface="Calibri"/>
              <a:buNone/>
              <a:defRPr>
                <a:solidFill>
                  <a:schemeClr val="accent4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28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937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Char char="•"/>
              <a:defRPr/>
            </a:lvl1pPr>
            <a:lvl2pPr marL="914400" lvl="1" indent="-32575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30"/>
              <a:buChar char="⚫"/>
              <a:defRPr/>
            </a:lvl2pPr>
            <a:lvl3pPr marL="1371600" lvl="2" indent="-2986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3"/>
              <a:buChar char="⚫"/>
              <a:defRPr/>
            </a:lvl3pPr>
            <a:lvl4pPr marL="1828800" lvl="3" indent="-29051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75"/>
              <a:buChar char="⚫"/>
              <a:defRPr/>
            </a:lvl4pPr>
            <a:lvl5pPr marL="2286000" lvl="4" indent="-29051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75"/>
              <a:buChar char="⚫"/>
              <a:defRPr/>
            </a:lvl5pPr>
            <a:lvl6pPr marL="2743200" lvl="5" indent="-297179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0"/>
              <a:buChar char="⚫"/>
              <a:defRPr/>
            </a:lvl6pPr>
            <a:lvl7pPr marL="3200400" lvl="6" indent="-28956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60"/>
              <a:buChar char="⚫"/>
              <a:defRPr/>
            </a:lvl7pPr>
            <a:lvl8pPr marL="3657600" lvl="7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Constantia"/>
              <a:buChar char="•"/>
              <a:defRPr/>
            </a:lvl8pPr>
            <a:lvl9pPr marL="4114800" lvl="8" indent="-29527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Font typeface="Constantia"/>
              <a:buChar char="•"/>
              <a:defRPr/>
            </a:lvl9pPr>
          </a:lstStyle>
          <a:p>
            <a:endParaRPr/>
          </a:p>
        </p:txBody>
      </p:sp>
      <p:pic>
        <p:nvPicPr>
          <p:cNvPr id="55" name="Google Shape;55;p2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927848" y="3943350"/>
            <a:ext cx="914400" cy="914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red">
  <p:cSld name="Title and body red">
    <p:bg>
      <p:bgPr>
        <a:solidFill>
          <a:schemeClr val="lt1"/>
        </a:solidFill>
        <a:effectLst/>
      </p:bgPr>
    </p:bg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2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71D20"/>
              </a:buClr>
              <a:buSzPts val="3600"/>
              <a:buFont typeface="Calibri"/>
              <a:buNone/>
              <a:defRPr>
                <a:solidFill>
                  <a:srgbClr val="971D20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29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937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Char char="•"/>
              <a:defRPr/>
            </a:lvl1pPr>
            <a:lvl2pPr marL="914400" lvl="1" indent="-32575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30"/>
              <a:buChar char="⚫"/>
              <a:defRPr/>
            </a:lvl2pPr>
            <a:lvl3pPr marL="1371600" lvl="2" indent="-2986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3"/>
              <a:buChar char="⚫"/>
              <a:defRPr/>
            </a:lvl3pPr>
            <a:lvl4pPr marL="1828800" lvl="3" indent="-29051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75"/>
              <a:buChar char="⚫"/>
              <a:defRPr/>
            </a:lvl4pPr>
            <a:lvl5pPr marL="2286000" lvl="4" indent="-29051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75"/>
              <a:buChar char="⚫"/>
              <a:defRPr/>
            </a:lvl5pPr>
            <a:lvl6pPr marL="2743200" lvl="5" indent="-297179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0"/>
              <a:buChar char="⚫"/>
              <a:defRPr/>
            </a:lvl6pPr>
            <a:lvl7pPr marL="3200400" lvl="6" indent="-28956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60"/>
              <a:buChar char="⚫"/>
              <a:defRPr/>
            </a:lvl7pPr>
            <a:lvl8pPr marL="3657600" lvl="7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Constantia"/>
              <a:buChar char="•"/>
              <a:defRPr/>
            </a:lvl8pPr>
            <a:lvl9pPr marL="4114800" lvl="8" indent="-29527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Font typeface="Constantia"/>
              <a:buChar char="•"/>
              <a:defRPr/>
            </a:lvl9pPr>
          </a:lstStyle>
          <a:p>
            <a:endParaRPr/>
          </a:p>
        </p:txBody>
      </p:sp>
      <p:pic>
        <p:nvPicPr>
          <p:cNvPr id="59" name="Google Shape;59;p2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927848" y="3943350"/>
            <a:ext cx="914400" cy="914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yellow">
  <p:cSld name="Title and body yellow"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3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A8219"/>
              </a:buClr>
              <a:buSzPts val="3600"/>
              <a:buFont typeface="Calibri"/>
              <a:buNone/>
              <a:defRPr>
                <a:solidFill>
                  <a:schemeClr val="accent4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2" name="Google Shape;62;p30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937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Char char="•"/>
              <a:defRPr/>
            </a:lvl1pPr>
            <a:lvl2pPr marL="914400" lvl="1" indent="-32575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30"/>
              <a:buChar char="⚫"/>
              <a:defRPr/>
            </a:lvl2pPr>
            <a:lvl3pPr marL="1371600" lvl="2" indent="-2986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3"/>
              <a:buChar char="⚫"/>
              <a:defRPr/>
            </a:lvl3pPr>
            <a:lvl4pPr marL="1828800" lvl="3" indent="-29051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75"/>
              <a:buChar char="⚫"/>
              <a:defRPr/>
            </a:lvl4pPr>
            <a:lvl5pPr marL="2286000" lvl="4" indent="-29051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75"/>
              <a:buChar char="⚫"/>
              <a:defRPr/>
            </a:lvl5pPr>
            <a:lvl6pPr marL="2743200" lvl="5" indent="-297179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0"/>
              <a:buChar char="⚫"/>
              <a:defRPr/>
            </a:lvl6pPr>
            <a:lvl7pPr marL="3200400" lvl="6" indent="-28956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60"/>
              <a:buChar char="⚫"/>
              <a:defRPr/>
            </a:lvl7pPr>
            <a:lvl8pPr marL="3657600" lvl="7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Constantia"/>
              <a:buChar char="•"/>
              <a:defRPr/>
            </a:lvl8pPr>
            <a:lvl9pPr marL="4114800" lvl="8" indent="-29527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Font typeface="Constantia"/>
              <a:buChar char="•"/>
              <a:defRPr/>
            </a:lvl9pPr>
          </a:lstStyle>
          <a:p>
            <a:endParaRPr/>
          </a:p>
        </p:txBody>
      </p:sp>
      <p:pic>
        <p:nvPicPr>
          <p:cNvPr id="63" name="Google Shape;63;p3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927848" y="3943350"/>
            <a:ext cx="914400" cy="914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Only">
  <p:cSld name="1_Title Only"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" name="Google Shape;65;g3292f0fd3fd_0_6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927848" y="3943350"/>
            <a:ext cx="914400" cy="914400"/>
          </a:xfrm>
          <a:prstGeom prst="rect">
            <a:avLst/>
          </a:prstGeom>
          <a:noFill/>
          <a:ln>
            <a:noFill/>
          </a:ln>
        </p:spPr>
      </p:pic>
      <p:sp>
        <p:nvSpPr>
          <p:cNvPr id="66" name="Google Shape;66;g3292f0fd3fd_0_67"/>
          <p:cNvSpPr txBox="1">
            <a:spLocks noGrp="1"/>
          </p:cNvSpPr>
          <p:nvPr>
            <p:ph type="title"/>
          </p:nvPr>
        </p:nvSpPr>
        <p:spPr>
          <a:xfrm>
            <a:off x="457200" y="307247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gradFill>
          <a:gsLst>
            <a:gs pos="0">
              <a:schemeClr val="accent4"/>
            </a:gs>
            <a:gs pos="85000">
              <a:schemeClr val="accent6"/>
            </a:gs>
            <a:gs pos="100000">
              <a:schemeClr val="accent6"/>
            </a:gs>
          </a:gsLst>
          <a:lin ang="16200000" scaled="0"/>
        </a:gradFill>
        <a:effectLst/>
      </p:bgPr>
    </p:bg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7"/>
          <p:cNvSpPr txBox="1">
            <a:spLocks noGrp="1"/>
          </p:cNvSpPr>
          <p:nvPr>
            <p:ph type="ctrTitle"/>
          </p:nvPr>
        </p:nvSpPr>
        <p:spPr>
          <a:xfrm>
            <a:off x="533400" y="1028700"/>
            <a:ext cx="7851648" cy="13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18275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Font typeface="Calibri"/>
              <a:buNone/>
              <a:defRPr sz="5000" b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7"/>
          <p:cNvSpPr txBox="1">
            <a:spLocks noGrp="1"/>
          </p:cNvSpPr>
          <p:nvPr>
            <p:ph type="subTitle" idx="1"/>
          </p:nvPr>
        </p:nvSpPr>
        <p:spPr>
          <a:xfrm>
            <a:off x="533400" y="2421402"/>
            <a:ext cx="7854696" cy="1314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18275" bIns="45700" anchor="t" anchorCtr="0">
            <a:normAutofit/>
          </a:bodyPr>
          <a:lstStyle>
            <a:lvl1pPr marR="34289" lvl="0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SzPts val="2600"/>
              <a:buNone/>
              <a:defRPr sz="2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530"/>
              <a:buNone/>
              <a:defRPr/>
            </a:lvl2pPr>
            <a:lvl3pPr lvl="2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None/>
              <a:defRPr/>
            </a:lvl3pPr>
            <a:lvl4pPr lvl="3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170"/>
              <a:buNone/>
              <a:defRPr/>
            </a:lvl4pPr>
            <a:lvl5pPr lvl="4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170"/>
              <a:buNone/>
              <a:defRPr/>
            </a:lvl5pPr>
            <a:lvl6pPr lvl="5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None/>
              <a:defRPr/>
            </a:lvl6pPr>
            <a:lvl7pPr lvl="6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None/>
              <a:defRPr/>
            </a:lvl7pPr>
            <a:lvl8pPr lvl="7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  <a:defRPr/>
            </a:lvl8pPr>
            <a:lvl9pPr lvl="8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pic>
        <p:nvPicPr>
          <p:cNvPr id="73" name="Google Shape;73;p1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927848" y="3943350"/>
            <a:ext cx="914400" cy="914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FF"/>
            </a:gs>
            <a:gs pos="100000">
              <a:srgbClr val="D8D8D8"/>
            </a:gs>
          </a:gsLst>
          <a:lin ang="5640000" scaled="0"/>
        </a:gra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3"/>
          <p:cNvSpPr txBox="1">
            <a:spLocks noGrp="1"/>
          </p:cNvSpPr>
          <p:nvPr>
            <p:ph type="title"/>
          </p:nvPr>
        </p:nvSpPr>
        <p:spPr>
          <a:xfrm>
            <a:off x="457200" y="528066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Font typeface="Calibri"/>
              <a:buNone/>
              <a:defRPr sz="3600" b="0" i="0" u="none" strike="noStrike" cap="none">
                <a:solidFill>
                  <a:schemeClr val="accent4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13"/>
          <p:cNvSpPr txBox="1">
            <a:spLocks noGrp="1"/>
          </p:cNvSpPr>
          <p:nvPr>
            <p:ph type="body" idx="1"/>
          </p:nvPr>
        </p:nvSpPr>
        <p:spPr>
          <a:xfrm>
            <a:off x="457200" y="1451610"/>
            <a:ext cx="8229600" cy="3291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93700" algn="l" rtl="0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chemeClr val="accent4"/>
              </a:buClr>
              <a:buSzPts val="2600"/>
              <a:buFont typeface="Arial"/>
              <a:buChar char="•"/>
              <a:defRPr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25755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530"/>
              <a:buFont typeface="Noto Sans Symbols"/>
              <a:buChar char="⚫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98640" algn="l" rtl="0">
              <a:lnSpc>
                <a:spcPct val="100000"/>
              </a:lnSpc>
              <a:spcBef>
                <a:spcPts val="315"/>
              </a:spcBef>
              <a:spcAft>
                <a:spcPts val="0"/>
              </a:spcAft>
              <a:buClr>
                <a:schemeClr val="accent2"/>
              </a:buClr>
              <a:buSzPts val="1103"/>
              <a:buFont typeface="Noto Sans Symbols"/>
              <a:buChar char="⚫"/>
              <a:defRPr sz="15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0512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Pts val="975"/>
              <a:buFont typeface="Noto Sans Symbols"/>
              <a:buChar char="⚫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0512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4"/>
              </a:buClr>
              <a:buSzPts val="975"/>
              <a:buFont typeface="Noto Sans Symbols"/>
              <a:buChar char="⚫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7179" algn="l" rtl="0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5"/>
              </a:buClr>
              <a:buSzPts val="1080"/>
              <a:buFont typeface="Noto Sans Symbols"/>
              <a:buChar char="⚫"/>
              <a:defRPr sz="135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6pPr>
            <a:lvl7pPr marL="3200400" marR="0" lvl="6" indent="-289560" algn="l" rtl="0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accent6"/>
              </a:buClr>
              <a:buSzPts val="960"/>
              <a:buFont typeface="Noto Sans Symbols"/>
              <a:buChar char="⚫"/>
              <a:defRPr sz="12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7pPr>
            <a:lvl8pPr marL="3657600" marR="0" lvl="7" indent="-304800" algn="l" rtl="0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Constantia"/>
              <a:buChar char="•"/>
              <a:defRPr sz="12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8pPr>
            <a:lvl9pPr marL="4114800" marR="0" lvl="8" indent="-295275" algn="l" rtl="0">
              <a:lnSpc>
                <a:spcPct val="100000"/>
              </a:lnSpc>
              <a:spcBef>
                <a:spcPts val="210"/>
              </a:spcBef>
              <a:spcAft>
                <a:spcPts val="0"/>
              </a:spcAft>
              <a:buClr>
                <a:schemeClr val="dk2"/>
              </a:buClr>
              <a:buSzPts val="1050"/>
              <a:buFont typeface="Constantia"/>
              <a:buChar char="•"/>
              <a:defRPr sz="105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FF"/>
            </a:gs>
            <a:gs pos="100000">
              <a:schemeClr val="dk1"/>
            </a:gs>
          </a:gsLst>
          <a:lin ang="5640000" scaled="0"/>
        </a:gradFill>
        <a:effectLst/>
      </p:bgPr>
    </p:bg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5"/>
          <p:cNvSpPr txBox="1">
            <a:spLocks noGrp="1"/>
          </p:cNvSpPr>
          <p:nvPr>
            <p:ph type="title"/>
          </p:nvPr>
        </p:nvSpPr>
        <p:spPr>
          <a:xfrm>
            <a:off x="457200" y="528066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Font typeface="Calibri"/>
              <a:buNone/>
              <a:defRPr sz="3600" b="0" i="0" u="none" strike="noStrike" cap="none">
                <a:solidFill>
                  <a:schemeClr val="accent4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9" name="Google Shape;69;p15"/>
          <p:cNvSpPr txBox="1">
            <a:spLocks noGrp="1"/>
          </p:cNvSpPr>
          <p:nvPr>
            <p:ph type="body" idx="1"/>
          </p:nvPr>
        </p:nvSpPr>
        <p:spPr>
          <a:xfrm>
            <a:off x="457200" y="1451610"/>
            <a:ext cx="8229600" cy="3291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93700" algn="l" rtl="0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chemeClr val="accent4"/>
              </a:buClr>
              <a:buSzPts val="2600"/>
              <a:buFont typeface="Arial"/>
              <a:buChar char="•"/>
              <a:defRPr sz="26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25755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530"/>
              <a:buFont typeface="Noto Sans Symbols"/>
              <a:buChar char="⚫"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98640" algn="l" rtl="0">
              <a:lnSpc>
                <a:spcPct val="100000"/>
              </a:lnSpc>
              <a:spcBef>
                <a:spcPts val="315"/>
              </a:spcBef>
              <a:spcAft>
                <a:spcPts val="0"/>
              </a:spcAft>
              <a:buClr>
                <a:schemeClr val="accent2"/>
              </a:buClr>
              <a:buSzPts val="1103"/>
              <a:buFont typeface="Noto Sans Symbols"/>
              <a:buChar char="⚫"/>
              <a:defRPr sz="1575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0512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Pts val="975"/>
              <a:buFont typeface="Noto Sans Symbols"/>
              <a:buChar char="⚫"/>
              <a:defRPr sz="15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0512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4"/>
              </a:buClr>
              <a:buSzPts val="975"/>
              <a:buFont typeface="Noto Sans Symbols"/>
              <a:buChar char="⚫"/>
              <a:defRPr sz="15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7179" algn="l" rtl="0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5"/>
              </a:buClr>
              <a:buSzPts val="1080"/>
              <a:buFont typeface="Noto Sans Symbols"/>
              <a:buChar char="⚫"/>
              <a:defRPr sz="1350" b="0" i="0" u="none" strike="noStrike" cap="non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6pPr>
            <a:lvl7pPr marL="3200400" marR="0" lvl="6" indent="-289560" algn="l" rtl="0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accent6"/>
              </a:buClr>
              <a:buSzPts val="960"/>
              <a:buFont typeface="Noto Sans Symbols"/>
              <a:buChar char="⚫"/>
              <a:defRPr sz="1200" b="0" i="0" u="none" strike="noStrike" cap="non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7pPr>
            <a:lvl8pPr marL="3657600" marR="0" lvl="7" indent="-304800" algn="l" rtl="0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Constantia"/>
              <a:buChar char="•"/>
              <a:defRPr sz="1200" b="0" i="0" u="none" strike="noStrike" cap="non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8pPr>
            <a:lvl9pPr marL="4114800" marR="0" lvl="8" indent="-295275" algn="l" rtl="0">
              <a:lnSpc>
                <a:spcPct val="100000"/>
              </a:lnSpc>
              <a:spcBef>
                <a:spcPts val="210"/>
              </a:spcBef>
              <a:spcAft>
                <a:spcPts val="0"/>
              </a:spcAft>
              <a:buClr>
                <a:schemeClr val="lt2"/>
              </a:buClr>
              <a:buSzPts val="1050"/>
              <a:buFont typeface="Constantia"/>
              <a:buChar char="•"/>
              <a:defRPr sz="1050" b="0" i="0" u="none" strike="noStrike" cap="non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6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12.xml"/><Relationship Id="rId1" Type="http://schemas.openxmlformats.org/officeDocument/2006/relationships/video" Target="https://www.youtube.com/embed/gFuEo2ccTPA?feature=oembed" TargetMode="External"/><Relationship Id="rId5" Type="http://schemas.openxmlformats.org/officeDocument/2006/relationships/image" Target="../media/image6.jpeg"/><Relationship Id="rId4" Type="http://schemas.openxmlformats.org/officeDocument/2006/relationships/hyperlink" Target="https://www.youtube.com/watch?v=gFuEo2ccTPA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2.xml"/><Relationship Id="rId1" Type="http://schemas.openxmlformats.org/officeDocument/2006/relationships/video" Target="https://www.youtube.com/embed/EW6UCWDQfj0?feature=oembed" TargetMode="External"/><Relationship Id="rId5" Type="http://schemas.openxmlformats.org/officeDocument/2006/relationships/image" Target="../media/image7.jpeg"/><Relationship Id="rId4" Type="http://schemas.openxmlformats.org/officeDocument/2006/relationships/hyperlink" Target="https://www.youtube.com/watch?v=EW6UCWDQfj0" TargetMode="Externa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12.xml"/><Relationship Id="rId1" Type="http://schemas.openxmlformats.org/officeDocument/2006/relationships/video" Target="https://www.youtube.com/embed/gFuEo2ccTPA?feature=oembed" TargetMode="External"/><Relationship Id="rId5" Type="http://schemas.openxmlformats.org/officeDocument/2006/relationships/image" Target="../media/image6.jpeg"/><Relationship Id="rId4" Type="http://schemas.openxmlformats.org/officeDocument/2006/relationships/hyperlink" Target="https://www.youtube.com/watch?v=gFuEo2ccTPA" TargetMode="Externa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11.xml"/><Relationship Id="rId1" Type="http://schemas.openxmlformats.org/officeDocument/2006/relationships/video" Target="https://www.youtube.com/embed/o9ViOMe_Wnk?feature=oembed" TargetMode="External"/><Relationship Id="rId5" Type="http://schemas.openxmlformats.org/officeDocument/2006/relationships/image" Target="../media/image9.jpeg"/><Relationship Id="rId4" Type="http://schemas.openxmlformats.org/officeDocument/2006/relationships/image" Target="../media/image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12.xml"/><Relationship Id="rId1" Type="http://schemas.openxmlformats.org/officeDocument/2006/relationships/video" Target="https://www.youtube.com/embed/8IlzKri08kk?feature=oembed" TargetMode="External"/><Relationship Id="rId5" Type="http://schemas.openxmlformats.org/officeDocument/2006/relationships/image" Target="../media/image10.jpeg"/><Relationship Id="rId4" Type="http://schemas.openxmlformats.org/officeDocument/2006/relationships/hyperlink" Target="https://www.youtube.com/watch?v=8IlzKri08kk" TargetMode="Externa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16.xml"/><Relationship Id="rId1" Type="http://schemas.openxmlformats.org/officeDocument/2006/relationships/video" Target="https://www.youtube.com/embed/elYoLs8XM6U?feature=oembed" TargetMode="External"/><Relationship Id="rId5" Type="http://schemas.openxmlformats.org/officeDocument/2006/relationships/image" Target="../media/image11.jpeg"/><Relationship Id="rId4" Type="http://schemas.openxmlformats.org/officeDocument/2006/relationships/hyperlink" Target="https://www.youtube.com/watch?v=elYoLs8XM6U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16.xml"/><Relationship Id="rId1" Type="http://schemas.openxmlformats.org/officeDocument/2006/relationships/video" Target="https://www.youtube.com/embed/pMua1d5BE4g?feature=oembed" TargetMode="External"/><Relationship Id="rId5" Type="http://schemas.openxmlformats.org/officeDocument/2006/relationships/image" Target="../media/image12.jpeg"/><Relationship Id="rId4" Type="http://schemas.openxmlformats.org/officeDocument/2006/relationships/hyperlink" Target="https://www.youtube.com/watch?v=pMua1d5BE4g" TargetMode="Externa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4.xml"/><Relationship Id="rId1" Type="http://schemas.openxmlformats.org/officeDocument/2006/relationships/video" Target="https://www.youtube.com/embed/EVS_yYQoLJg?feature=oembed" TargetMode="External"/><Relationship Id="rId5" Type="http://schemas.openxmlformats.org/officeDocument/2006/relationships/image" Target="../media/image14.jpeg"/><Relationship Id="rId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2"/>
          <p:cNvSpPr txBox="1">
            <a:spLocks noGrp="1"/>
          </p:cNvSpPr>
          <p:nvPr>
            <p:ph type="ctrTitle"/>
          </p:nvPr>
        </p:nvSpPr>
        <p:spPr>
          <a:xfrm>
            <a:off x="533400" y="1028700"/>
            <a:ext cx="8409900" cy="13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18275" bIns="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Font typeface="Calibri"/>
              <a:buNone/>
            </a:pPr>
            <a:r>
              <a:rPr lang="en-US" dirty="0"/>
              <a:t>What’s My Purpose in This Life?</a:t>
            </a:r>
            <a:endParaRPr sz="3100" dirty="0"/>
          </a:p>
        </p:txBody>
      </p:sp>
      <p:sp>
        <p:nvSpPr>
          <p:cNvPr id="83" name="Google Shape;83;p2"/>
          <p:cNvSpPr txBox="1">
            <a:spLocks noGrp="1"/>
          </p:cNvSpPr>
          <p:nvPr>
            <p:ph type="subTitle" idx="1"/>
          </p:nvPr>
        </p:nvSpPr>
        <p:spPr>
          <a:xfrm>
            <a:off x="533400" y="2421402"/>
            <a:ext cx="7854600" cy="131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18275" bIns="45700" anchor="t" anchorCtr="0">
            <a:normAutofit/>
          </a:bodyPr>
          <a:lstStyle/>
          <a:p>
            <a:pPr marL="0" marR="34288" indent="0">
              <a:spcBef>
                <a:spcPts val="0"/>
              </a:spcBef>
            </a:pPr>
            <a:r>
              <a:rPr lang="en-US" dirty="0"/>
              <a:t>Intro to Cell Theory: Organelles</a:t>
            </a:r>
          </a:p>
          <a:p>
            <a:pPr marL="0" marR="34288" indent="0">
              <a:spcBef>
                <a:spcPts val="0"/>
              </a:spcBef>
            </a:pPr>
            <a:endParaRPr lang="en-US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FE35CEAE-5A1B-1EAD-8837-A94DB3B017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9110" y="3078552"/>
            <a:ext cx="3205779" cy="1803251"/>
          </a:xfrm>
          <a:prstGeom prst="rect">
            <a:avLst/>
          </a:prstGeom>
          <a:solidFill>
            <a:srgbClr val="FFFFFF">
              <a:shade val="85000"/>
            </a:srgbClr>
          </a:solidFill>
          <a:ln w="1905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4"/>
          <p:cNvSpPr txBox="1">
            <a:spLocks noGrp="1"/>
          </p:cNvSpPr>
          <p:nvPr>
            <p:ph type="title"/>
          </p:nvPr>
        </p:nvSpPr>
        <p:spPr>
          <a:xfrm>
            <a:off x="530352" y="987552"/>
            <a:ext cx="7772400" cy="102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Font typeface="Calibri"/>
              <a:buNone/>
            </a:pPr>
            <a:r>
              <a:rPr lang="en-US" dirty="0"/>
              <a:t>Essential Questions</a:t>
            </a:r>
            <a:endParaRPr dirty="0"/>
          </a:p>
        </p:txBody>
      </p:sp>
      <p:sp>
        <p:nvSpPr>
          <p:cNvPr id="89" name="Google Shape;89;p4"/>
          <p:cNvSpPr txBox="1">
            <a:spLocks noGrp="1"/>
          </p:cNvSpPr>
          <p:nvPr>
            <p:ph type="body" idx="1"/>
          </p:nvPr>
        </p:nvSpPr>
        <p:spPr>
          <a:xfrm>
            <a:off x="530352" y="2028498"/>
            <a:ext cx="7772400" cy="113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0" rIns="45700" bIns="0" anchor="t" anchorCtr="0">
            <a:noAutofit/>
          </a:bodyPr>
          <a:lstStyle/>
          <a:p>
            <a:pPr marL="457200" lvl="0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Char char="●"/>
            </a:pPr>
            <a:r>
              <a:rPr lang="en-US" dirty="0"/>
              <a:t>Why are organelles important to cells?</a:t>
            </a:r>
          </a:p>
          <a:p>
            <a:pPr indent="-393700">
              <a:spcBef>
                <a:spcPts val="0"/>
              </a:spcBef>
              <a:buClr>
                <a:schemeClr val="lt1"/>
              </a:buClr>
              <a:buFont typeface="Arial"/>
              <a:buChar char="●"/>
            </a:pPr>
            <a:r>
              <a:rPr lang="en-US" dirty="0"/>
              <a:t>Why are cells called “the building blocks of life”?</a:t>
            </a:r>
            <a:endParaRPr dirty="0"/>
          </a:p>
          <a:p>
            <a:pPr marL="4572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</a:pPr>
            <a:endParaRPr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8b76084dea_0_0"/>
          <p:cNvSpPr txBox="1">
            <a:spLocks noGrp="1"/>
          </p:cNvSpPr>
          <p:nvPr>
            <p:ph type="title"/>
          </p:nvPr>
        </p:nvSpPr>
        <p:spPr>
          <a:xfrm>
            <a:off x="530352" y="987552"/>
            <a:ext cx="7772400" cy="102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</a:pPr>
            <a:r>
              <a:rPr lang="en-US" dirty="0"/>
              <a:t>Lesson Objectives </a:t>
            </a:r>
            <a:endParaRPr dirty="0"/>
          </a:p>
        </p:txBody>
      </p:sp>
      <p:sp>
        <p:nvSpPr>
          <p:cNvPr id="95" name="Google Shape;95;g8b76084dea_0_0"/>
          <p:cNvSpPr txBox="1">
            <a:spLocks noGrp="1"/>
          </p:cNvSpPr>
          <p:nvPr>
            <p:ph type="body" idx="1"/>
          </p:nvPr>
        </p:nvSpPr>
        <p:spPr>
          <a:xfrm>
            <a:off x="530352" y="2028498"/>
            <a:ext cx="7772400" cy="113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Autofit/>
          </a:bodyPr>
          <a:lstStyle/>
          <a:p>
            <a:pPr marL="457200" lvl="0" indent="-393700" algn="l" rtl="0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chemeClr val="lt1"/>
              </a:buClr>
              <a:buSzPts val="2600"/>
              <a:buChar char="●"/>
            </a:pPr>
            <a:r>
              <a:rPr lang="en-US" dirty="0"/>
              <a:t>Identify the structure and function of various cell organelles.</a:t>
            </a:r>
            <a:endParaRPr dirty="0"/>
          </a:p>
          <a:p>
            <a:pPr marL="457200" lvl="0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Char char="●"/>
            </a:pPr>
            <a:r>
              <a:rPr lang="en-US" dirty="0"/>
              <a:t>Differentiate between plant and animal cells.</a:t>
            </a:r>
            <a:endParaRPr dirty="0"/>
          </a:p>
          <a:p>
            <a:pPr marL="457200" lvl="0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Char char="●"/>
            </a:pPr>
            <a:r>
              <a:rPr lang="en-US" dirty="0"/>
              <a:t>List the 3 principles of the Cell Theory.</a:t>
            </a:r>
            <a:endParaRPr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8b76084dea_0_5"/>
          <p:cNvSpPr txBox="1"/>
          <p:nvPr/>
        </p:nvSpPr>
        <p:spPr>
          <a:xfrm>
            <a:off x="3021495" y="4749975"/>
            <a:ext cx="4431729" cy="3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u="sng" dirty="0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4"/>
              </a:rPr>
              <a:t>https://www.youtube.com/watch?v=gFuEo2ccTPA</a:t>
            </a:r>
            <a:endParaRPr sz="1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Online Media 1" descr="Introduction to Cells">
            <a:hlinkClick r:id="" action="ppaction://media"/>
            <a:extLst>
              <a:ext uri="{FF2B5EF4-FFF2-40B4-BE49-F238E27FC236}">
                <a16:creationId xmlns:a16="http://schemas.microsoft.com/office/drawing/2014/main" id="{7FDD4B9F-F896-E61A-15B4-341E853A8355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5"/>
          <a:stretch>
            <a:fillRect/>
          </a:stretch>
        </p:blipFill>
        <p:spPr>
          <a:xfrm>
            <a:off x="962108" y="540689"/>
            <a:ext cx="7204690" cy="40706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325e604a8d0_0_5"/>
          <p:cNvSpPr txBox="1"/>
          <p:nvPr/>
        </p:nvSpPr>
        <p:spPr>
          <a:xfrm>
            <a:off x="2620300" y="4626225"/>
            <a:ext cx="4192500" cy="36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u="sng" dirty="0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4"/>
              </a:rPr>
              <a:t>https://www.youtube.com/watch?v=EW6UCWDQfj0</a:t>
            </a:r>
            <a:endParaRPr sz="1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Online Media 1" descr="How It's Made Frozen, Pizzas.">
            <a:hlinkClick r:id="" action="ppaction://media"/>
            <a:extLst>
              <a:ext uri="{FF2B5EF4-FFF2-40B4-BE49-F238E27FC236}">
                <a16:creationId xmlns:a16="http://schemas.microsoft.com/office/drawing/2014/main" id="{4830188C-E91A-CD1A-ACC7-91500D711108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5"/>
          <a:stretch>
            <a:fillRect/>
          </a:stretch>
        </p:blipFill>
        <p:spPr>
          <a:xfrm>
            <a:off x="1489103" y="259577"/>
            <a:ext cx="5579607" cy="418470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8b76084dea_0_10"/>
          <p:cNvSpPr txBox="1">
            <a:spLocks noGrp="1"/>
          </p:cNvSpPr>
          <p:nvPr>
            <p:ph type="title"/>
          </p:nvPr>
        </p:nvSpPr>
        <p:spPr>
          <a:xfrm>
            <a:off x="457200" y="528066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lang="en-US" dirty="0"/>
              <a:t>Say What?!</a:t>
            </a:r>
            <a:endParaRPr dirty="0"/>
          </a:p>
        </p:txBody>
      </p:sp>
      <p:sp>
        <p:nvSpPr>
          <p:cNvPr id="113" name="Google Shape;113;g8b76084dea_0_10"/>
          <p:cNvSpPr txBox="1">
            <a:spLocks noGrp="1"/>
          </p:cNvSpPr>
          <p:nvPr>
            <p:ph type="body" idx="1"/>
          </p:nvPr>
        </p:nvSpPr>
        <p:spPr>
          <a:xfrm>
            <a:off x="457200" y="1451610"/>
            <a:ext cx="8229600" cy="329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393700" algn="l" rtl="0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SzPts val="2600"/>
              <a:buChar char="•"/>
            </a:pPr>
            <a:r>
              <a:rPr lang="en-US" dirty="0"/>
              <a:t>What did you notice as the ingredients went from pizza dough to the finished pizza?</a:t>
            </a:r>
          </a:p>
          <a:p>
            <a:pPr marL="457200" lvl="0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Char char="•"/>
            </a:pPr>
            <a:r>
              <a:rPr lang="en-US" dirty="0"/>
              <a:t>Can you think of examples of everyday things that also have ordered steps? </a:t>
            </a:r>
          </a:p>
          <a:p>
            <a:pPr marL="457200" lvl="0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Char char="•"/>
            </a:pPr>
            <a:r>
              <a:rPr lang="en-US" dirty="0"/>
              <a:t>Challenge: Why do you think I showed both a </a:t>
            </a:r>
            <a:r>
              <a:rPr lang="en-US" dirty="0"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0"/>
                  </a:ext>
                </a:extLst>
              </a:rPr>
              <a:t>video</a:t>
            </a:r>
            <a:r>
              <a:rPr lang="en-US" dirty="0"/>
              <a:t> about cells and making pizzas?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8b76084dea_0_5"/>
          <p:cNvSpPr txBox="1"/>
          <p:nvPr/>
        </p:nvSpPr>
        <p:spPr>
          <a:xfrm>
            <a:off x="3021495" y="4749975"/>
            <a:ext cx="4431729" cy="3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u="sng" dirty="0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4"/>
              </a:rPr>
              <a:t>https://www.youtube.com/watch?v=gFuEo2ccTPA</a:t>
            </a:r>
            <a:endParaRPr sz="1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Online Media 1" descr="Introduction to Cells">
            <a:hlinkClick r:id="" action="ppaction://media"/>
            <a:extLst>
              <a:ext uri="{FF2B5EF4-FFF2-40B4-BE49-F238E27FC236}">
                <a16:creationId xmlns:a16="http://schemas.microsoft.com/office/drawing/2014/main" id="{7FDD4B9F-F896-E61A-15B4-341E853A8355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5"/>
          <a:stretch>
            <a:fillRect/>
          </a:stretch>
        </p:blipFill>
        <p:spPr>
          <a:xfrm>
            <a:off x="962108" y="540689"/>
            <a:ext cx="7204690" cy="4070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7533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327a22f678e_0_5"/>
          <p:cNvSpPr txBox="1">
            <a:spLocks noGrp="1"/>
          </p:cNvSpPr>
          <p:nvPr>
            <p:ph type="title"/>
          </p:nvPr>
        </p:nvSpPr>
        <p:spPr>
          <a:xfrm>
            <a:off x="457200" y="528066"/>
            <a:ext cx="8229600" cy="857400"/>
          </a:xfrm>
          <a:prstGeom prst="rect">
            <a:avLst/>
          </a:prstGeom>
        </p:spPr>
        <p:txBody>
          <a:bodyPr spcFirstLastPara="1" wrap="square" lIns="0" tIns="45700" rIns="0" bIns="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Cell Theory</a:t>
            </a:r>
            <a:endParaRPr dirty="0"/>
          </a:p>
        </p:txBody>
      </p:sp>
      <p:sp>
        <p:nvSpPr>
          <p:cNvPr id="125" name="Google Shape;125;g327a22f678e_0_5"/>
          <p:cNvSpPr txBox="1">
            <a:spLocks noGrp="1"/>
          </p:cNvSpPr>
          <p:nvPr>
            <p:ph type="body" idx="1"/>
          </p:nvPr>
        </p:nvSpPr>
        <p:spPr>
          <a:xfrm>
            <a:off x="457200" y="1451610"/>
            <a:ext cx="8229600" cy="32919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393700" algn="l" rtl="0">
              <a:spcBef>
                <a:spcPts val="520"/>
              </a:spcBef>
              <a:spcAft>
                <a:spcPts val="0"/>
              </a:spcAft>
              <a:buSzPts val="2600"/>
              <a:buChar char="•"/>
            </a:pPr>
            <a:r>
              <a:rPr lang="en-US" dirty="0"/>
              <a:t>All living organisms are made up of cells.</a:t>
            </a:r>
            <a:endParaRPr dirty="0"/>
          </a:p>
          <a:p>
            <a:pPr marL="457200" lvl="0" indent="-393700" algn="l" rtl="0">
              <a:spcBef>
                <a:spcPts val="0"/>
              </a:spcBef>
              <a:spcAft>
                <a:spcPts val="0"/>
              </a:spcAft>
              <a:buSzPts val="2600"/>
              <a:buChar char="•"/>
            </a:pPr>
            <a:r>
              <a:rPr lang="en-US" dirty="0"/>
              <a:t>A cell is the basic unit of life.</a:t>
            </a:r>
            <a:endParaRPr dirty="0"/>
          </a:p>
          <a:p>
            <a:pPr marL="457200" lvl="0" indent="-393700" algn="l" rtl="0">
              <a:spcBef>
                <a:spcPts val="0"/>
              </a:spcBef>
              <a:spcAft>
                <a:spcPts val="0"/>
              </a:spcAft>
              <a:buSzPts val="2600"/>
              <a:buChar char="•"/>
            </a:pPr>
            <a:r>
              <a:rPr lang="en-US" dirty="0"/>
              <a:t>Every cell comes from a pre-existing cell.</a:t>
            </a:r>
            <a:endParaRPr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g327a22f678e_0_10"/>
          <p:cNvSpPr txBox="1">
            <a:spLocks noGrp="1"/>
          </p:cNvSpPr>
          <p:nvPr>
            <p:ph type="title"/>
          </p:nvPr>
        </p:nvSpPr>
        <p:spPr>
          <a:xfrm>
            <a:off x="457200" y="528066"/>
            <a:ext cx="8229600" cy="857400"/>
          </a:xfrm>
          <a:prstGeom prst="rect">
            <a:avLst/>
          </a:prstGeom>
        </p:spPr>
        <p:txBody>
          <a:bodyPr spcFirstLastPara="1" wrap="square" lIns="0" tIns="45700" rIns="0" bIns="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Pick a Cell Organelle</a:t>
            </a:r>
            <a:endParaRPr dirty="0"/>
          </a:p>
        </p:txBody>
      </p:sp>
      <p:sp>
        <p:nvSpPr>
          <p:cNvPr id="131" name="Google Shape;131;g327a22f678e_0_10"/>
          <p:cNvSpPr txBox="1">
            <a:spLocks noGrp="1"/>
          </p:cNvSpPr>
          <p:nvPr>
            <p:ph type="body" idx="1"/>
          </p:nvPr>
        </p:nvSpPr>
        <p:spPr>
          <a:xfrm>
            <a:off x="457200" y="1451610"/>
            <a:ext cx="8229600" cy="32919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393700" algn="l" rtl="0">
              <a:spcBef>
                <a:spcPts val="520"/>
              </a:spcBef>
              <a:spcAft>
                <a:spcPts val="0"/>
              </a:spcAft>
              <a:buSzPts val="2600"/>
              <a:buChar char="•"/>
            </a:pPr>
            <a:r>
              <a:rPr lang="en-US" dirty="0"/>
              <a:t>In your group divide out the 12 cell organelles, one to each group member.</a:t>
            </a:r>
            <a:endParaRPr dirty="0"/>
          </a:p>
          <a:p>
            <a:pPr marL="457200" lvl="0" indent="-393700" algn="l" rtl="0">
              <a:spcBef>
                <a:spcPts val="0"/>
              </a:spcBef>
              <a:spcAft>
                <a:spcPts val="0"/>
              </a:spcAft>
              <a:buSzPts val="2600"/>
              <a:buChar char="•"/>
            </a:pPr>
            <a:r>
              <a:rPr lang="en-US" dirty="0"/>
              <a:t>Research your assigned cell organelle and fill out the </a:t>
            </a:r>
            <a:r>
              <a:rPr lang="en-US" b="1" dirty="0"/>
              <a:t>Cell Organelles Speed Dating Profile.</a:t>
            </a:r>
            <a:endParaRPr b="1" dirty="0"/>
          </a:p>
          <a:p>
            <a:pPr marL="457200" lvl="0" indent="-393700" algn="l" rtl="0">
              <a:spcBef>
                <a:spcPts val="0"/>
              </a:spcBef>
              <a:spcAft>
                <a:spcPts val="0"/>
              </a:spcAft>
              <a:buSzPts val="2600"/>
              <a:buChar char="•"/>
            </a:pPr>
            <a:r>
              <a:rPr lang="en-US" dirty="0"/>
              <a:t>Be sure to include if it is in a plant, animal, or both cells.</a:t>
            </a:r>
            <a:endParaRPr dirty="0"/>
          </a:p>
        </p:txBody>
      </p:sp>
      <p:pic>
        <p:nvPicPr>
          <p:cNvPr id="132" name="Google Shape;132;g327a22f678e_0_10" title="ConceptSpeedDating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419275" y="218150"/>
            <a:ext cx="2428401" cy="1821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g327a22f678e_0_16"/>
          <p:cNvSpPr txBox="1">
            <a:spLocks noGrp="1"/>
          </p:cNvSpPr>
          <p:nvPr>
            <p:ph type="title"/>
          </p:nvPr>
        </p:nvSpPr>
        <p:spPr>
          <a:xfrm>
            <a:off x="457200" y="528066"/>
            <a:ext cx="8229600" cy="857400"/>
          </a:xfrm>
          <a:prstGeom prst="rect">
            <a:avLst/>
          </a:prstGeom>
        </p:spPr>
        <p:txBody>
          <a:bodyPr spcFirstLastPara="1" wrap="square" lIns="0" tIns="45700" rIns="0" bIns="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Concept Speed Dating</a:t>
            </a:r>
            <a:endParaRPr dirty="0"/>
          </a:p>
        </p:txBody>
      </p:sp>
      <p:sp>
        <p:nvSpPr>
          <p:cNvPr id="138" name="Google Shape;138;g327a22f678e_0_16"/>
          <p:cNvSpPr txBox="1">
            <a:spLocks noGrp="1"/>
          </p:cNvSpPr>
          <p:nvPr>
            <p:ph type="body" idx="1"/>
          </p:nvPr>
        </p:nvSpPr>
        <p:spPr>
          <a:xfrm>
            <a:off x="457200" y="1451610"/>
            <a:ext cx="8229600" cy="32919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393700" algn="l" rtl="0">
              <a:spcBef>
                <a:spcPts val="520"/>
              </a:spcBef>
              <a:spcAft>
                <a:spcPts val="0"/>
              </a:spcAft>
              <a:buSzPts val="2600"/>
              <a:buChar char="•"/>
            </a:pPr>
            <a:r>
              <a:rPr lang="en-US" dirty="0"/>
              <a:t>With your partner you will have 30 seconds each to share about your Cell Organelle.</a:t>
            </a:r>
            <a:endParaRPr dirty="0"/>
          </a:p>
          <a:p>
            <a:pPr marL="457200" lvl="0" indent="-393700" algn="l" rtl="0">
              <a:spcBef>
                <a:spcPts val="0"/>
              </a:spcBef>
              <a:spcAft>
                <a:spcPts val="0"/>
              </a:spcAft>
              <a:buSzPts val="2600"/>
              <a:buChar char="•"/>
            </a:pPr>
            <a:r>
              <a:rPr lang="en-US" dirty="0"/>
              <a:t>Use your Cell Organelle Speeding Date Profile when it is your turn to share.</a:t>
            </a:r>
            <a:endParaRPr dirty="0"/>
          </a:p>
          <a:p>
            <a:pPr marL="457200" lvl="0" indent="-393700" algn="l" rtl="0">
              <a:spcBef>
                <a:spcPts val="0"/>
              </a:spcBef>
              <a:spcAft>
                <a:spcPts val="0"/>
              </a:spcAft>
              <a:buSzPts val="2600"/>
              <a:buChar char="•"/>
            </a:pPr>
            <a:r>
              <a:rPr lang="en-US" dirty="0"/>
              <a:t>Fill in your </a:t>
            </a:r>
            <a:r>
              <a:rPr lang="en-US" b="1" dirty="0"/>
              <a:t>Cell Organelle Note Catcher</a:t>
            </a:r>
            <a:r>
              <a:rPr lang="en-US" dirty="0"/>
              <a:t> when your partner is sharing.</a:t>
            </a:r>
            <a:endParaRPr dirty="0"/>
          </a:p>
          <a:p>
            <a:pPr marL="457200" lvl="0" indent="-393700" algn="l" rtl="0">
              <a:spcBef>
                <a:spcPts val="0"/>
              </a:spcBef>
              <a:spcAft>
                <a:spcPts val="0"/>
              </a:spcAft>
              <a:buSzPts val="2600"/>
              <a:buChar char="•"/>
            </a:pPr>
            <a:r>
              <a:rPr lang="en-US" dirty="0"/>
              <a:t>When the bell rings you will switch partners and start again.</a:t>
            </a:r>
            <a:endParaRPr dirty="0"/>
          </a:p>
        </p:txBody>
      </p:sp>
      <p:pic>
        <p:nvPicPr>
          <p:cNvPr id="139" name="Google Shape;139;g327a22f678e_0_16" title="ConceptSpeedDating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419275" y="218150"/>
            <a:ext cx="2428401" cy="1821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g327e44dd4c3_0_0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spcFirstLastPara="1" wrap="square" lIns="91400" tIns="91400" rIns="91400" bIns="914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Concept Speed Dating</a:t>
            </a:r>
            <a:endParaRPr dirty="0"/>
          </a:p>
        </p:txBody>
      </p:sp>
      <p:pic>
        <p:nvPicPr>
          <p:cNvPr id="145" name="Google Shape;145;g327e44dd4c3_0_0" title="ConceptSpeedDating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042224" y="1411200"/>
            <a:ext cx="4686198" cy="3514648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Online Media 1" descr="K20 Center 30 second timer">
            <a:hlinkClick r:id="" action="ppaction://media"/>
            <a:extLst>
              <a:ext uri="{FF2B5EF4-FFF2-40B4-BE49-F238E27FC236}">
                <a16:creationId xmlns:a16="http://schemas.microsoft.com/office/drawing/2014/main" id="{D80B40F2-640E-C523-BC85-D924E6A8F3E6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5"/>
          <a:stretch>
            <a:fillRect/>
          </a:stretch>
        </p:blipFill>
        <p:spPr>
          <a:xfrm>
            <a:off x="526994" y="1981422"/>
            <a:ext cx="3979952" cy="224867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g327a22f678e_0_22"/>
          <p:cNvSpPr txBox="1"/>
          <p:nvPr/>
        </p:nvSpPr>
        <p:spPr>
          <a:xfrm>
            <a:off x="1985825" y="4701200"/>
            <a:ext cx="44181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u="sng" dirty="0">
                <a:solidFill>
                  <a:schemeClr val="hlink"/>
                </a:solidFill>
                <a:hlinkClick r:id="rId4"/>
              </a:rPr>
              <a:t>https://www.youtube.com/watch?v=8IlzKri08kk</a:t>
            </a:r>
            <a:endParaRPr dirty="0"/>
          </a:p>
        </p:txBody>
      </p:sp>
      <p:pic>
        <p:nvPicPr>
          <p:cNvPr id="2" name="Online Media 1" descr="Introduction to Cells: The Grand Cell Tour">
            <a:hlinkClick r:id="" action="ppaction://media"/>
            <a:extLst>
              <a:ext uri="{FF2B5EF4-FFF2-40B4-BE49-F238E27FC236}">
                <a16:creationId xmlns:a16="http://schemas.microsoft.com/office/drawing/2014/main" id="{F40D4BB3-40D5-1212-1AA9-C07AAE615279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5"/>
          <a:stretch>
            <a:fillRect/>
          </a:stretch>
        </p:blipFill>
        <p:spPr>
          <a:xfrm>
            <a:off x="1091537" y="876190"/>
            <a:ext cx="6668936" cy="376794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g327a22f678e_0_32"/>
          <p:cNvSpPr txBox="1">
            <a:spLocks noGrp="1"/>
          </p:cNvSpPr>
          <p:nvPr>
            <p:ph type="title"/>
          </p:nvPr>
        </p:nvSpPr>
        <p:spPr>
          <a:xfrm>
            <a:off x="457200" y="528066"/>
            <a:ext cx="8229600" cy="857400"/>
          </a:xfrm>
          <a:prstGeom prst="rect">
            <a:avLst/>
          </a:prstGeom>
        </p:spPr>
        <p:txBody>
          <a:bodyPr spcFirstLastPara="1" wrap="square" lIns="0" tIns="45700" rIns="0" bIns="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Cellular Systems Analogy</a:t>
            </a:r>
            <a:endParaRPr dirty="0"/>
          </a:p>
        </p:txBody>
      </p:sp>
      <p:sp>
        <p:nvSpPr>
          <p:cNvPr id="158" name="Google Shape;158;g327a22f678e_0_32"/>
          <p:cNvSpPr txBox="1">
            <a:spLocks noGrp="1"/>
          </p:cNvSpPr>
          <p:nvPr>
            <p:ph type="body" idx="1"/>
          </p:nvPr>
        </p:nvSpPr>
        <p:spPr>
          <a:xfrm>
            <a:off x="457200" y="1451610"/>
            <a:ext cx="8229600" cy="32919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393700" algn="l" rtl="0">
              <a:spcBef>
                <a:spcPts val="520"/>
              </a:spcBef>
              <a:spcAft>
                <a:spcPts val="0"/>
              </a:spcAft>
              <a:buSzPts val="2600"/>
              <a:buChar char="•"/>
            </a:pPr>
            <a:r>
              <a:rPr lang="en-US" dirty="0"/>
              <a:t>What other places, objects, etc. work as a system like a cell?</a:t>
            </a:r>
            <a:endParaRPr dirty="0"/>
          </a:p>
          <a:p>
            <a:pPr marL="457200" lvl="0" indent="-393700" algn="l" rtl="0">
              <a:spcBef>
                <a:spcPts val="0"/>
              </a:spcBef>
              <a:spcAft>
                <a:spcPts val="0"/>
              </a:spcAft>
              <a:buSzPts val="2600"/>
              <a:buChar char="•"/>
            </a:pPr>
            <a:r>
              <a:rPr lang="en-US" dirty="0"/>
              <a:t>With your group illustrate your system and label each structure.</a:t>
            </a:r>
            <a:endParaRPr dirty="0"/>
          </a:p>
          <a:p>
            <a:pPr marL="457200" lvl="0" indent="-393700" algn="l" rtl="0">
              <a:spcBef>
                <a:spcPts val="0"/>
              </a:spcBef>
              <a:spcAft>
                <a:spcPts val="0"/>
              </a:spcAft>
              <a:buSzPts val="2600"/>
              <a:buChar char="•"/>
            </a:pPr>
            <a:r>
              <a:rPr lang="en-US" dirty="0"/>
              <a:t>Fill out the structure and function on your handout.</a:t>
            </a:r>
            <a:endParaRPr dirty="0"/>
          </a:p>
          <a:p>
            <a:pPr marL="0" lvl="0" indent="0" algn="l" rtl="0">
              <a:spcBef>
                <a:spcPts val="520"/>
              </a:spcBef>
              <a:spcAft>
                <a:spcPts val="0"/>
              </a:spcAft>
              <a:buNone/>
            </a:pPr>
            <a:endParaRPr dirty="0">
              <a:highlight>
                <a:srgbClr val="FFFF00"/>
              </a:highlight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3" name="Google Shape;163;g327ba268652_1_0"/>
          <p:cNvGraphicFramePr/>
          <p:nvPr>
            <p:extLst>
              <p:ext uri="{D42A27DB-BD31-4B8C-83A1-F6EECF244321}">
                <p14:modId xmlns:p14="http://schemas.microsoft.com/office/powerpoint/2010/main" val="718028383"/>
              </p:ext>
            </p:extLst>
          </p:nvPr>
        </p:nvGraphicFramePr>
        <p:xfrm>
          <a:off x="952500" y="458270"/>
          <a:ext cx="7239000" cy="4180855"/>
        </p:xfrm>
        <a:graphic>
          <a:graphicData uri="http://schemas.openxmlformats.org/drawingml/2006/table">
            <a:tbl>
              <a:tblPr>
                <a:noFill/>
                <a:tableStyleId>{C09541E7-BE7A-4A3A-8FA0-A8A0782CF1CD}</a:tableStyleId>
              </a:tblPr>
              <a:tblGrid>
                <a:gridCol w="15593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763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9032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6241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Cell Organelle</a:t>
                      </a:r>
                      <a:endParaRPr b="1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Person/Structure</a:t>
                      </a:r>
                      <a:endParaRPr b="1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Description</a:t>
                      </a:r>
                      <a:endParaRPr b="1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Nucleus</a:t>
                      </a:r>
                      <a:endParaRPr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Principal</a:t>
                      </a:r>
                      <a:endParaRPr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Like a principal manages a school, the nucleus controls and manages the day-to-day operations and makes decisions.</a:t>
                      </a:r>
                      <a:endParaRPr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Cell Membrane</a:t>
                      </a:r>
                      <a:endParaRPr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School Outer wall</a:t>
                      </a:r>
                      <a:endParaRPr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Like the schools surrounding walls provide protection and control entrance and exits, the cell membrane regulates what can enter or leave the cells.</a:t>
                      </a:r>
                      <a:endParaRPr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Mitochondria</a:t>
                      </a:r>
                      <a:endParaRPr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Cafeteria</a:t>
                      </a:r>
                      <a:endParaRPr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Like the school cafeteria provide food for energy to students, the mitochondria is where energy is produced from breaking down food molecules.</a:t>
                      </a:r>
                      <a:endParaRPr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Lysosomes</a:t>
                      </a:r>
                      <a:endParaRPr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Custodian</a:t>
                      </a:r>
                      <a:endParaRPr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Like the custodian removes trash and unwanted materials from the school, the lysosomes aim to remove any waste from the cell that is no longer in use or malfunctions. </a:t>
                      </a:r>
                      <a:endParaRPr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g3292f0fd3fd_0_70"/>
          <p:cNvSpPr txBox="1">
            <a:spLocks noGrp="1"/>
          </p:cNvSpPr>
          <p:nvPr>
            <p:ph type="title"/>
          </p:nvPr>
        </p:nvSpPr>
        <p:spPr>
          <a:xfrm>
            <a:off x="457200" y="307247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rm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Font typeface="Calibri"/>
              <a:buNone/>
            </a:pPr>
            <a:r>
              <a:rPr lang="en-US"/>
              <a:t>Histotechnologist Teresa LaRose</a:t>
            </a:r>
            <a:endParaRPr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C26EBE6-F5DE-04EA-7C56-A7581371B64A}"/>
              </a:ext>
            </a:extLst>
          </p:cNvPr>
          <p:cNvSpPr txBox="1"/>
          <p:nvPr/>
        </p:nvSpPr>
        <p:spPr>
          <a:xfrm>
            <a:off x="2286000" y="4539178"/>
            <a:ext cx="45720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>
                <a:latin typeface="Times New Roman"/>
                <a:ea typeface="Times New Roman"/>
                <a:cs typeface="Times New Roman"/>
                <a:sym typeface="Times New Roman"/>
                <a:hlinkClick r:id="rId4"/>
              </a:rPr>
              <a:t>https://</a:t>
            </a:r>
            <a:r>
              <a:rPr lang="en-US" sz="1400" dirty="0" err="1">
                <a:latin typeface="Times New Roman"/>
                <a:ea typeface="Times New Roman"/>
                <a:cs typeface="Times New Roman"/>
                <a:sym typeface="Times New Roman"/>
                <a:hlinkClick r:id="rId4"/>
              </a:rPr>
              <a:t>www.youtube.com</a:t>
            </a:r>
            <a:r>
              <a:rPr lang="en-US" sz="1400" dirty="0">
                <a:latin typeface="Times New Roman"/>
                <a:ea typeface="Times New Roman"/>
                <a:cs typeface="Times New Roman"/>
                <a:sym typeface="Times New Roman"/>
                <a:hlinkClick r:id="rId4"/>
              </a:rPr>
              <a:t>/</a:t>
            </a:r>
            <a:r>
              <a:rPr lang="en-US" sz="1400" dirty="0" err="1">
                <a:latin typeface="Times New Roman"/>
                <a:ea typeface="Times New Roman"/>
                <a:cs typeface="Times New Roman"/>
                <a:sym typeface="Times New Roman"/>
                <a:hlinkClick r:id="rId4"/>
              </a:rPr>
              <a:t>watch?v</a:t>
            </a:r>
            <a:r>
              <a:rPr lang="en-US" sz="1400" dirty="0">
                <a:latin typeface="Times New Roman"/>
                <a:ea typeface="Times New Roman"/>
                <a:cs typeface="Times New Roman"/>
                <a:sym typeface="Times New Roman"/>
                <a:hlinkClick r:id="rId4"/>
              </a:rPr>
              <a:t>=elYoLs8XM6U</a:t>
            </a:r>
            <a:endParaRPr lang="en-US" dirty="0"/>
          </a:p>
        </p:txBody>
      </p:sp>
      <p:pic>
        <p:nvPicPr>
          <p:cNvPr id="4" name="Online Media 3" descr="Histotechnologist - Terese LaRose - Zoom Into Your Career">
            <a:hlinkClick r:id="" action="ppaction://media"/>
            <a:extLst>
              <a:ext uri="{FF2B5EF4-FFF2-40B4-BE49-F238E27FC236}">
                <a16:creationId xmlns:a16="http://schemas.microsoft.com/office/drawing/2014/main" id="{A45DB824-F887-7856-1693-3DF23F2E9FB9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5"/>
          <a:stretch>
            <a:fillRect/>
          </a:stretch>
        </p:blipFill>
        <p:spPr>
          <a:xfrm>
            <a:off x="1592469" y="1265804"/>
            <a:ext cx="5698877" cy="321986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g3292f0fd3fd_0_0"/>
          <p:cNvSpPr txBox="1">
            <a:spLocks noGrp="1"/>
          </p:cNvSpPr>
          <p:nvPr>
            <p:ph type="title"/>
          </p:nvPr>
        </p:nvSpPr>
        <p:spPr>
          <a:xfrm>
            <a:off x="457200" y="307247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rm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Font typeface="Calibri"/>
              <a:buNone/>
            </a:pPr>
            <a:r>
              <a:rPr lang="en-US"/>
              <a:t>Ovarian Teratoma</a:t>
            </a:r>
            <a:endParaRPr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E227B42-25F1-268D-512B-BC842AEF3B3F}"/>
              </a:ext>
            </a:extLst>
          </p:cNvPr>
          <p:cNvSpPr txBox="1"/>
          <p:nvPr/>
        </p:nvSpPr>
        <p:spPr>
          <a:xfrm>
            <a:off x="2707341" y="4378692"/>
            <a:ext cx="4572000" cy="4575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-45720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400" u="sng" dirty="0">
                <a:solidFill>
                  <a:schemeClr val="hlink"/>
                </a:solidFill>
                <a:latin typeface="Times New Roman"/>
                <a:ea typeface="Times New Roman"/>
                <a:cs typeface="Times New Roman"/>
                <a:sym typeface="Times New Roman"/>
                <a:hlinkClick r:id="rId4"/>
              </a:rPr>
              <a:t>https://www.youtube.com/watch?v=pMua1d5BE4g</a:t>
            </a:r>
            <a:endParaRPr lang="en-US" sz="1400" dirty="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4" name="Online Media 3" descr="Ovarian Teratoma">
            <a:hlinkClick r:id="" action="ppaction://media"/>
            <a:extLst>
              <a:ext uri="{FF2B5EF4-FFF2-40B4-BE49-F238E27FC236}">
                <a16:creationId xmlns:a16="http://schemas.microsoft.com/office/drawing/2014/main" id="{087886C2-8E36-49C1-2C08-30ED22A1B9B1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5"/>
          <a:stretch>
            <a:fillRect/>
          </a:stretch>
        </p:blipFill>
        <p:spPr>
          <a:xfrm>
            <a:off x="2002118" y="1164647"/>
            <a:ext cx="5725459" cy="323488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g8b76084dea_0_20"/>
          <p:cNvSpPr txBox="1">
            <a:spLocks noGrp="1"/>
          </p:cNvSpPr>
          <p:nvPr>
            <p:ph type="title"/>
          </p:nvPr>
        </p:nvSpPr>
        <p:spPr>
          <a:xfrm>
            <a:off x="457200" y="528066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lang="en-US" dirty="0"/>
              <a:t>What’s my purpose in this life?</a:t>
            </a:r>
            <a:endParaRPr dirty="0"/>
          </a:p>
        </p:txBody>
      </p:sp>
      <p:sp>
        <p:nvSpPr>
          <p:cNvPr id="181" name="Google Shape;181;g8b76084dea_0_20"/>
          <p:cNvSpPr txBox="1">
            <a:spLocks noGrp="1"/>
          </p:cNvSpPr>
          <p:nvPr>
            <p:ph type="body" idx="1"/>
          </p:nvPr>
        </p:nvSpPr>
        <p:spPr>
          <a:xfrm>
            <a:off x="457200" y="1451610"/>
            <a:ext cx="8229600" cy="329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393700" algn="l" rtl="0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SzPts val="2600"/>
              <a:buChar char="•"/>
            </a:pPr>
            <a:r>
              <a:rPr lang="en-US" dirty="0"/>
              <a:t>Goal: Find out which organelle you are.</a:t>
            </a:r>
            <a:endParaRPr dirty="0"/>
          </a:p>
          <a:p>
            <a:pPr marL="457200" lvl="0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Char char="•"/>
            </a:pPr>
            <a:r>
              <a:rPr lang="en-US" dirty="0"/>
              <a:t>Mix and mingle: Ask one question only and then move on to another person to ask another question. </a:t>
            </a:r>
            <a:endParaRPr dirty="0"/>
          </a:p>
          <a:p>
            <a:pPr marL="457200" lvl="0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Char char="•"/>
            </a:pPr>
            <a:r>
              <a:rPr lang="en-US" dirty="0"/>
              <a:t>Repeat. </a:t>
            </a:r>
            <a:endParaRPr dirty="0"/>
          </a:p>
          <a:p>
            <a:pPr marL="457200" lvl="0" indent="0" algn="l" rtl="0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SzPts val="2600"/>
              <a:buNone/>
            </a:pPr>
            <a:endParaRPr dirty="0"/>
          </a:p>
          <a:p>
            <a:pPr marL="0" lvl="0" indent="0" algn="l" rtl="0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SzPts val="2600"/>
              <a:buNone/>
            </a:pPr>
            <a:endParaRPr sz="2400" dirty="0"/>
          </a:p>
          <a:p>
            <a:pPr marL="0" lvl="0" indent="0" algn="l" rtl="0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SzPts val="2600"/>
              <a:buNone/>
            </a:pPr>
            <a:r>
              <a:rPr lang="en-US" sz="2400" dirty="0"/>
              <a:t>Good question example: </a:t>
            </a:r>
            <a:r>
              <a:rPr lang="en-US" sz="2400" i="1" dirty="0"/>
              <a:t>Am I found in a plant cell?</a:t>
            </a:r>
            <a:endParaRPr sz="2400" i="1" dirty="0"/>
          </a:p>
          <a:p>
            <a:pPr marL="0" lvl="0" indent="0" algn="l" rtl="0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SzPts val="2600"/>
              <a:buNone/>
            </a:pPr>
            <a:r>
              <a:rPr lang="en-US" sz="2400" dirty="0"/>
              <a:t>Bad question example: </a:t>
            </a:r>
            <a:r>
              <a:rPr lang="en-US" sz="2400" i="1" dirty="0"/>
              <a:t>Am I a ribosome?</a:t>
            </a:r>
            <a:endParaRPr sz="2400" i="1" dirty="0"/>
          </a:p>
        </p:txBody>
      </p:sp>
      <p:pic>
        <p:nvPicPr>
          <p:cNvPr id="182" name="Google Shape;182;g8b76084dea_0_20" title="Kick Me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994532" y="172950"/>
            <a:ext cx="949375" cy="1212526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Online Media 1" descr="K20 Center 5 minute timer">
            <a:hlinkClick r:id="" action="ppaction://media"/>
            <a:extLst>
              <a:ext uri="{FF2B5EF4-FFF2-40B4-BE49-F238E27FC236}">
                <a16:creationId xmlns:a16="http://schemas.microsoft.com/office/drawing/2014/main" id="{9DF3A459-B0FF-573B-D8AA-C284D3E0EC3B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5"/>
          <a:stretch>
            <a:fillRect/>
          </a:stretch>
        </p:blipFill>
        <p:spPr>
          <a:xfrm>
            <a:off x="3382682" y="2816725"/>
            <a:ext cx="2040965" cy="115314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LEARN theme">
  <a:themeElements>
    <a:clrScheme name="Custom 11">
      <a:dk1>
        <a:srgbClr val="000000"/>
      </a:dk1>
      <a:lt1>
        <a:srgbClr val="FFFFFF"/>
      </a:lt1>
      <a:dk2>
        <a:srgbClr val="534949"/>
      </a:dk2>
      <a:lt2>
        <a:srgbClr val="F2E6B7"/>
      </a:lt2>
      <a:accent1>
        <a:srgbClr val="DCBA25"/>
      </a:accent1>
      <a:accent2>
        <a:srgbClr val="679BCD"/>
      </a:accent2>
      <a:accent3>
        <a:srgbClr val="999967"/>
      </a:accent3>
      <a:accent4>
        <a:srgbClr val="991B1E"/>
      </a:accent4>
      <a:accent5>
        <a:srgbClr val="C1C1C1"/>
      </a:accent5>
      <a:accent6>
        <a:srgbClr val="7D1619"/>
      </a:accent6>
      <a:hlink>
        <a:srgbClr val="5D94C1"/>
      </a:hlink>
      <a:folHlink>
        <a:srgbClr val="7C7C55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EARN theme">
  <a:themeElements>
    <a:clrScheme name="Custom 11">
      <a:dk1>
        <a:srgbClr val="000000"/>
      </a:dk1>
      <a:lt1>
        <a:srgbClr val="FFFFFF"/>
      </a:lt1>
      <a:dk2>
        <a:srgbClr val="534949"/>
      </a:dk2>
      <a:lt2>
        <a:srgbClr val="F2E6B7"/>
      </a:lt2>
      <a:accent1>
        <a:srgbClr val="DCBA25"/>
      </a:accent1>
      <a:accent2>
        <a:srgbClr val="679BCD"/>
      </a:accent2>
      <a:accent3>
        <a:srgbClr val="999967"/>
      </a:accent3>
      <a:accent4>
        <a:srgbClr val="991B1E"/>
      </a:accent4>
      <a:accent5>
        <a:srgbClr val="C1C1C1"/>
      </a:accent5>
      <a:accent6>
        <a:srgbClr val="7D1619"/>
      </a:accent6>
      <a:hlink>
        <a:srgbClr val="5D94C1"/>
      </a:hlink>
      <a:folHlink>
        <a:srgbClr val="7C7C55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5390</TotalTime>
  <Words>937</Words>
  <Application>Microsoft Macintosh PowerPoint</Application>
  <PresentationFormat>On-screen Show (16:9)</PresentationFormat>
  <Paragraphs>78</Paragraphs>
  <Slides>18</Slides>
  <Notes>18</Notes>
  <HiddenSlides>2</HiddenSlides>
  <MMClips>8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18</vt:i4>
      </vt:variant>
    </vt:vector>
  </HeadingPairs>
  <TitlesOfParts>
    <vt:vector size="27" baseType="lpstr">
      <vt:lpstr>Calibri</vt:lpstr>
      <vt:lpstr>Open Sans</vt:lpstr>
      <vt:lpstr>Arial</vt:lpstr>
      <vt:lpstr>Constantia</vt:lpstr>
      <vt:lpstr>Roboto</vt:lpstr>
      <vt:lpstr>Times New Roman</vt:lpstr>
      <vt:lpstr>Georgia</vt:lpstr>
      <vt:lpstr>LEARN theme</vt:lpstr>
      <vt:lpstr>LEARN theme</vt:lpstr>
      <vt:lpstr>PowerPoint Presentation</vt:lpstr>
      <vt:lpstr>What’s My Purpose in This Life?</vt:lpstr>
      <vt:lpstr>Essential Questions</vt:lpstr>
      <vt:lpstr>Lesson Objectives </vt:lpstr>
      <vt:lpstr>PowerPoint Presentation</vt:lpstr>
      <vt:lpstr>PowerPoint Presentation</vt:lpstr>
      <vt:lpstr>Say What?!</vt:lpstr>
      <vt:lpstr>PowerPoint Presentation</vt:lpstr>
      <vt:lpstr>Cell Theory</vt:lpstr>
      <vt:lpstr>Pick a Cell Organelle</vt:lpstr>
      <vt:lpstr>Concept Speed Dating</vt:lpstr>
      <vt:lpstr>Concept Speed Dating</vt:lpstr>
      <vt:lpstr>PowerPoint Presentation</vt:lpstr>
      <vt:lpstr>Cellular Systems Analogy</vt:lpstr>
      <vt:lpstr>PowerPoint Presentation</vt:lpstr>
      <vt:lpstr>Histotechnologist Teresa LaRose</vt:lpstr>
      <vt:lpstr>Ovarian Teratoma</vt:lpstr>
      <vt:lpstr>What’s my purpose in this life?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K20 Center</dc:creator>
  <cp:lastModifiedBy>Harris, Hudson J.</cp:lastModifiedBy>
  <cp:revision>6</cp:revision>
  <dcterms:modified xsi:type="dcterms:W3CDTF">2025-03-28T20:39:59Z</dcterms:modified>
</cp:coreProperties>
</file>