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media/image3.jpg" ContentType="image/png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</p:sldMasterIdLst>
  <p:notesMasterIdLst>
    <p:notesMasterId r:id="rId17"/>
  </p:notesMasterIdLst>
  <p:sldIdLst>
    <p:sldId id="256" r:id="rId2"/>
    <p:sldId id="257" r:id="rId3"/>
    <p:sldId id="260" r:id="rId4"/>
    <p:sldId id="261" r:id="rId5"/>
    <p:sldId id="262" r:id="rId6"/>
    <p:sldId id="264" r:id="rId7"/>
    <p:sldId id="263" r:id="rId8"/>
    <p:sldId id="265" r:id="rId9"/>
    <p:sldId id="266" r:id="rId10"/>
    <p:sldId id="271" r:id="rId11"/>
    <p:sldId id="267" r:id="rId12"/>
    <p:sldId id="268" r:id="rId13"/>
    <p:sldId id="269" r:id="rId14"/>
    <p:sldId id="270" r:id="rId15"/>
    <p:sldId id="272" r:id="rId16"/>
  </p:sldIdLst>
  <p:sldSz cx="9144000" cy="5143500" type="screen16x9"/>
  <p:notesSz cx="6858000" cy="9144000"/>
  <p:embeddedFontLst>
    <p:embeddedFont>
      <p:font typeface="Roboto Condensed" panose="020B0604020202020204" charset="0"/>
      <p:regular r:id="rId18"/>
      <p:bold r:id="rId19"/>
      <p:italic r:id="rId20"/>
      <p:boldItalic r:id="rId21"/>
    </p:embeddedFont>
    <p:embeddedFont>
      <p:font typeface="Roboto" panose="020B0604020202020204" charset="0"/>
      <p:regular r:id="rId22"/>
      <p:bold r:id="rId23"/>
      <p:italic r:id="rId24"/>
      <p:boldItalic r:id="rId2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62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4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6.fntdata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5.fntdata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2704805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0" name="Shape 4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60583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9521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" name="Shape 44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0" name="Shape 45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smtClean="0"/>
              <a:t>Make sure that</a:t>
            </a:r>
            <a:r>
              <a:rPr lang="en-US" baseline="0" dirty="0" smtClean="0"/>
              <a:t> you click on the sub-tabs that show various specific images of culture.  Then click on the American subtab to show cultural diffusion or assimilation.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407309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Shape 4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Make sure that</a:t>
            </a:r>
            <a:r>
              <a:rPr lang="en-US" baseline="0" dirty="0" smtClean="0"/>
              <a:t> you click on the sub-tabs that show various specific images of culture.  Then click on the American subtab to show cultural diffusion or assimilation.</a:t>
            </a:r>
            <a:endParaRPr lang="en-US" dirty="0" smtClean="0"/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42301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was no subtab in the African culture for African Americans so the link is somewhat different.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227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1956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Image: Mid Day.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n.d.</a:t>
            </a:r>
            <a:r>
              <a:rPr lang="en-US" baseline="0" dirty="0" smtClean="0"/>
              <a:t>). </a:t>
            </a:r>
            <a:r>
              <a:rPr lang="en-US" dirty="0" smtClean="0"/>
              <a:t>USA SALAD</a:t>
            </a:r>
            <a:r>
              <a:rPr lang="en-US" baseline="0" dirty="0" smtClean="0"/>
              <a:t> [Image]. Retrieved from http://www.mid-day.com/articles/from-melting-pot-to-salad-bowl/229101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97440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Image: Mid Day.</a:t>
            </a:r>
            <a:r>
              <a:rPr lang="en-US" baseline="0" dirty="0" smtClean="0"/>
              <a:t> (</a:t>
            </a:r>
            <a:r>
              <a:rPr lang="en-US" baseline="0" dirty="0" err="1" smtClean="0"/>
              <a:t>n.d.</a:t>
            </a:r>
            <a:r>
              <a:rPr lang="en-US" baseline="0" dirty="0" smtClean="0"/>
              <a:t>). </a:t>
            </a:r>
            <a:r>
              <a:rPr lang="en-US" dirty="0" smtClean="0"/>
              <a:t>USA SALAD</a:t>
            </a:r>
            <a:r>
              <a:rPr lang="en-US" baseline="0" dirty="0" smtClean="0"/>
              <a:t> [Image]. </a:t>
            </a:r>
            <a:r>
              <a:rPr lang="en-US" baseline="0" smtClean="0"/>
              <a:t>Retrieved from http://www.mid-day.com/articles/from-melting-pot-to-salad-bowl/229101</a:t>
            </a: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17988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Logo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0" y="2837700"/>
            <a:ext cx="3458700" cy="2305800"/>
            <a:chOff x="310150" y="-217625"/>
            <a:chExt cx="3458700" cy="2305800"/>
          </a:xfrm>
        </p:grpSpPr>
        <p:grpSp>
          <p:nvGrpSpPr>
            <p:cNvPr id="11" name="Shape 11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" name="Shape 12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4" name="Shape 14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5" name="Shape 15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" name="Shape 19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3" name="Shape 23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4" name="Shape 24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25" name="Shape 2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26" name="Shape 2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7" name="Shape 2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" name="Shape 2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" name="Shape 3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" name="Shape 3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" name="Shape 3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3" name="Shape 3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34" name="Shape 3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6" name="Shape 3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pic>
        <p:nvPicPr>
          <p:cNvPr id="40" name="Shape 4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218150" y="2017600"/>
            <a:ext cx="4707699" cy="11082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blue"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1A283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15" name="Shape 215"/>
          <p:cNvGrpSpPr/>
          <p:nvPr/>
        </p:nvGrpSpPr>
        <p:grpSpPr>
          <a:xfrm flipH="1">
            <a:off x="5685300" y="2837825"/>
            <a:ext cx="3458700" cy="2305800"/>
            <a:chOff x="803750" y="-275225"/>
            <a:chExt cx="3458700" cy="2305800"/>
          </a:xfrm>
        </p:grpSpPr>
        <p:grpSp>
          <p:nvGrpSpPr>
            <p:cNvPr id="216" name="Shape 21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17" name="Shape 21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19" name="Shape 21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0" name="Shape 22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224" name="Shape 2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8" name="Shape 2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29" name="Shape 2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30" name="Shape 2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1A2836"/>
              </a:buClr>
              <a:defRPr>
                <a:solidFill>
                  <a:srgbClr val="1A2836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2" name="Shape 2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5" name="Shape 2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6" name="Shape 25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7" name="Shape 2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sp>
        <p:nvSpPr>
          <p:cNvPr id="258" name="Shape 258"/>
          <p:cNvSpPr/>
          <p:nvPr/>
        </p:nvSpPr>
        <p:spPr>
          <a:xfrm rot="10800000">
            <a:off x="0" y="0"/>
            <a:ext cx="9144000" cy="1854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259" name="Shape 259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260" name="Shape 260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1" name="Shape 26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3" name="Shape 26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4" name="Shape 26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67" name="Shape 267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268" name="Shape 26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69" name="Shape 26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0" name="Shape 27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1" name="Shape 27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2" name="Shape 27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73" name="Shape 27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 red">
    <p:bg>
      <p:bgPr>
        <a:solidFill>
          <a:srgbClr val="6B1214"/>
        </a:solidFill>
        <a:effectLst/>
      </p:bgPr>
    </p:bg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4800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293" name="Shape 2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294" name="Shape 294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295" name="Shape 295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96" name="Shape 2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7" name="Shape 2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8" name="Shape 2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99" name="Shape 2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0" name="Shape 3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1" name="Shape 3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02" name="Shape 302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03" name="Shape 3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4" name="Shape 3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5" name="Shape 3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6" name="Shape 3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7" name="Shape 3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08" name="Shape 3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grpSp>
        <p:nvGrpSpPr>
          <p:cNvPr id="309" name="Shape 309"/>
          <p:cNvGrpSpPr/>
          <p:nvPr/>
        </p:nvGrpSpPr>
        <p:grpSpPr>
          <a:xfrm>
            <a:off x="846" y="3751278"/>
            <a:ext cx="2075219" cy="1383480"/>
            <a:chOff x="310150" y="-217625"/>
            <a:chExt cx="3458700" cy="2305800"/>
          </a:xfrm>
        </p:grpSpPr>
        <p:grpSp>
          <p:nvGrpSpPr>
            <p:cNvPr id="310" name="Shape 31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1" name="Shape 31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2" name="Shape 31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3" name="Shape 31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4" name="Shape 31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5" name="Shape 31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6" name="Shape 31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317" name="Shape 31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318" name="Shape 31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19" name="Shape 31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0" name="Shape 32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1" name="Shape 32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2" name="Shape 32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323" name="Shape 32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/>
          <p:nvPr/>
        </p:nvSpPr>
        <p:spPr>
          <a:xfrm>
            <a:off x="0" y="-125"/>
            <a:ext cx="4572000" cy="5143500"/>
          </a:xfrm>
          <a:prstGeom prst="rect">
            <a:avLst/>
          </a:prstGeom>
          <a:solidFill>
            <a:srgbClr val="383838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2" name="Shape 392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3" name="Shape 393"/>
          <p:cNvSpPr txBox="1">
            <a:spLocks noGrp="1"/>
          </p:cNvSpPr>
          <p:nvPr>
            <p:ph type="title"/>
          </p:nvPr>
        </p:nvSpPr>
        <p:spPr>
          <a:xfrm>
            <a:off x="265500" y="7240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4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94" name="Shape 394"/>
          <p:cNvSpPr txBox="1">
            <a:spLocks noGrp="1"/>
          </p:cNvSpPr>
          <p:nvPr>
            <p:ph type="subTitle" idx="1"/>
          </p:nvPr>
        </p:nvSpPr>
        <p:spPr>
          <a:xfrm>
            <a:off x="265500" y="22939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D9D9D9"/>
              </a:buClr>
              <a:buSzPct val="100000"/>
              <a:buNone/>
              <a:defRPr sz="2100">
                <a:solidFill>
                  <a:srgbClr val="D9D9D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5" name="Shape 395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6" name="Shape 39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397" name="Shape 397"/>
          <p:cNvGrpSpPr/>
          <p:nvPr/>
        </p:nvGrpSpPr>
        <p:grpSpPr>
          <a:xfrm>
            <a:off x="0" y="2837700"/>
            <a:ext cx="3458700" cy="2305800"/>
            <a:chOff x="3274650" y="-614875"/>
            <a:chExt cx="3458700" cy="2305800"/>
          </a:xfrm>
        </p:grpSpPr>
        <p:sp>
          <p:nvSpPr>
            <p:cNvPr id="398" name="Shape 398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9" name="Shape 399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0" name="Shape 400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1" name="Shape 401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2" name="Shape 402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3" name="Shape 403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Shape 405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06" name="Shape 40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Shape 408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09" name="Shape 409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0" name="Shape 41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11" name="Shape 411"/>
          <p:cNvGrpSpPr/>
          <p:nvPr/>
        </p:nvGrpSpPr>
        <p:grpSpPr>
          <a:xfrm>
            <a:off x="5685300" y="125"/>
            <a:ext cx="3458700" cy="2305800"/>
            <a:chOff x="5685300" y="0"/>
            <a:chExt cx="3458700" cy="2305800"/>
          </a:xfrm>
        </p:grpSpPr>
        <p:grpSp>
          <p:nvGrpSpPr>
            <p:cNvPr id="412" name="Shape 41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13" name="Shape 41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4" name="Shape 41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5" name="Shape 41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6" name="Shape 41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7" name="Shape 41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18" name="Shape 41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666666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419" name="Shape 41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420" name="Shape 42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1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1" name="Shape 42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88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2" name="Shape 42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37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3" name="Shape 42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2730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4" name="Shape 42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1269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425" name="Shape 42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4192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Shape 4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 gray">
    <p:bg>
      <p:bgPr>
        <a:solidFill>
          <a:srgbClr val="43434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45" name="Shape 45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46" name="Shape 46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red">
    <p:bg>
      <p:bgPr>
        <a:solidFill>
          <a:srgbClr val="6B1214"/>
        </a:solidFill>
        <a:effectLst/>
      </p:bgPr>
    </p:bg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56" name="Shape 56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57" name="Shape 57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58" name="Shape 58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59" name="Shape 59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3" name="Shape 63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64" name="Shape 64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65" name="Shape 65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7" name="Shape 67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8" name="Shape 68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blue">
    <p:bg>
      <p:bgPr>
        <a:solidFill>
          <a:srgbClr val="1A2836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B7B7B7"/>
              </a:buClr>
              <a:buSzPct val="100000"/>
              <a:buNone/>
              <a:defRPr sz="2800">
                <a:solidFill>
                  <a:srgbClr val="B7B7B7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75" name="Shape 75"/>
          <p:cNvGrpSpPr/>
          <p:nvPr/>
        </p:nvGrpSpPr>
        <p:grpSpPr>
          <a:xfrm rot="10800000">
            <a:off x="5685300" y="0"/>
            <a:ext cx="3458700" cy="2305800"/>
            <a:chOff x="803750" y="-275225"/>
            <a:chExt cx="3458700" cy="2305800"/>
          </a:xfrm>
        </p:grpSpPr>
        <p:grpSp>
          <p:nvGrpSpPr>
            <p:cNvPr id="76" name="Shape 76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77" name="Shape 7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2" name="Shape 8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80C7FF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83" name="Shape 83"/>
            <p:cNvGrpSpPr/>
            <p:nvPr/>
          </p:nvGrpSpPr>
          <p:grpSpPr>
            <a:xfrm>
              <a:off x="803750" y="-275225"/>
              <a:ext cx="3458700" cy="2305800"/>
              <a:chOff x="3274650" y="-614875"/>
              <a:chExt cx="3458700" cy="2305800"/>
            </a:xfrm>
          </p:grpSpPr>
          <p:sp>
            <p:nvSpPr>
              <p:cNvPr id="84" name="Shape 8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5" name="Shape 8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6" name="Shape 8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7" name="Shape 8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8" name="Shape 8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89" name="Shape 8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yellow">
    <p:bg>
      <p:bgPr>
        <a:solidFill>
          <a:srgbClr val="9A8219"/>
        </a:solidFill>
        <a:effectLst/>
      </p:bgPr>
    </p:bg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 rtl="0">
              <a:spcBef>
                <a:spcPts val="0"/>
              </a:spcBef>
              <a:buClr>
                <a:srgbClr val="FFFFFF"/>
              </a:buClr>
              <a:buSzPct val="100000"/>
              <a:defRPr sz="52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5200"/>
            </a:lvl2pPr>
            <a:lvl3pPr lvl="2" algn="ctr" rtl="0">
              <a:spcBef>
                <a:spcPts val="0"/>
              </a:spcBef>
              <a:buSzPct val="100000"/>
              <a:defRPr sz="5200"/>
            </a:lvl3pPr>
            <a:lvl4pPr lvl="3" algn="ctr" rtl="0">
              <a:spcBef>
                <a:spcPts val="0"/>
              </a:spcBef>
              <a:buSzPct val="100000"/>
              <a:defRPr sz="5200"/>
            </a:lvl4pPr>
            <a:lvl5pPr lvl="4" algn="ctr" rtl="0">
              <a:spcBef>
                <a:spcPts val="0"/>
              </a:spcBef>
              <a:buSzPct val="100000"/>
              <a:defRPr sz="5200"/>
            </a:lvl5pPr>
            <a:lvl6pPr lvl="5" algn="ctr" rtl="0">
              <a:spcBef>
                <a:spcPts val="0"/>
              </a:spcBef>
              <a:buSzPct val="100000"/>
              <a:defRPr sz="5200"/>
            </a:lvl6pPr>
            <a:lvl7pPr lvl="6" algn="ctr" rtl="0">
              <a:spcBef>
                <a:spcPts val="0"/>
              </a:spcBef>
              <a:buSzPct val="100000"/>
              <a:defRPr sz="5200"/>
            </a:lvl7pPr>
            <a:lvl8pPr lvl="7" algn="ctr" rtl="0">
              <a:spcBef>
                <a:spcPts val="0"/>
              </a:spcBef>
              <a:buSzPct val="100000"/>
              <a:defRPr sz="5200"/>
            </a:lvl8pPr>
            <a:lvl9pPr lvl="8" algn="ctr" rtl="0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ct val="100000"/>
              <a:buNone/>
              <a:defRPr sz="2800">
                <a:solidFill>
                  <a:srgbClr val="EFEFEF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94" name="Shape 94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95" name="Shape 95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96" name="Shape 96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7" name="Shape 97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8" name="Shape 98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99" name="Shape 99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0" name="Shape 100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1" name="Shape 101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02" name="Shape 102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03" name="Shape 103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4" name="Shape 104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5" name="Shape 105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6" name="Shape 106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7" name="Shape 107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08" name="Shape 108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rgbClr val="43434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12" name="Shape 112"/>
          <p:cNvGrpSpPr/>
          <p:nvPr/>
        </p:nvGrpSpPr>
        <p:grpSpPr>
          <a:xfrm rot="10800000">
            <a:off x="5685300" y="0"/>
            <a:ext cx="3458700" cy="2305800"/>
            <a:chOff x="3274650" y="-614875"/>
            <a:chExt cx="3458700" cy="2305800"/>
          </a:xfrm>
        </p:grpSpPr>
        <p:sp>
          <p:nvSpPr>
            <p:cNvPr id="113" name="Shape 113"/>
            <p:cNvSpPr/>
            <p:nvPr/>
          </p:nvSpPr>
          <p:spPr>
            <a:xfrm rot="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1654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4" name="Shape 114"/>
            <p:cNvSpPr/>
            <p:nvPr/>
          </p:nvSpPr>
          <p:spPr>
            <a:xfrm rot="-5400000">
              <a:off x="4427550" y="538025"/>
              <a:ext cx="1152900" cy="1152900"/>
            </a:xfrm>
            <a:prstGeom prst="rtTriangle">
              <a:avLst/>
            </a:prstGeom>
            <a:solidFill>
              <a:srgbClr val="FFFFFF">
                <a:alpha val="4885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5" name="Shape 115"/>
            <p:cNvSpPr/>
            <p:nvPr/>
          </p:nvSpPr>
          <p:spPr>
            <a:xfrm>
              <a:off x="5580450" y="538025"/>
              <a:ext cx="1152900" cy="1152900"/>
            </a:xfrm>
            <a:prstGeom prst="rtTriangle">
              <a:avLst/>
            </a:prstGeom>
            <a:solidFill>
              <a:srgbClr val="000000">
                <a:alpha val="3037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6" name="Shape 116"/>
            <p:cNvSpPr/>
            <p:nvPr/>
          </p:nvSpPr>
          <p:spPr>
            <a:xfrm>
              <a:off x="3274650" y="-614875"/>
              <a:ext cx="1152900" cy="1152900"/>
            </a:xfrm>
            <a:prstGeom prst="rtTriangle">
              <a:avLst/>
            </a:prstGeom>
            <a:solidFill>
              <a:srgbClr val="FFFFFF">
                <a:alpha val="27309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7" name="Shape 117"/>
            <p:cNvSpPr/>
            <p:nvPr/>
          </p:nvSpPr>
          <p:spPr>
            <a:xfrm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1269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8" name="Shape 118"/>
            <p:cNvSpPr/>
            <p:nvPr/>
          </p:nvSpPr>
          <p:spPr>
            <a:xfrm rot="10800000">
              <a:off x="3274650" y="538025"/>
              <a:ext cx="1152900" cy="1152900"/>
            </a:xfrm>
            <a:prstGeom prst="rtTriangle">
              <a:avLst/>
            </a:prstGeom>
            <a:solidFill>
              <a:srgbClr val="000000">
                <a:alpha val="41920"/>
              </a:srgb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 rt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red">
    <p:bg>
      <p:bgPr>
        <a:solidFill>
          <a:srgbClr val="6B1214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22" name="Shape 122"/>
          <p:cNvGrpSpPr/>
          <p:nvPr/>
        </p:nvGrpSpPr>
        <p:grpSpPr>
          <a:xfrm rot="10800000">
            <a:off x="5685300" y="0"/>
            <a:ext cx="3458700" cy="2305800"/>
            <a:chOff x="310150" y="-217625"/>
            <a:chExt cx="3458700" cy="2305800"/>
          </a:xfrm>
        </p:grpSpPr>
        <p:grpSp>
          <p:nvGrpSpPr>
            <p:cNvPr id="123" name="Shape 12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24" name="Shape 12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5" name="Shape 12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6" name="Shape 12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7" name="Shape 12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8" name="Shape 12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29" name="Shape 12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30" name="Shape 130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31" name="Shape 131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2" name="Shape 132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3" name="Shape 133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4" name="Shape 134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5" name="Shape 135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36" name="Shape 136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header yellow">
    <p:bg>
      <p:bgPr>
        <a:solidFill>
          <a:srgbClr val="9A8219"/>
        </a:solidFill>
        <a:effectLst/>
      </p:bgPr>
    </p:bg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rtl="0">
              <a:spcBef>
                <a:spcPts val="0"/>
              </a:spcBef>
              <a:buClr>
                <a:srgbClr val="FFFFFF"/>
              </a:buClr>
              <a:buSzPct val="100000"/>
              <a:defRPr sz="3600">
                <a:solidFill>
                  <a:srgbClr val="FFFFFF"/>
                </a:solidFill>
              </a:defRPr>
            </a:lvl1pPr>
            <a:lvl2pPr lvl="1" algn="ctr" rtl="0">
              <a:spcBef>
                <a:spcPts val="0"/>
              </a:spcBef>
              <a:buSzPct val="100000"/>
              <a:defRPr sz="3600"/>
            </a:lvl2pPr>
            <a:lvl3pPr lvl="2" algn="ctr" rtl="0">
              <a:spcBef>
                <a:spcPts val="0"/>
              </a:spcBef>
              <a:buSzPct val="100000"/>
              <a:defRPr sz="3600"/>
            </a:lvl3pPr>
            <a:lvl4pPr lvl="3" algn="ctr" rtl="0">
              <a:spcBef>
                <a:spcPts val="0"/>
              </a:spcBef>
              <a:buSzPct val="100000"/>
              <a:defRPr sz="3600"/>
            </a:lvl4pPr>
            <a:lvl5pPr lvl="4" algn="ctr" rtl="0">
              <a:spcBef>
                <a:spcPts val="0"/>
              </a:spcBef>
              <a:buSzPct val="100000"/>
              <a:defRPr sz="3600"/>
            </a:lvl5pPr>
            <a:lvl6pPr lvl="5" algn="ctr" rtl="0">
              <a:spcBef>
                <a:spcPts val="0"/>
              </a:spcBef>
              <a:buSzPct val="100000"/>
              <a:defRPr sz="3600"/>
            </a:lvl6pPr>
            <a:lvl7pPr lvl="6" algn="ctr" rtl="0">
              <a:spcBef>
                <a:spcPts val="0"/>
              </a:spcBef>
              <a:buSzPct val="100000"/>
              <a:defRPr sz="3600"/>
            </a:lvl7pPr>
            <a:lvl8pPr lvl="7" algn="ctr" rtl="0">
              <a:spcBef>
                <a:spcPts val="0"/>
              </a:spcBef>
              <a:buSzPct val="100000"/>
              <a:defRPr sz="3600"/>
            </a:lvl8pPr>
            <a:lvl9pPr lvl="8" algn="ctr" rtl="0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  <p:grpSp>
        <p:nvGrpSpPr>
          <p:cNvPr id="158" name="Shape 158"/>
          <p:cNvGrpSpPr/>
          <p:nvPr/>
        </p:nvGrpSpPr>
        <p:grpSpPr>
          <a:xfrm>
            <a:off x="5685300" y="0"/>
            <a:ext cx="3458700" cy="2305800"/>
            <a:chOff x="5685300" y="0"/>
            <a:chExt cx="3458700" cy="2305800"/>
          </a:xfrm>
        </p:grpSpPr>
        <p:grpSp>
          <p:nvGrpSpPr>
            <p:cNvPr id="159" name="Shape 159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0" name="Shape 160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3" name="Shape 163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4" name="Shape 164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E500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166" name="Shape 166"/>
            <p:cNvGrpSpPr/>
            <p:nvPr/>
          </p:nvGrpSpPr>
          <p:grpSpPr>
            <a:xfrm rot="10800000">
              <a:off x="5685300" y="0"/>
              <a:ext cx="3458700" cy="2305800"/>
              <a:chOff x="3274650" y="-614875"/>
              <a:chExt cx="3458700" cy="2305800"/>
            </a:xfrm>
          </p:grpSpPr>
          <p:sp>
            <p:nvSpPr>
              <p:cNvPr id="167" name="Shape 16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69" name="Shape 16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0" name="Shape 17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ody red"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/>
        </p:nvSpPr>
        <p:spPr>
          <a:xfrm>
            <a:off x="0" y="4958225"/>
            <a:ext cx="9144000" cy="185400"/>
          </a:xfrm>
          <a:prstGeom prst="rect">
            <a:avLst/>
          </a:prstGeom>
          <a:solidFill>
            <a:srgbClr val="6B1214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grpSp>
        <p:nvGrpSpPr>
          <p:cNvPr id="195" name="Shape 195"/>
          <p:cNvGrpSpPr/>
          <p:nvPr/>
        </p:nvGrpSpPr>
        <p:grpSpPr>
          <a:xfrm flipH="1">
            <a:off x="5685300" y="2837700"/>
            <a:ext cx="3458700" cy="2305800"/>
            <a:chOff x="310150" y="-217625"/>
            <a:chExt cx="3458700" cy="2305800"/>
          </a:xfrm>
        </p:grpSpPr>
        <p:grpSp>
          <p:nvGrpSpPr>
            <p:cNvPr id="196" name="Shape 196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197" name="Shape 197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8" name="Shape 198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199" name="Shape 199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CF2428"/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310150" y="-217625"/>
              <a:ext cx="3458700" cy="2305800"/>
              <a:chOff x="3274650" y="-614875"/>
              <a:chExt cx="3458700" cy="2305800"/>
            </a:xfrm>
          </p:grpSpPr>
          <p:sp>
            <p:nvSpPr>
              <p:cNvPr id="204" name="Shape 204"/>
              <p:cNvSpPr/>
              <p:nvPr/>
            </p:nvSpPr>
            <p:spPr>
              <a:xfrm rot="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539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rot="-5400000">
                <a:off x="44275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098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>
                <a:off x="55804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627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>
                <a:off x="3274650" y="-61487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5654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8" name="Shape 208"/>
              <p:cNvSpPr/>
              <p:nvPr/>
            </p:nvSpPr>
            <p:spPr>
              <a:xfrm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FFFFFF">
                  <a:alpha val="423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  <p:sp>
            <p:nvSpPr>
              <p:cNvPr id="209" name="Shape 209"/>
              <p:cNvSpPr/>
              <p:nvPr/>
            </p:nvSpPr>
            <p:spPr>
              <a:xfrm rot="10800000">
                <a:off x="3274650" y="538025"/>
                <a:ext cx="1152900" cy="1152900"/>
              </a:xfrm>
              <a:prstGeom prst="rtTriangle">
                <a:avLst/>
              </a:prstGeom>
              <a:solidFill>
                <a:srgbClr val="000000">
                  <a:alpha val="31150"/>
                </a:srgbClr>
              </a:solidFill>
              <a:ln>
                <a:noFill/>
              </a:ln>
            </p:spPr>
            <p:txBody>
              <a:bodyPr lIns="91425" tIns="91425" rIns="91425" bIns="91425" anchor="ctr" anchorCtr="0">
                <a:noAutofit/>
              </a:bodyPr>
              <a:lstStyle/>
              <a:p>
                <a:pPr lvl="0" rtl="0">
                  <a:spcBef>
                    <a:spcPts val="0"/>
                  </a:spcBef>
                  <a:buNone/>
                </a:pPr>
                <a:endParaRPr/>
              </a:p>
            </p:txBody>
          </p:sp>
        </p:grpSp>
      </p:grpSp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buClr>
                <a:srgbClr val="971D20"/>
              </a:buClr>
              <a:defRPr>
                <a:solidFill>
                  <a:srgbClr val="971D20"/>
                </a:solidFill>
              </a:defRPr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rgbClr val="F3F3F3"/>
                </a:solidFill>
              </a:rPr>
              <a:t>‹#›</a:t>
            </a:fld>
            <a:endParaRPr lang="en">
              <a:solidFill>
                <a:srgbClr val="F3F3F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Roboto Condensed"/>
              <a:buNone/>
              <a:defRPr sz="2800">
                <a:solidFill>
                  <a:schemeClr val="dk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buChar char="￮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buChar char="￮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8" r:id="rId9"/>
    <p:sldLayoutId id="2147483659" r:id="rId10"/>
    <p:sldLayoutId id="2147483661" r:id="rId11"/>
    <p:sldLayoutId id="2147483663" r:id="rId12"/>
    <p:sldLayoutId id="2147483666" r:id="rId13"/>
    <p:sldLayoutId id="2147483667" r:id="rId14"/>
    <p:sldLayoutId id="2147483668" r:id="rId15"/>
    <p:sldLayoutId id="2147483669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ngclips.com/movie-clips/dragon-the-bruce-lee-story/show-our-culture" TargetMode="External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4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Asian+Culture&amp;espv=2&amp;biw=1344&amp;bih=686&amp;source=lnms&amp;tbm=isch&amp;sa=X&amp;ved=0ahUKEwjO-qb-48HPAhUH02MKHZ9xDeoQ_AUIBigB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Asian+Culture&amp;espv=2&amp;biw=1344&amp;bih=686&amp;source=lnms&amp;tbm=isch&amp;sa=X&amp;ved=0ahUKEwjO-qb-48HPAhUH02MKHZ9xDeoQ_AUIBigB#tbm=isch&amp;q=Latino+culture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search?q=african+culture&amp;authuser=1&amp;biw=1344&amp;bih=686&amp;site=webhp&amp;source=lnms&amp;tbm=isch&amp;sa=X&amp;sqi=2&amp;ved=0ahUKEwjlwayc5sHPAhVH5IMKHXbrBXQQ_AUIBigB#authuser=1&amp;tbm=isch&amp;q=african+american+cultur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Bruce Lee and Kung Fu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Watch the video clip: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Dragon, the Bruce Lee 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74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06" y="180706"/>
            <a:ext cx="8520600" cy="572700"/>
          </a:xfrm>
        </p:spPr>
        <p:txBody>
          <a:bodyPr/>
          <a:lstStyle/>
          <a:p>
            <a:r>
              <a:rPr lang="en-US" dirty="0" smtClean="0"/>
              <a:t>Show our Culture Video and 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821531"/>
            <a:ext cx="8520600" cy="3747344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Chinese leaders wished to keep Kung Fu training from others who are non-Chinese. What impact might this have?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Why does Bruce Lee believe teaching martial arts to Americans is important?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Vocabulary Terms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3. Teaching Kung Fu to Americans is an example of </a:t>
            </a:r>
            <a:r>
              <a:rPr lang="en-US" b="1" dirty="0" smtClean="0">
                <a:solidFill>
                  <a:schemeClr val="tx1"/>
                </a:solidFill>
              </a:rPr>
              <a:t>cultural diffusion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4. Not teaching Kung Fu to non-Chinese people is </a:t>
            </a:r>
            <a:r>
              <a:rPr lang="en-US" b="1" dirty="0" smtClean="0">
                <a:solidFill>
                  <a:schemeClr val="tx1"/>
                </a:solidFill>
              </a:rPr>
              <a:t>retaining cultural identity or retaining cultural diversity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23013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06" y="180706"/>
            <a:ext cx="8520600" cy="572700"/>
          </a:xfrm>
        </p:spPr>
        <p:txBody>
          <a:bodyPr/>
          <a:lstStyle/>
          <a:p>
            <a:r>
              <a:rPr lang="en-US" dirty="0" smtClean="0"/>
              <a:t>Show our Culture Video and Vocabulary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821531"/>
            <a:ext cx="8520600" cy="3747344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5. Bruce Lee was an early martial arts leader in the 60s and 70s. Since that time, martial arts studios and academies (where Americans have learned Kung Fu) </a:t>
            </a:r>
            <a:r>
              <a:rPr lang="en-US" dirty="0" smtClean="0">
                <a:solidFill>
                  <a:schemeClr val="tx1"/>
                </a:solidFill>
              </a:rPr>
              <a:t>are available in the U.S.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This is an example of </a:t>
            </a:r>
            <a:r>
              <a:rPr lang="en-US" b="1" dirty="0" smtClean="0">
                <a:solidFill>
                  <a:schemeClr val="tx1"/>
                </a:solidFill>
              </a:rPr>
              <a:t>acculturation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6. Bruce Lee was proud of his cultural identity, but he also adopted many American ideas. He became an American film actor. This </a:t>
            </a:r>
            <a:r>
              <a:rPr lang="en-US" dirty="0" smtClean="0">
                <a:solidFill>
                  <a:schemeClr val="tx1"/>
                </a:solidFill>
              </a:rPr>
              <a:t> total adoption </a:t>
            </a:r>
            <a:r>
              <a:rPr lang="en-US" dirty="0" smtClean="0">
                <a:solidFill>
                  <a:schemeClr val="tx1"/>
                </a:solidFill>
              </a:rPr>
              <a:t>of American culture is called </a:t>
            </a:r>
            <a:r>
              <a:rPr lang="en-US" b="1" dirty="0" smtClean="0">
                <a:solidFill>
                  <a:schemeClr val="tx1"/>
                </a:solidFill>
              </a:rPr>
              <a:t>assimilation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677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 the United States a Melting Pot or Salad Bowl?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“Melting Pot” theory</a:t>
            </a:r>
            <a:r>
              <a:rPr lang="en-US" dirty="0" smtClean="0"/>
              <a:t> - The </a:t>
            </a:r>
            <a:r>
              <a:rPr lang="en-US" dirty="0"/>
              <a:t>idea that immigrants who come to the United States assimilate into a dominant culture and that they adopt the customs, language, and beliefs of current Americans.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“Salad Bowl” theory </a:t>
            </a:r>
            <a:r>
              <a:rPr lang="en-US" dirty="0" smtClean="0"/>
              <a:t>- In </a:t>
            </a:r>
            <a:r>
              <a:rPr lang="en-US" dirty="0"/>
              <a:t>the salad bowl model, various cultures live side by </a:t>
            </a:r>
            <a:r>
              <a:rPr lang="en-US" dirty="0" smtClean="0"/>
              <a:t>side—like </a:t>
            </a:r>
            <a:r>
              <a:rPr lang="en-US" dirty="0"/>
              <a:t>salad </a:t>
            </a:r>
            <a:r>
              <a:rPr lang="en-US" dirty="0" smtClean="0"/>
              <a:t>ingredients—but </a:t>
            </a:r>
            <a:r>
              <a:rPr lang="en-US" dirty="0"/>
              <a:t>do not merge into a </a:t>
            </a:r>
            <a:r>
              <a:rPr lang="en-US" dirty="0" smtClean="0"/>
              <a:t>single,</a:t>
            </a:r>
            <a:r>
              <a:rPr lang="en-US" dirty="0"/>
              <a:t> uniform culture. Each culture keeps its own distinct qualities. 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2707482"/>
            <a:ext cx="21336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39" y="2980979"/>
            <a:ext cx="1946024" cy="192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192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 the United States a Melting Pot or Salad Bowl?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/>
              <a:t>Are we a country that has assimilated immigrants into a melting pot?  </a:t>
            </a:r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</a:t>
            </a:r>
            <a:r>
              <a:rPr lang="en-US" dirty="0"/>
              <a:t>all Americans expected to act in a certain way? </a:t>
            </a:r>
            <a:br>
              <a:rPr lang="en-US" dirty="0"/>
            </a:br>
            <a:endParaRPr lang="en-US" dirty="0"/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ln w="28575">
            <a:solidFill>
              <a:srgbClr val="C00000"/>
            </a:solidFill>
          </a:ln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Are we more of a culturally diverse country where cultures have specific identities within the community?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To what extent are we (the </a:t>
            </a:r>
            <a:r>
              <a:rPr lang="en-US" dirty="0" smtClean="0"/>
              <a:t>United States) a </a:t>
            </a:r>
            <a:r>
              <a:rPr lang="en-US" dirty="0"/>
              <a:t>mixture of </a:t>
            </a:r>
            <a:r>
              <a:rPr lang="en-US" dirty="0" smtClean="0"/>
              <a:t>both a melting pot and a salad bowl?</a:t>
            </a:r>
            <a:r>
              <a:rPr lang="en-US" dirty="0"/>
              <a:t> 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4450" y="2707482"/>
            <a:ext cx="2133600" cy="2286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439" y="2980979"/>
            <a:ext cx="1946024" cy="1922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659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Quilt Activity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Create two squares for a community quilt.</a:t>
            </a:r>
          </a:p>
          <a:p>
            <a:pPr>
              <a:buNone/>
            </a:pPr>
            <a:r>
              <a:rPr lang="en-US" dirty="0" smtClean="0"/>
              <a:t>The first square should be something that celebrates </a:t>
            </a:r>
            <a:r>
              <a:rPr lang="en-US" b="1" dirty="0" smtClean="0"/>
              <a:t>cultural diversity.  </a:t>
            </a:r>
            <a:r>
              <a:rPr lang="en-US" dirty="0" smtClean="0"/>
              <a:t>You should draw, color and label the square.</a:t>
            </a:r>
          </a:p>
          <a:p>
            <a:pPr>
              <a:buNone/>
            </a:pPr>
            <a:r>
              <a:rPr lang="en-US" dirty="0" smtClean="0"/>
              <a:t>The second square should be something that celebrates </a:t>
            </a:r>
            <a:r>
              <a:rPr lang="en-US" b="1" dirty="0" smtClean="0"/>
              <a:t>assimilation-</a:t>
            </a:r>
            <a:r>
              <a:rPr lang="en-US" dirty="0" smtClean="0"/>
              <a:t> something that all or most Americans tend to practice or believe in.  You should draw, color, and label the square.</a:t>
            </a:r>
            <a:endParaRPr lang="en-US" dirty="0"/>
          </a:p>
          <a:p>
            <a:pPr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01992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3200" dirty="0" smtClean="0"/>
              <a:t>Melting Pot or </a:t>
            </a:r>
            <a:br>
              <a:rPr lang="en-US" sz="3200" dirty="0" smtClean="0"/>
            </a:br>
            <a:r>
              <a:rPr lang="en-US" sz="3200" dirty="0" smtClean="0"/>
              <a:t>Salad Bowl:</a:t>
            </a:r>
            <a:br>
              <a:rPr lang="en-US" sz="3200" dirty="0" smtClean="0"/>
            </a:br>
            <a:r>
              <a:rPr lang="en-US" sz="3200" i="1" dirty="0" smtClean="0"/>
              <a:t>Cultural Diversity</a:t>
            </a:r>
            <a:endParaRPr sz="3200" dirty="0"/>
          </a:p>
        </p:txBody>
      </p:sp>
      <p:sp>
        <p:nvSpPr>
          <p:cNvPr id="437" name="Shape 437"/>
          <p:cNvSpPr txBox="1">
            <a:spLocks noGrp="1"/>
          </p:cNvSpPr>
          <p:nvPr>
            <p:ph type="subTitle" idx="1"/>
          </p:nvPr>
        </p:nvSpPr>
        <p:spPr>
          <a:xfrm>
            <a:off x="311707" y="2977000"/>
            <a:ext cx="8739423" cy="13092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US" dirty="0" smtClean="0"/>
              <a:t>How does culture shape our identity?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 smtClean="0"/>
              <a:t>Does cultural diversity enhance our lives?</a:t>
            </a:r>
          </a:p>
          <a:p>
            <a:pPr lvl="0" algn="l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Asian Culture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Link to </a:t>
            </a:r>
            <a:r>
              <a:rPr lang="en-US" dirty="0">
                <a:hlinkClick r:id="rId3"/>
              </a:rPr>
              <a:t>I</a:t>
            </a:r>
            <a:r>
              <a:rPr lang="en-US" dirty="0" smtClean="0">
                <a:hlinkClick r:id="rId3"/>
              </a:rPr>
              <a:t>mages of Asian Culture</a:t>
            </a:r>
            <a:endParaRPr lang="en-US" dirty="0"/>
          </a:p>
          <a:p>
            <a:r>
              <a:rPr lang="en-US" dirty="0" smtClean="0"/>
              <a:t> What images do you notice about the Asian culture?</a:t>
            </a:r>
          </a:p>
          <a:p>
            <a:r>
              <a:rPr lang="en-US" dirty="0"/>
              <a:t> What information do these images tell you about the culture?</a:t>
            </a:r>
          </a:p>
          <a:p>
            <a:r>
              <a:rPr lang="en-US" dirty="0" smtClean="0"/>
              <a:t> Are </a:t>
            </a:r>
            <a:r>
              <a:rPr lang="en-US" dirty="0"/>
              <a:t>there any images that might seem offensive or not representative of the Asian culture?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Latino Culture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Link to Images of Latino Culture</a:t>
            </a:r>
            <a:endParaRPr lang="en-US" dirty="0" smtClean="0"/>
          </a:p>
          <a:p>
            <a:r>
              <a:rPr lang="en-US" dirty="0" smtClean="0"/>
              <a:t> What images do you notice about the Latino culture?</a:t>
            </a:r>
          </a:p>
          <a:p>
            <a:r>
              <a:rPr lang="en-US" dirty="0" smtClean="0"/>
              <a:t> What information do these images tell you about the culture?</a:t>
            </a:r>
          </a:p>
          <a:p>
            <a:r>
              <a:rPr lang="en-US" dirty="0" smtClean="0"/>
              <a:t> Are there any images that might seem offensive or not representative of the Latino culture?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African American Culture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3"/>
              </a:rPr>
              <a:t>Link to </a:t>
            </a:r>
            <a:r>
              <a:rPr lang="en-US" dirty="0">
                <a:hlinkClick r:id="rId3"/>
              </a:rPr>
              <a:t>I</a:t>
            </a:r>
            <a:r>
              <a:rPr lang="en-US" dirty="0" smtClean="0">
                <a:hlinkClick r:id="rId3"/>
              </a:rPr>
              <a:t>mages of African American Culture</a:t>
            </a:r>
            <a:endParaRPr lang="en-US" dirty="0" smtClean="0"/>
          </a:p>
          <a:p>
            <a:r>
              <a:rPr lang="en-US" dirty="0" smtClean="0"/>
              <a:t> What </a:t>
            </a:r>
            <a:r>
              <a:rPr lang="en-US" dirty="0"/>
              <a:t>images do you notice about the </a:t>
            </a:r>
            <a:r>
              <a:rPr lang="en-US" dirty="0" smtClean="0"/>
              <a:t>African American </a:t>
            </a:r>
            <a:r>
              <a:rPr lang="en-US" dirty="0"/>
              <a:t>culture?</a:t>
            </a:r>
          </a:p>
          <a:p>
            <a:r>
              <a:rPr lang="en-US" dirty="0" smtClean="0"/>
              <a:t> What </a:t>
            </a:r>
            <a:r>
              <a:rPr lang="en-US" dirty="0"/>
              <a:t>information do these images tell you about the culture?</a:t>
            </a:r>
          </a:p>
          <a:p>
            <a:r>
              <a:rPr lang="en-US" dirty="0" smtClean="0"/>
              <a:t> Are </a:t>
            </a:r>
            <a:r>
              <a:rPr lang="en-US" dirty="0"/>
              <a:t>there any images that might seem offensive or not representative of the </a:t>
            </a:r>
            <a:r>
              <a:rPr lang="en-US" dirty="0" smtClean="0"/>
              <a:t>African American </a:t>
            </a:r>
            <a:r>
              <a:rPr lang="en-US" dirty="0"/>
              <a:t>culture?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72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544" y="2878931"/>
            <a:ext cx="8520600" cy="1963500"/>
          </a:xfrm>
        </p:spPr>
        <p:txBody>
          <a:bodyPr/>
          <a:lstStyle/>
          <a:p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05" y="1140889"/>
            <a:ext cx="8448137" cy="2973911"/>
          </a:xfrm>
          <a:ln w="12700">
            <a:solidFill>
              <a:srgbClr val="C00000"/>
            </a:solidFill>
          </a:ln>
        </p:spPr>
        <p:txBody>
          <a:bodyPr/>
          <a:lstStyle/>
          <a:p>
            <a:pPr algn="l">
              <a:buNone/>
            </a:pPr>
            <a:r>
              <a:rPr lang="en-US" sz="4000" dirty="0" smtClean="0">
                <a:solidFill>
                  <a:schemeClr val="tx1"/>
                </a:solidFill>
              </a:rPr>
              <a:t>Culture is </a:t>
            </a:r>
            <a:r>
              <a:rPr lang="en-US" sz="2000" dirty="0" smtClean="0">
                <a:solidFill>
                  <a:schemeClr val="tx1"/>
                </a:solidFill>
              </a:rPr>
              <a:t>the artistic (and other manifestations) of race, religion, ethnicity, language, and gender. Other elements might include: music, traditions, clothing, food, etc. </a:t>
            </a:r>
            <a:endParaRPr lang="en-US" sz="4000" dirty="0" smtClean="0">
              <a:solidFill>
                <a:srgbClr val="C00000"/>
              </a:solidFill>
            </a:endParaRPr>
          </a:p>
          <a:p>
            <a:pPr algn="l">
              <a:buNone/>
            </a:pPr>
            <a:r>
              <a:rPr lang="en-US" sz="4000" dirty="0" smtClean="0">
                <a:solidFill>
                  <a:srgbClr val="C00000"/>
                </a:solidFill>
              </a:rPr>
              <a:t>What evidence </a:t>
            </a:r>
            <a:r>
              <a:rPr lang="en-US" dirty="0" smtClean="0">
                <a:solidFill>
                  <a:srgbClr val="C00000"/>
                </a:solidFill>
              </a:rPr>
              <a:t>of different cultures do you see within your school or community? 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4844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857750" y="271462"/>
            <a:ext cx="3918750" cy="4757737"/>
          </a:xfrm>
          <a:ln w="28575">
            <a:solidFill>
              <a:schemeClr val="tx1"/>
            </a:solidFill>
          </a:ln>
        </p:spPr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dirty="0" smtClean="0">
                <a:solidFill>
                  <a:srgbClr val="C00000"/>
                </a:solidFill>
              </a:rPr>
              <a:t>The United States is a country of many cultures. This is </a:t>
            </a:r>
            <a:r>
              <a:rPr lang="en-US" b="1" dirty="0" smtClean="0">
                <a:solidFill>
                  <a:srgbClr val="C00000"/>
                </a:solidFill>
              </a:rPr>
              <a:t>cultural diversity.</a:t>
            </a:r>
            <a:endParaRPr lang="en-US" dirty="0">
              <a:solidFill>
                <a:srgbClr val="C00000"/>
              </a:solidFill>
            </a:endParaRPr>
          </a:p>
          <a:p>
            <a:pPr algn="ctr"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 marL="285750" indent="-285750"/>
            <a:r>
              <a:rPr lang="en-US" i="1" dirty="0" smtClean="0">
                <a:solidFill>
                  <a:schemeClr val="tx1"/>
                </a:solidFill>
              </a:rPr>
              <a:t>Do our cultural differences (diversity) enrich our lives or complicate it?</a:t>
            </a:r>
          </a:p>
          <a:p>
            <a:pPr marL="285750" indent="-285750"/>
            <a:r>
              <a:rPr lang="en-US" i="1" dirty="0" smtClean="0">
                <a:solidFill>
                  <a:schemeClr val="tx1"/>
                </a:solidFill>
              </a:rPr>
              <a:t>Why or why not?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66" y="1"/>
            <a:ext cx="4619538" cy="333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04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612" y="213852"/>
            <a:ext cx="8554758" cy="526297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/>
              <a:t>Culture is defined by indicators such </a:t>
            </a:r>
            <a:r>
              <a:rPr lang="en-US" i="1" dirty="0" smtClean="0"/>
              <a:t>as religion</a:t>
            </a:r>
            <a:r>
              <a:rPr lang="en-US" i="1" dirty="0"/>
              <a:t>, race, language, gender, and ethnicity. </a:t>
            </a:r>
            <a:endParaRPr lang="en-US" i="1" dirty="0" smtClean="0"/>
          </a:p>
          <a:p>
            <a:r>
              <a:rPr lang="en-US" i="1" dirty="0" smtClean="0"/>
              <a:t>As you listen to the class responses, keep a tally of the answers.</a:t>
            </a:r>
          </a:p>
          <a:p>
            <a:endParaRPr lang="en-US" i="1" dirty="0"/>
          </a:p>
          <a:p>
            <a:r>
              <a:rPr lang="en-US" dirty="0" smtClean="0"/>
              <a:t>1</a:t>
            </a:r>
            <a:r>
              <a:rPr lang="en-US" dirty="0"/>
              <a:t>. Which gender are you?</a:t>
            </a:r>
          </a:p>
          <a:p>
            <a:pPr lvl="0"/>
            <a:r>
              <a:rPr lang="en-US" dirty="0"/>
              <a:t>Male</a:t>
            </a:r>
          </a:p>
          <a:p>
            <a:pPr lvl="0"/>
            <a:r>
              <a:rPr lang="en-US" dirty="0"/>
              <a:t>Female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2. Are roles of men and women specifically defined in your family? </a:t>
            </a:r>
            <a:r>
              <a:rPr lang="en-US" dirty="0" smtClean="0"/>
              <a:t>If </a:t>
            </a:r>
            <a:r>
              <a:rPr lang="en-US" dirty="0"/>
              <a:t>so, what are they?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3. In addition to being an American, how would you describe your ethnicity?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African American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Asian American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Native American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Irish, Italian, English, or Scottish American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Latino (a) American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dirty="0"/>
              <a:t>Other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4. Does anyone in your family speak a language other than </a:t>
            </a:r>
            <a:r>
              <a:rPr lang="en-US" dirty="0" smtClean="0"/>
              <a:t>English? If </a:t>
            </a:r>
            <a:r>
              <a:rPr lang="en-US" dirty="0"/>
              <a:t>so, what language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/>
              <a:t>5. Do you eat foods that are part of a certain culture? </a:t>
            </a:r>
            <a:r>
              <a:rPr lang="en-US" dirty="0" smtClean="0"/>
              <a:t>If </a:t>
            </a:r>
            <a:r>
              <a:rPr lang="en-US" dirty="0"/>
              <a:t>so, what are they?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2615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6" y="285979"/>
            <a:ext cx="8626137" cy="3970318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 </a:t>
            </a:r>
          </a:p>
          <a:p>
            <a:endParaRPr lang="en-US" dirty="0" smtClean="0"/>
          </a:p>
          <a:p>
            <a:r>
              <a:rPr lang="en-US" dirty="0" smtClean="0"/>
              <a:t>6</a:t>
            </a:r>
            <a:r>
              <a:rPr lang="en-US" dirty="0"/>
              <a:t>. Do you belong to a specific religion?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/>
              <a:t>Is it important to dress a certain way or listen to certain music? </a:t>
            </a:r>
            <a:r>
              <a:rPr lang="en-US" dirty="0" smtClean="0"/>
              <a:t>Are </a:t>
            </a:r>
            <a:r>
              <a:rPr lang="en-US" dirty="0"/>
              <a:t>these choices culturally based?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/>
              <a:t>What traditions or rituals are important in your family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9. </a:t>
            </a:r>
            <a:r>
              <a:rPr lang="en-US" dirty="0"/>
              <a:t>Have you ever experienced prejudice because of your culture? </a:t>
            </a:r>
            <a:r>
              <a:rPr lang="en-US" dirty="0" smtClean="0"/>
              <a:t>In </a:t>
            </a:r>
            <a:r>
              <a:rPr lang="en-US" dirty="0"/>
              <a:t>what form?</a:t>
            </a:r>
          </a:p>
          <a:p>
            <a:r>
              <a:rPr lang="en-US" dirty="0"/>
              <a:t> </a:t>
            </a:r>
          </a:p>
          <a:p>
            <a:r>
              <a:rPr lang="en-US" dirty="0" smtClean="0"/>
              <a:t>10. </a:t>
            </a:r>
            <a:r>
              <a:rPr lang="en-US" dirty="0"/>
              <a:t>Since the </a:t>
            </a:r>
            <a:r>
              <a:rPr lang="en-US" dirty="0" smtClean="0"/>
              <a:t>United States, </a:t>
            </a:r>
            <a:r>
              <a:rPr lang="en-US" dirty="0"/>
              <a:t>our state, and this school are composed of many different cultures, what can be done about racism and prejudice, in your opinion?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20 Center General 2016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782</Words>
  <Application>Microsoft Office PowerPoint</Application>
  <PresentationFormat>On-screen Show (16:9)</PresentationFormat>
  <Paragraphs>113</Paragraphs>
  <Slides>15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Roboto Condensed</vt:lpstr>
      <vt:lpstr>Arial</vt:lpstr>
      <vt:lpstr>Roboto</vt:lpstr>
      <vt:lpstr>K20 Center General 2016</vt:lpstr>
      <vt:lpstr>PowerPoint Presentation</vt:lpstr>
      <vt:lpstr>Melting Pot or  Salad Bowl: Cultural Diversity</vt:lpstr>
      <vt:lpstr>Asian Culture  </vt:lpstr>
      <vt:lpstr>Latino Culture</vt:lpstr>
      <vt:lpstr>African American Culture</vt:lpstr>
      <vt:lpstr>  </vt:lpstr>
      <vt:lpstr>PowerPoint Presentation</vt:lpstr>
      <vt:lpstr>PowerPoint Presentation</vt:lpstr>
      <vt:lpstr>PowerPoint Presentation</vt:lpstr>
      <vt:lpstr>Bruce Lee and Kung Fu</vt:lpstr>
      <vt:lpstr>Show our Culture Video and Vocabulary</vt:lpstr>
      <vt:lpstr>Show our Culture Video and Vocabulary</vt:lpstr>
      <vt:lpstr>Is the United States a Melting Pot or Salad Bowl?</vt:lpstr>
      <vt:lpstr>Is the United States a Melting Pot or Salad Bowl?</vt:lpstr>
      <vt:lpstr>Quilt Activity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McHale, Susan</dc:creator>
  <cp:lastModifiedBy>McHale, Susan</cp:lastModifiedBy>
  <cp:revision>17</cp:revision>
  <dcterms:modified xsi:type="dcterms:W3CDTF">2017-04-26T19:34:49Z</dcterms:modified>
</cp:coreProperties>
</file>