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1" r:id="rId1"/>
  </p:sldMasterIdLst>
  <p:notesMasterIdLst>
    <p:notesMasterId r:id="rId32"/>
  </p:notesMasterIdLst>
  <p:sldIdLst>
    <p:sldId id="276" r:id="rId2"/>
    <p:sldId id="256" r:id="rId3"/>
    <p:sldId id="274" r:id="rId4"/>
    <p:sldId id="275" r:id="rId5"/>
    <p:sldId id="273" r:id="rId6"/>
    <p:sldId id="310" r:id="rId7"/>
    <p:sldId id="311" r:id="rId8"/>
    <p:sldId id="312" r:id="rId9"/>
    <p:sldId id="314" r:id="rId10"/>
    <p:sldId id="313" r:id="rId11"/>
    <p:sldId id="316" r:id="rId12"/>
    <p:sldId id="315" r:id="rId13"/>
    <p:sldId id="289" r:id="rId14"/>
    <p:sldId id="282" r:id="rId15"/>
    <p:sldId id="290" r:id="rId16"/>
    <p:sldId id="283" r:id="rId17"/>
    <p:sldId id="302" r:id="rId18"/>
    <p:sldId id="303" r:id="rId19"/>
    <p:sldId id="304" r:id="rId20"/>
    <p:sldId id="305" r:id="rId21"/>
    <p:sldId id="306" r:id="rId22"/>
    <p:sldId id="307" r:id="rId23"/>
    <p:sldId id="295" r:id="rId24"/>
    <p:sldId id="309" r:id="rId25"/>
    <p:sldId id="297" r:id="rId26"/>
    <p:sldId id="298" r:id="rId27"/>
    <p:sldId id="308" r:id="rId28"/>
    <p:sldId id="294" r:id="rId29"/>
    <p:sldId id="299" r:id="rId30"/>
    <p:sldId id="300" r:id="rId3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6" autoAdjust="0"/>
    <p:restoredTop sz="85374" autoAdjust="0"/>
  </p:normalViewPr>
  <p:slideViewPr>
    <p:cSldViewPr snapToGrid="0" snapToObjects="1">
      <p:cViewPr varScale="1">
        <p:scale>
          <a:sx n="182" d="100"/>
          <a:sy n="182" d="100"/>
        </p:scale>
        <p:origin x="10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794995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39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39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39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17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WLIv7HnZ_fE?si=NNtW8HZj0yxV6M6o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P6Oz626qERs?si=zAXBrk9KVKLDRPvy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weCGpwm4_UU?si=k4ffDHJzr1cdjcX-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39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pixabay.com/vectors/hands-vortex-cooperation-caring-5371512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39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pixabay.com/vectors/united-unity-togetherness-2723203/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39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39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39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Shape 4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25431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K20 Center. (n.d.). Think-Pair-Share. Strategies. </a:t>
            </a:r>
            <a:r>
              <a:rPr lang="en-US" sz="1100" b="0" i="0" u="sng" strike="noStrike" dirty="0">
                <a:solidFill>
                  <a:srgbClr val="1155C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hlinkClick r:id="rId3"/>
              </a:rPr>
              <a:t>https://learn.k20center.ou.edu/strategy/139</a:t>
            </a:r>
            <a:endParaRPr lang="en-US" sz="1100" b="0" i="0" u="none" strike="noStrike" dirty="0">
              <a:solidFill>
                <a:srgbClr val="000000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427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K20 Center. (n.d.). Think-Pair-Share. Strategies. </a:t>
            </a:r>
            <a:r>
              <a:rPr lang="en-US" sz="1100" b="0" i="0" u="sng" strike="noStrike" dirty="0">
                <a:solidFill>
                  <a:srgbClr val="1155C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hlinkClick r:id="rId3"/>
              </a:rPr>
              <a:t>https://learn.k20center.ou.edu/strategy/139</a:t>
            </a:r>
            <a:endParaRPr lang="en-US" sz="1100" b="0" i="0" u="none" strike="noStrike" dirty="0">
              <a:solidFill>
                <a:srgbClr val="000000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9433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K20 Center. (n.d.). Think-Pair-Share. Strategies. </a:t>
            </a:r>
            <a:r>
              <a:rPr lang="en-US" sz="1100" b="0" i="0" u="sng" strike="noStrike" dirty="0">
                <a:solidFill>
                  <a:srgbClr val="1155C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hlinkClick r:id="rId3"/>
              </a:rPr>
              <a:t>https://learn.k20center.ou.edu/strategy/139</a:t>
            </a:r>
            <a:endParaRPr lang="en-US" sz="1100" b="0" i="0" u="none" strike="noStrike" dirty="0">
              <a:solidFill>
                <a:srgbClr val="000000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9808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K20 Center. (n.d.). 3-2-1. Strategies.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https://learn.k20center.ou.edu/strategy/117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373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 err="1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JNTO</a:t>
            </a:r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. [</a:t>
            </a:r>
            <a:r>
              <a:rPr lang="en-US" sz="1800" b="0" i="0" u="none" strike="noStrike" dirty="0" err="1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visitjapan</a:t>
            </a:r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]. (2016, November 6). </a:t>
            </a:r>
            <a:r>
              <a:rPr lang="en-US" sz="1800" b="0" i="1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Japan - Where tradition meets the future</a:t>
            </a:r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. [Video]. YouTube.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https://youtu.be/WLIv7HnZ_fE?si=NNtW8HZj0yxV6M6o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213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 err="1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VisitMexico</a:t>
            </a:r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. (2018, February 7). </a:t>
            </a:r>
            <a:r>
              <a:rPr lang="en-US" sz="1800" b="0" i="1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Mexico, a world of its own</a:t>
            </a:r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. [Video]. YouTube.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https://youtu.be/P6Oz626qERs?si=zAXBrk9KVKLDRPvy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583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YouTube Originals. (2021, March 1). </a:t>
            </a:r>
            <a:r>
              <a:rPr lang="en-US" sz="1800" b="0" i="1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Black renaissance: What is black culture?</a:t>
            </a:r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 [Video]. YouTube.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https://youtu.be/weCGpwm4_UU?si=k4ffDHJzr1cdjcX-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188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K20 Center. (n.d.). Think-Pair-Share. Strategies.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hlinkClick r:id="rId3"/>
              </a:rPr>
              <a:t>https://learn.k20center.ou.edu/strategy/139</a:t>
            </a:r>
            <a:endParaRPr lang="en-US" sz="1800" b="0" i="0" u="sng" strike="noStrike" dirty="0">
              <a:solidFill>
                <a:srgbClr val="1155CC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b="0" i="0" u="none" strike="noStrike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Johnson, G. [</a:t>
            </a:r>
            <a:r>
              <a:rPr lang="en-US" sz="1800" b="0" i="0" u="none" strike="noStrike" dirty="0" err="1">
                <a:solidFill>
                  <a:srgbClr val="292929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GDJ</a:t>
            </a:r>
            <a:r>
              <a:rPr lang="en-US" sz="1800" b="0" i="0" u="none" strike="noStrike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]. (2020). Hands. [Illustration]. </a:t>
            </a:r>
            <a:r>
              <a:rPr lang="en-US" sz="1800" b="0" i="0" u="none" strike="noStrike" dirty="0" err="1">
                <a:solidFill>
                  <a:srgbClr val="292929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Pixabay</a:t>
            </a:r>
            <a:r>
              <a:rPr lang="en-US" sz="1800" b="0" i="0" u="none" strike="noStrike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hlinkClick r:id="rId4"/>
              </a:rPr>
              <a:t>https://pixabay.com/vectors/hands-vortex-cooperation-caring-5371512/</a:t>
            </a:r>
            <a:endParaRPr lang="en-US" sz="1800" b="0" i="0" u="none" strike="noStrike" dirty="0">
              <a:solidFill>
                <a:srgbClr val="292929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555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K20 Center. (n.d.). Think-Pair-Share. Strategies.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hlinkClick r:id="rId3"/>
              </a:rPr>
              <a:t>https://learn.k20center.ou.edu/strategy/139</a:t>
            </a:r>
            <a:endParaRPr lang="en-US" sz="1800" b="0" i="0" u="sng" strike="noStrike" dirty="0">
              <a:solidFill>
                <a:srgbClr val="1155CC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b="0" i="0" u="none" strike="noStrike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Johnson, G. [</a:t>
            </a:r>
            <a:r>
              <a:rPr lang="en-US" sz="1800" b="0" i="0" u="none" strike="noStrike" dirty="0" err="1">
                <a:solidFill>
                  <a:srgbClr val="292929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GDJ</a:t>
            </a:r>
            <a:r>
              <a:rPr lang="en-US" sz="1800" b="0" i="0" u="none" strike="noStrike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]. (2017). United [Illustration]. </a:t>
            </a:r>
            <a:r>
              <a:rPr lang="en-US" sz="1800" b="0" i="0" u="none" strike="noStrike" dirty="0" err="1">
                <a:solidFill>
                  <a:srgbClr val="292929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Pixabay</a:t>
            </a:r>
            <a:r>
              <a:rPr lang="en-US" sz="1800" b="0" i="0" u="none" strike="noStrike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hlinkClick r:id="rId4"/>
              </a:rPr>
              <a:t>https://pixabay.com/vectors/united-unity-togetherness-2723203/</a:t>
            </a:r>
            <a:endParaRPr lang="en-US" sz="1800" b="0" i="0" u="none" strike="noStrike" dirty="0">
              <a:solidFill>
                <a:srgbClr val="000000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800" b="0" i="0" u="none" strike="noStrike" dirty="0">
              <a:solidFill>
                <a:srgbClr val="000000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782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K20 Center. (n.d.). Think-Pair-Share. Strategies. </a:t>
            </a:r>
            <a:r>
              <a:rPr lang="en-US" sz="1100" b="0" i="0" u="sng" strike="noStrike" dirty="0">
                <a:solidFill>
                  <a:srgbClr val="1155C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hlinkClick r:id="rId3"/>
              </a:rPr>
              <a:t>https://learn.k20center.ou.edu/strategy/139</a:t>
            </a:r>
            <a:endParaRPr lang="en-US" sz="1100" b="0" i="0" u="none" strike="noStrike" dirty="0">
              <a:solidFill>
                <a:srgbClr val="000000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7787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K20 Center. (n.d.). Think-Pair-Share. Strategies. </a:t>
            </a:r>
            <a:r>
              <a:rPr lang="en-US" sz="1100" b="0" i="0" u="sng" strike="noStrike" dirty="0">
                <a:solidFill>
                  <a:srgbClr val="1155C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hlinkClick r:id="rId3"/>
              </a:rPr>
              <a:t>https://learn.k20center.ou.edu/strategy/139</a:t>
            </a:r>
            <a:endParaRPr lang="en-US" sz="1100" b="0" i="0" u="none" strike="noStrike" dirty="0">
              <a:solidFill>
                <a:srgbClr val="000000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971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K20 Center. (n.d.). Think-Pair-Share. Strategies. </a:t>
            </a:r>
            <a:r>
              <a:rPr lang="en-US" sz="1100" b="0" i="0" u="sng" strike="noStrike" dirty="0">
                <a:solidFill>
                  <a:srgbClr val="1155C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hlinkClick r:id="rId3"/>
              </a:rPr>
              <a:t>https://learn.k20center.ou.edu/strategy/139</a:t>
            </a:r>
            <a:endParaRPr lang="en-US" sz="1100" b="0" i="0" u="none" strike="noStrike" dirty="0">
              <a:solidFill>
                <a:srgbClr val="000000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351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AR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452" y="1028700"/>
            <a:ext cx="1911096" cy="312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1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4E1121FC-8B0E-0F4B-8A9D-C7B1ADC404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57A07C9-52E3-4212-9CBC-F4ACF85EB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5752E28-88FD-4D46-A840-A174E90B52D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517" y="1427702"/>
            <a:ext cx="7040563" cy="3057014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1090333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y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ACA14D18-7E80-4DA7-8133-159DD521CE44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buSzPct val="100000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A7C2501-3118-4C0D-A655-F2D0DFA1CF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11850" y="1663336"/>
            <a:ext cx="1828800" cy="182800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5367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y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0C6D66F0-1C84-4362-90AC-EAB0A6DF20A3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buSzPct val="100000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CD319D0-7727-40E0-9BB2-013BA6FE86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92302" y="1305059"/>
            <a:ext cx="3994150" cy="1420813"/>
          </a:xfrm>
          <a:ln w="6350"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304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id="{3FE57066-AFD2-4D39-B9C9-BF451B892B56}"/>
              </a:ext>
            </a:extLst>
          </p:cNvPr>
          <p:cNvSpPr/>
          <p:nvPr userDrawn="1"/>
        </p:nvSpPr>
        <p:spPr>
          <a:xfrm>
            <a:off x="1721476" y="1313644"/>
            <a:ext cx="5701048" cy="3206840"/>
          </a:xfrm>
          <a:prstGeom prst="snip2Diag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0C6D66F0-1C84-4362-90AC-EAB0A6DF20A3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marL="0" indent="0" rtl="0">
              <a:buSzPct val="100000"/>
              <a:buNone/>
              <a:defRPr b="1">
                <a:solidFill>
                  <a:schemeClr val="bg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Quote text</a:t>
            </a:r>
          </a:p>
        </p:txBody>
      </p:sp>
      <p:sp>
        <p:nvSpPr>
          <p:cNvPr id="7" name="Shape 23">
            <a:extLst>
              <a:ext uri="{FF2B5EF4-FFF2-40B4-BE49-F238E27FC236}">
                <a16:creationId xmlns:a16="http://schemas.microsoft.com/office/drawing/2014/main" id="{98ECED1A-A97B-463C-904C-0655947FAF68}"/>
              </a:ext>
            </a:extLst>
          </p:cNvPr>
          <p:cNvSpPr txBox="1">
            <a:spLocks noGrp="1"/>
          </p:cNvSpPr>
          <p:nvPr>
            <p:ph type="body" idx="10" hasCustomPrompt="1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>
            <a:normAutofit/>
          </a:bodyPr>
          <a:lstStyle>
            <a:lvl1pPr marL="0" indent="0" rtl="0">
              <a:buSzPct val="100000"/>
              <a:buNone/>
              <a:defRPr sz="1600" b="1" i="1">
                <a:solidFill>
                  <a:schemeClr val="bg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-Attribution</a:t>
            </a:r>
          </a:p>
        </p:txBody>
      </p:sp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D6017F3C-31CC-46B1-BC0D-495B548BE5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75000"/>
                    </a14:imgEffect>
                  </a14:imgLayer>
                </a14:imgProps>
              </a:ext>
            </a:extLst>
          </a:blip>
          <a:srcRect l="34179" t="21572" r="32618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77449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71325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65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hite B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87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No Logo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1829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chemeClr val="accent4"/>
            </a:gs>
            <a:gs pos="85000">
              <a:schemeClr val="accent6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644652" y="1007598"/>
            <a:ext cx="7851648" cy="1371600"/>
          </a:xfrm>
          <a:ln>
            <a:noFill/>
          </a:ln>
        </p:spPr>
        <p:txBody>
          <a:bodyPr vert="horz" tIns="0" rIns="18287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</p:spPr>
        <p:txBody>
          <a:bodyPr lIns="0" rIns="18287">
            <a:normAutofit/>
          </a:bodyPr>
          <a:lstStyle>
            <a:lvl1pPr marL="0" marR="34289" indent="0" algn="l">
              <a:buNone/>
              <a:defRPr sz="2600">
                <a:solidFill>
                  <a:schemeClr val="tx1"/>
                </a:solidFill>
                <a:latin typeface="Calibri"/>
                <a:cs typeface="Calibri"/>
              </a:defRPr>
            </a:lvl1pPr>
            <a:lvl2pPr marL="342883" indent="0" algn="ctr">
              <a:buNone/>
            </a:lvl2pPr>
            <a:lvl3pPr marL="685765" indent="0" algn="ctr">
              <a:buNone/>
            </a:lvl3pPr>
            <a:lvl4pPr marL="1028648" indent="0" algn="ctr">
              <a:buNone/>
            </a:lvl4pPr>
            <a:lvl5pPr marL="1371530" indent="0" algn="ctr">
              <a:buNone/>
            </a:lvl5pPr>
            <a:lvl6pPr marL="1714412" indent="0" algn="ctr">
              <a:buNone/>
            </a:lvl6pPr>
            <a:lvl7pPr marL="2057295" indent="0" algn="ctr">
              <a:buNone/>
            </a:lvl7pPr>
            <a:lvl8pPr marL="2400177" indent="0" algn="ctr">
              <a:buNone/>
            </a:lvl8pPr>
            <a:lvl9pPr marL="274306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980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09352"/>
            <a:ext cx="8229600" cy="3434098"/>
          </a:xfrm>
        </p:spPr>
        <p:txBody>
          <a:bodyPr/>
          <a:lstStyle>
            <a:lvl1pPr marL="227013" indent="-227013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26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7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 dirty="0"/>
              <a:t>This is the default layout for slide content. To see other layout options, right-click the slide thumbnail and select Layout.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22F552B-173D-46BA-BBEA-1B2F42FED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42350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09352"/>
            <a:ext cx="8229600" cy="3434098"/>
          </a:xfrm>
        </p:spPr>
        <p:txBody>
          <a:bodyPr/>
          <a:lstStyle>
            <a:lvl1pPr marL="342900" indent="-342900">
              <a:buClr>
                <a:schemeClr val="accent4"/>
              </a:buClr>
              <a:buSzPct val="100000"/>
              <a:buFont typeface="+mj-lt"/>
              <a:buAutoNum type="arabicPeriod"/>
              <a:defRPr sz="2600"/>
            </a:lvl1pPr>
            <a:lvl2pPr marL="627063" indent="-333375">
              <a:buClr>
                <a:schemeClr val="accent4"/>
              </a:buClr>
              <a:buSzPct val="100000"/>
              <a:buFont typeface="+mj-lt"/>
              <a:buAutoNum type="alphaLcParenR"/>
              <a:defRPr sz="2000"/>
            </a:lvl2pPr>
            <a:lvl3pPr marL="914400" indent="-227013">
              <a:buClr>
                <a:schemeClr val="accent4"/>
              </a:buClr>
              <a:buSzPct val="100000"/>
              <a:buFont typeface="+mj-lt"/>
              <a:buAutoNum type="romanLcPeriod"/>
              <a:defRPr sz="1700"/>
            </a:lvl3pPr>
            <a:lvl4pPr marL="1076668" indent="-342900">
              <a:buSzPct val="100000"/>
              <a:buFont typeface="+mj-lt"/>
              <a:buAutoNum type="arabicPeriod"/>
              <a:defRPr/>
            </a:lvl4pPr>
            <a:lvl5pPr marL="1282398" indent="-342900">
              <a:buSzPct val="100000"/>
              <a:buFont typeface="+mj-lt"/>
              <a:buAutoNum type="arabicPeriod"/>
              <a:defRPr sz="1350"/>
            </a:lvl5pPr>
          </a:lstStyle>
          <a:p>
            <a:pPr lvl="0" eaLnBrk="1" latinLnBrk="0" hangingPunct="1"/>
            <a:r>
              <a:rPr lang="en-US" dirty="0"/>
              <a:t>Step</a:t>
            </a:r>
          </a:p>
          <a:p>
            <a:pPr lvl="1" eaLnBrk="1" latinLnBrk="0" hangingPunct="1"/>
            <a:r>
              <a:rPr lang="en-US" dirty="0" err="1"/>
              <a:t>Substep</a:t>
            </a:r>
            <a:endParaRPr lang="en-US" dirty="0"/>
          </a:p>
          <a:p>
            <a:pPr lvl="2" eaLnBrk="1" latinLnBrk="0" hangingPunct="1"/>
            <a:r>
              <a:rPr lang="en-US" dirty="0"/>
              <a:t>Sub-</a:t>
            </a:r>
            <a:r>
              <a:rPr lang="en-US" dirty="0" err="1"/>
              <a:t>substep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22F552B-173D-46BA-BBEA-1B2F42FED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4571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 flip="none" rotWithShape="1">
          <a:gsLst>
            <a:gs pos="0">
              <a:srgbClr val="659298"/>
            </a:gs>
            <a:gs pos="100000">
              <a:srgbClr val="4E6F74"/>
            </a:gs>
          </a:gsLst>
          <a:lin ang="159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/>
          </a:bodyPr>
          <a:lstStyle>
            <a:lvl1pPr algn="l" rtl="0">
              <a:spcBef>
                <a:spcPct val="0"/>
              </a:spcBef>
              <a:buNone/>
              <a:defRPr lang="en-US" sz="5000" b="0" cap="none" baseline="0" dirty="0">
                <a:ln w="635"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Section Name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0352" y="2028498"/>
            <a:ext cx="7772400" cy="1132284"/>
          </a:xfrm>
        </p:spPr>
        <p:txBody>
          <a:bodyPr lIns="45718" rIns="45718" anchor="t">
            <a:normAutofit/>
          </a:bodyPr>
          <a:lstStyle>
            <a:lvl1pPr marL="398463" indent="-342900">
              <a:buClr>
                <a:schemeClr val="tx1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Item A</a:t>
            </a:r>
          </a:p>
          <a:p>
            <a:pPr lvl="0" eaLnBrk="1" latinLnBrk="0" hangingPunct="1"/>
            <a:r>
              <a:rPr kumimoji="0" lang="en-US" dirty="0"/>
              <a:t>Item B</a:t>
            </a:r>
          </a:p>
          <a:p>
            <a:pPr lvl="0" eaLnBrk="1" latinLnBrk="0" hangingPunct="1"/>
            <a:r>
              <a:rPr kumimoji="0" lang="en-US" dirty="0"/>
              <a:t>Item 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184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2954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317938"/>
            <a:ext cx="4038600" cy="3448256"/>
          </a:xfrm>
        </p:spPr>
        <p:txBody>
          <a:bodyPr/>
          <a:lstStyle>
            <a:lvl1pPr>
              <a:buSzPct val="100000"/>
              <a:defRPr sz="24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8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5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A215C7E-697C-4702-93D3-61EBBCC240BD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648200" y="1317938"/>
            <a:ext cx="4038600" cy="3448256"/>
          </a:xfrm>
        </p:spPr>
        <p:txBody>
          <a:bodyPr/>
          <a:lstStyle>
            <a:lvl1pPr>
              <a:buSzPct val="100000"/>
              <a:defRPr sz="24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8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5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73223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391436"/>
            <a:ext cx="4040188" cy="494514"/>
          </a:xfrm>
        </p:spPr>
        <p:txBody>
          <a:bodyPr lIns="45718" tIns="0" rIns="45718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dirty="0"/>
              <a:t>Side A Subtitle/Header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 hasCustomPrompt="1"/>
          </p:nvPr>
        </p:nvSpPr>
        <p:spPr>
          <a:xfrm>
            <a:off x="4645027" y="1394820"/>
            <a:ext cx="4041775" cy="491132"/>
          </a:xfrm>
        </p:spPr>
        <p:txBody>
          <a:bodyPr lIns="45718" tIns="0" rIns="45718" bIns="0" anchor="ctr">
            <a:norm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dirty="0"/>
              <a:t>Side B Subtitle/Header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 hasCustomPrompt="1"/>
          </p:nvPr>
        </p:nvSpPr>
        <p:spPr>
          <a:xfrm>
            <a:off x="457200" y="1974760"/>
            <a:ext cx="4040188" cy="2795480"/>
          </a:xfrm>
        </p:spPr>
        <p:txBody>
          <a:bodyPr tIns="0"/>
          <a:lstStyle>
            <a:lvl1pPr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5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35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2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F2F6623D-9146-44DE-A2AF-4628874D04E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649788" y="1974760"/>
            <a:ext cx="4040188" cy="2795481"/>
          </a:xfrm>
        </p:spPr>
        <p:txBody>
          <a:bodyPr tIns="0"/>
          <a:lstStyle>
            <a:lvl1pPr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5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35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2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05144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3581400" y="1330012"/>
            <a:ext cx="5111750" cy="3257550"/>
          </a:xfrm>
        </p:spPr>
        <p:txBody>
          <a:bodyPr tIns="0"/>
          <a:lstStyle>
            <a:lvl1pPr marL="0" indent="0">
              <a:buNone/>
              <a:defRPr sz="2100" baseline="0"/>
            </a:lvl1pPr>
            <a:lvl2pPr>
              <a:defRPr sz="1950"/>
            </a:lvl2pPr>
            <a:lvl3pPr>
              <a:defRPr sz="1800"/>
            </a:lvl3pPr>
            <a:lvl4pPr>
              <a:defRPr sz="1500"/>
            </a:lvl4pPr>
            <a:lvl5pPr>
              <a:defRPr sz="1350"/>
            </a:lvl5pPr>
          </a:lstStyle>
          <a:p>
            <a:pPr lvl="0" eaLnBrk="1" latinLnBrk="0" hangingPunct="1"/>
            <a:r>
              <a:rPr kumimoji="0" lang="en-US" dirty="0"/>
              <a:t>{Insert photo or chart here}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2" hasCustomPrompt="1"/>
          </p:nvPr>
        </p:nvSpPr>
        <p:spPr>
          <a:xfrm>
            <a:off x="450850" y="1330012"/>
            <a:ext cx="3124200" cy="3257550"/>
          </a:xfrm>
        </p:spPr>
        <p:txBody>
          <a:bodyPr tIns="0"/>
          <a:lstStyle>
            <a:lvl1pPr>
              <a:buSzPct val="100000"/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6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4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3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7CD2421-83B0-4920-AB5D-7E41627BC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85169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BD588CD6-00FA-3647-9C32-955C9EE213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B5E15DE5-15CD-41A8-BA89-39372E5587AC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457200" y="1343696"/>
            <a:ext cx="6125827" cy="3408340"/>
          </a:xfrm>
        </p:spPr>
        <p:txBody>
          <a:bodyPr/>
          <a:lstStyle/>
          <a:p>
            <a:r>
              <a:rPr lang="en-US"/>
              <a:t>Click icon to add media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21F4382-70BA-4DE9-9B01-7F103D1E9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61697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chemeClr val="bg1">
                <a:lumMod val="85000"/>
              </a:schemeClr>
            </a:gs>
          </a:gsLst>
          <a:lin ang="56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tIns="45718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640730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93" r:id="rId4"/>
    <p:sldLayoutId id="2147483675" r:id="rId5"/>
    <p:sldLayoutId id="2147483676" r:id="rId6"/>
    <p:sldLayoutId id="2147483677" r:id="rId7"/>
    <p:sldLayoutId id="2147483680" r:id="rId8"/>
    <p:sldLayoutId id="2147483689" r:id="rId9"/>
    <p:sldLayoutId id="2147483690" r:id="rId10"/>
    <p:sldLayoutId id="2147483695" r:id="rId11"/>
    <p:sldLayoutId id="2147483696" r:id="rId12"/>
    <p:sldLayoutId id="2147483698" r:id="rId13"/>
    <p:sldLayoutId id="2147483697" r:id="rId14"/>
    <p:sldLayoutId id="2147483679" r:id="rId15"/>
    <p:sldLayoutId id="2147483688" r:id="rId16"/>
    <p:sldLayoutId id="2147483682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b="0" kern="1200">
          <a:ln>
            <a:noFill/>
          </a:ln>
          <a:solidFill>
            <a:schemeClr val="accent4"/>
          </a:solidFill>
          <a:effectLst/>
          <a:latin typeface="+mj-lt"/>
          <a:ea typeface="+mj-ea"/>
          <a:cs typeface="+mj-cs"/>
        </a:defRPr>
      </a:lvl1pPr>
    </p:titleStyle>
    <p:bodyStyle>
      <a:lvl1pPr marL="231775" indent="-231775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 panose="020B0604020202020204" pitchFamily="34" charset="0"/>
        <a:buChar char="•"/>
        <a:tabLst/>
        <a:defRPr kumimoji="0" sz="2600" kern="1200">
          <a:solidFill>
            <a:schemeClr val="tx1"/>
          </a:solidFill>
          <a:latin typeface="Calibri"/>
          <a:ea typeface="+mn-ea"/>
          <a:cs typeface="Calibri"/>
        </a:defRPr>
      </a:lvl1pPr>
      <a:lvl2pPr marL="480035" indent="-185156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1800" kern="1200">
          <a:solidFill>
            <a:schemeClr val="tx1"/>
          </a:solidFill>
          <a:latin typeface="Calibri"/>
          <a:ea typeface="+mn-ea"/>
          <a:cs typeface="Calibri"/>
        </a:defRPr>
      </a:lvl2pPr>
      <a:lvl3pPr marL="685765" indent="-185156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1575" kern="1200">
          <a:solidFill>
            <a:schemeClr val="tx1"/>
          </a:solidFill>
          <a:latin typeface="Calibri"/>
          <a:ea typeface="+mn-ea"/>
          <a:cs typeface="Calibri"/>
        </a:defRPr>
      </a:lvl3pPr>
      <a:lvl4pPr marL="891494" indent="-157726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Calibri"/>
          <a:ea typeface="+mn-ea"/>
          <a:cs typeface="Calibri"/>
        </a:defRPr>
      </a:lvl4pPr>
      <a:lvl5pPr marL="1097224" indent="-157726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Calibri"/>
          <a:ea typeface="+mn-ea"/>
          <a:cs typeface="Calibri"/>
        </a:defRPr>
      </a:lvl5pPr>
      <a:lvl6pPr marL="1302953" indent="-157726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06" indent="-137153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45836" indent="-137153" algn="l" rtl="0" eaLnBrk="1" latinLnBrk="0" hangingPunct="1">
        <a:spcBef>
          <a:spcPct val="20000"/>
        </a:spcBef>
        <a:buClr>
          <a:schemeClr val="tx2"/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51566" indent="-137153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weCGpwm4_UU?feature=oembed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s://youtu.be/weCGpwm4_UU?si=k4ffDHJzr1cdjcX-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WLIv7HnZ_fE?feature=oembed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s://youtu.be/WLIv7HnZ_fE?si=NNtW8HZj0yxV6M6o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P6Oz626qERs?feature=oembed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s://youtu.be/P6Oz626qERs?si=zAXBrk9KVKLDRPv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90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you notice about Mexican culture?</a:t>
            </a:r>
          </a:p>
          <a:p>
            <a:r>
              <a:rPr lang="en-US" dirty="0"/>
              <a:t>What information does this video tell you about the culture?</a:t>
            </a:r>
          </a:p>
          <a:p>
            <a:r>
              <a:rPr lang="en-US" dirty="0"/>
              <a:t>Are there any images that might seem offensive or not representative of Mexican culture?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Mexican Culture</a:t>
            </a:r>
          </a:p>
        </p:txBody>
      </p:sp>
    </p:spTree>
    <p:extLst>
      <p:ext uri="{BB962C8B-B14F-4D97-AF65-F5344CB8AC3E}">
        <p14:creationId xmlns:p14="http://schemas.microsoft.com/office/powerpoint/2010/main" val="313195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As you watch the next video, think about the following:</a:t>
            </a:r>
          </a:p>
          <a:p>
            <a:r>
              <a:rPr lang="en-US" dirty="0"/>
              <a:t>What do you notice about Black culture?</a:t>
            </a:r>
          </a:p>
          <a:p>
            <a:r>
              <a:rPr lang="en-US" dirty="0"/>
              <a:t>What information does this video tell you about the culture?</a:t>
            </a:r>
          </a:p>
          <a:p>
            <a:r>
              <a:rPr lang="en-US" dirty="0"/>
              <a:t>Are there any images that might seem offensive or not representative of Black culture?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Black Culture</a:t>
            </a:r>
          </a:p>
        </p:txBody>
      </p:sp>
    </p:spTree>
    <p:extLst>
      <p:ext uri="{BB962C8B-B14F-4D97-AF65-F5344CB8AC3E}">
        <p14:creationId xmlns:p14="http://schemas.microsoft.com/office/powerpoint/2010/main" val="221933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635950"/>
            <a:ext cx="8229600" cy="5075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dirty="0">
                <a:solidFill>
                  <a:schemeClr val="accent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Black Renaissance: What is Black Culture?</a:t>
            </a:r>
            <a:endParaRPr lang="en-US" sz="1800" dirty="0">
              <a:solidFill>
                <a:schemeClr val="accent2"/>
              </a:solidFill>
            </a:endParaRP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Black Culture</a:t>
            </a:r>
          </a:p>
        </p:txBody>
      </p:sp>
      <p:pic>
        <p:nvPicPr>
          <p:cNvPr id="3" name="Online Media 2" title="Black Renaissance: What Is Black Culture?">
            <a:hlinkClick r:id="" action="ppaction://media"/>
            <a:extLst>
              <a:ext uri="{FF2B5EF4-FFF2-40B4-BE49-F238E27FC236}">
                <a16:creationId xmlns:a16="http://schemas.microsoft.com/office/drawing/2014/main" id="{2AE51FAD-83BF-F5A9-B17F-097F326E6E0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502719" y="1170374"/>
            <a:ext cx="6138562" cy="346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84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7"/>
            </p:par>
            <p:video>
              <p:cMediaNode vol="80000">
                <p:cTn id="8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you notice about Black culture?</a:t>
            </a:r>
          </a:p>
          <a:p>
            <a:r>
              <a:rPr lang="en-US" dirty="0"/>
              <a:t>What information does this video tell you about the culture?</a:t>
            </a:r>
          </a:p>
          <a:p>
            <a:r>
              <a:rPr lang="en-US" dirty="0"/>
              <a:t>Are there any images that might seem offensive or not representative of Black culture?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Black Culture</a:t>
            </a:r>
          </a:p>
        </p:txBody>
      </p:sp>
    </p:spTree>
    <p:extLst>
      <p:ext uri="{BB962C8B-B14F-4D97-AF65-F5344CB8AC3E}">
        <p14:creationId xmlns:p14="http://schemas.microsoft.com/office/powerpoint/2010/main" val="419344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500FA-9CBA-F93A-DBFE-1899C4C3D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</p:spPr>
        <p:txBody>
          <a:bodyPr/>
          <a:lstStyle/>
          <a:p>
            <a:r>
              <a:rPr lang="en-US" dirty="0"/>
              <a:t>Think-Pair-Share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317938"/>
            <a:ext cx="8229599" cy="3448256"/>
          </a:xfrm>
        </p:spPr>
        <p:txBody>
          <a:bodyPr/>
          <a:lstStyle/>
          <a:p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Culture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is the artistic (and other manifestations) of race, religion, ethnicity, language, and gender. Other elements might include music, traditions, clothing, food, etc.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2B31F-BF8B-4D95-232D-EC3D5FDCB12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648200" y="2571750"/>
            <a:ext cx="4038599" cy="2193924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82880" tIns="182880" rIns="182880" bIns="182880" rtlCol="0" anchor="t">
            <a:normAutofit/>
          </a:bodyPr>
          <a:lstStyle/>
          <a:p>
            <a:pPr>
              <a:spcBef>
                <a:spcPts val="0"/>
              </a:spcBef>
              <a:buClr>
                <a:schemeClr val="bg1"/>
              </a:buClr>
            </a:pPr>
            <a:r>
              <a:rPr lang="en-US" dirty="0">
                <a:sym typeface="Arial"/>
              </a:rPr>
              <a:t>What </a:t>
            </a:r>
            <a:r>
              <a:rPr lang="en-US" b="1" dirty="0">
                <a:sym typeface="Arial"/>
              </a:rPr>
              <a:t>evidence</a:t>
            </a:r>
            <a:r>
              <a:rPr lang="en-US" dirty="0">
                <a:sym typeface="Arial"/>
              </a:rPr>
              <a:t> of </a:t>
            </a:r>
            <a:r>
              <a:rPr lang="en-US" dirty="0">
                <a:solidFill>
                  <a:schemeClr val="lt1"/>
                </a:solidFill>
                <a:latin typeface="+mn-lt"/>
                <a:cs typeface="+mn-cs"/>
                <a:sym typeface="Arial"/>
              </a:rPr>
              <a:t>different cultures do you see within your school or community?</a:t>
            </a:r>
          </a:p>
        </p:txBody>
      </p:sp>
      <p:pic>
        <p:nvPicPr>
          <p:cNvPr id="4" name="Picture 3" descr="A group of colorful speech bubbles&#10;&#10;Description automatically generated">
            <a:extLst>
              <a:ext uri="{FF2B5EF4-FFF2-40B4-BE49-F238E27FC236}">
                <a16:creationId xmlns:a16="http://schemas.microsoft.com/office/drawing/2014/main" id="{CB6AAEE6-8366-22F8-B180-D95D41AB9E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1310" y="377825"/>
            <a:ext cx="2005489" cy="931527"/>
          </a:xfrm>
          <a:prstGeom prst="rect">
            <a:avLst/>
          </a:prstGeom>
        </p:spPr>
      </p:pic>
      <p:pic>
        <p:nvPicPr>
          <p:cNvPr id="6" name="Picture 5" descr="A colorful hand prints in a spiral&#10;&#10;Description automatically generated">
            <a:extLst>
              <a:ext uri="{FF2B5EF4-FFF2-40B4-BE49-F238E27FC236}">
                <a16:creationId xmlns:a16="http://schemas.microsoft.com/office/drawing/2014/main" id="{2073AC04-86D1-D764-9DC3-20F72514A45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9706"/>
          <a:stretch/>
        </p:blipFill>
        <p:spPr>
          <a:xfrm>
            <a:off x="457197" y="2790825"/>
            <a:ext cx="3926634" cy="197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60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500FA-9CBA-F93A-DBFE-1899C4C3D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</p:spPr>
        <p:txBody>
          <a:bodyPr/>
          <a:lstStyle/>
          <a:p>
            <a:r>
              <a:rPr lang="en-US" dirty="0"/>
              <a:t>Think-Pair-Share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317938"/>
            <a:ext cx="8229599" cy="3448256"/>
          </a:xfrm>
        </p:spPr>
        <p:txBody>
          <a:bodyPr/>
          <a:lstStyle/>
          <a:p>
            <a:r>
              <a:rPr lang="en-US" dirty="0"/>
              <a:t>The United States is a country of many cultures.</a:t>
            </a:r>
          </a:p>
          <a:p>
            <a:r>
              <a:rPr lang="en-US" dirty="0"/>
              <a:t>The U.S. is an example of a nation with </a:t>
            </a:r>
            <a:r>
              <a:rPr lang="en-US" b="1" dirty="0">
                <a:solidFill>
                  <a:schemeClr val="accent2"/>
                </a:solidFill>
              </a:rPr>
              <a:t>cultural diversity</a:t>
            </a:r>
            <a:r>
              <a:rPr lang="en-US" dirty="0"/>
              <a:t>.</a:t>
            </a:r>
            <a:endParaRPr lang="en-US" dirty="0">
              <a:highlight>
                <a:srgbClr val="00FFFF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2B31F-BF8B-4D95-232D-EC3D5FDCB12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648200" y="2279411"/>
            <a:ext cx="4038600" cy="2486264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82880" tIns="182880" rIns="182880" bIns="182880" rtlCol="0" anchor="t">
            <a:normAutofit/>
          </a:bodyPr>
          <a:lstStyle/>
          <a:p>
            <a:pPr>
              <a:spcBef>
                <a:spcPts val="0"/>
              </a:spcBef>
              <a:buClr>
                <a:schemeClr val="bg1"/>
              </a:buClr>
            </a:pPr>
            <a:r>
              <a:rPr lang="en-US" dirty="0">
                <a:solidFill>
                  <a:schemeClr val="lt1"/>
                </a:solidFill>
                <a:latin typeface="+mn-lt"/>
                <a:cs typeface="+mn-cs"/>
                <a:sym typeface="Arial"/>
              </a:rPr>
              <a:t>Do our cultural differences (diversity) enrich or complicate our lives?</a:t>
            </a:r>
          </a:p>
          <a:p>
            <a:pPr>
              <a:spcBef>
                <a:spcPts val="0"/>
              </a:spcBef>
              <a:buClr>
                <a:schemeClr val="bg1"/>
              </a:buClr>
            </a:pPr>
            <a:r>
              <a:rPr lang="en-US" dirty="0">
                <a:sym typeface="Arial"/>
              </a:rPr>
              <a:t>Why do you think that?</a:t>
            </a:r>
            <a:endParaRPr lang="en-US" dirty="0">
              <a:solidFill>
                <a:schemeClr val="lt1"/>
              </a:solidFill>
              <a:latin typeface="+mn-lt"/>
              <a:cs typeface="+mn-cs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FAD065-6865-35AA-BA29-4998DBFD0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279411"/>
            <a:ext cx="4038601" cy="2486264"/>
          </a:xfrm>
          <a:prstGeom prst="rect">
            <a:avLst/>
          </a:prstGeom>
        </p:spPr>
      </p:pic>
      <p:pic>
        <p:nvPicPr>
          <p:cNvPr id="6" name="Picture 5" descr="A group of colorful speech bubbles&#10;&#10;Description automatically generated">
            <a:extLst>
              <a:ext uri="{FF2B5EF4-FFF2-40B4-BE49-F238E27FC236}">
                <a16:creationId xmlns:a16="http://schemas.microsoft.com/office/drawing/2014/main" id="{46BB7FD5-81D6-E26B-5FE3-56A2628E5E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1310" y="377825"/>
            <a:ext cx="2005489" cy="93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57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Culture is defined by indicators such as religion, race, language, gender, and ethnicity.</a:t>
            </a:r>
          </a:p>
          <a:p>
            <a:r>
              <a:rPr lang="en-US" dirty="0"/>
              <a:t>How might gender impact your culture?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Are roles dependent on gender? If so, who typically serves in which roles?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Cultural Identity: Gender</a:t>
            </a:r>
          </a:p>
        </p:txBody>
      </p:sp>
      <p:pic>
        <p:nvPicPr>
          <p:cNvPr id="2" name="Picture 1" descr="A group of colorful speech bubbles&#10;&#10;Description automatically generated">
            <a:extLst>
              <a:ext uri="{FF2B5EF4-FFF2-40B4-BE49-F238E27FC236}">
                <a16:creationId xmlns:a16="http://schemas.microsoft.com/office/drawing/2014/main" id="{EFB2946E-CDE5-C583-9520-BD1994C69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1310" y="377825"/>
            <a:ext cx="2005489" cy="93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26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would you describe your ethnicity?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African American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Asian American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Native American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Caucasian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Latino/a American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Other</a:t>
            </a:r>
          </a:p>
          <a:p>
            <a:r>
              <a:rPr lang="en-US" dirty="0"/>
              <a:t>How might ethnicity impact your culture?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Cultural Identity: Ethnicity</a:t>
            </a:r>
          </a:p>
        </p:txBody>
      </p:sp>
      <p:pic>
        <p:nvPicPr>
          <p:cNvPr id="2" name="Picture 1" descr="A group of colorful speech bubbles&#10;&#10;Description automatically generated">
            <a:extLst>
              <a:ext uri="{FF2B5EF4-FFF2-40B4-BE49-F238E27FC236}">
                <a16:creationId xmlns:a16="http://schemas.microsoft.com/office/drawing/2014/main" id="{2803B3D8-A510-4E75-7D0E-69DE1AD71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1310" y="377825"/>
            <a:ext cx="2005489" cy="93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20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language is spoken most often in your family?</a:t>
            </a:r>
          </a:p>
          <a:p>
            <a:r>
              <a:rPr lang="en-US" dirty="0"/>
              <a:t>What other language(s) are spoken?</a:t>
            </a:r>
          </a:p>
          <a:p>
            <a:r>
              <a:rPr lang="en-US" dirty="0"/>
              <a:t>How might language impact your culture?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Cultural Identity: Language</a:t>
            </a:r>
          </a:p>
        </p:txBody>
      </p:sp>
      <p:pic>
        <p:nvPicPr>
          <p:cNvPr id="2" name="Picture 1" descr="A group of colorful speech bubbles&#10;&#10;Description automatically generated">
            <a:extLst>
              <a:ext uri="{FF2B5EF4-FFF2-40B4-BE49-F238E27FC236}">
                <a16:creationId xmlns:a16="http://schemas.microsoft.com/office/drawing/2014/main" id="{7F0C993C-C7C5-AD0E-001E-8DD2B46B55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1310" y="377825"/>
            <a:ext cx="2005489" cy="93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93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might religion impact your culture?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Are there certain traditions you have that are based on your religion?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Cultural Identity: Religion</a:t>
            </a:r>
          </a:p>
        </p:txBody>
      </p:sp>
      <p:pic>
        <p:nvPicPr>
          <p:cNvPr id="2" name="Picture 1" descr="A group of colorful speech bubbles&#10;&#10;Description automatically generated">
            <a:extLst>
              <a:ext uri="{FF2B5EF4-FFF2-40B4-BE49-F238E27FC236}">
                <a16:creationId xmlns:a16="http://schemas.microsoft.com/office/drawing/2014/main" id="{E1E677E6-58BB-B7EB-707C-638244233C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1310" y="377825"/>
            <a:ext cx="2005489" cy="93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63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FBCA28-140F-8A42-9364-1ED04BA0B6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Melting Pot or Salad Bowl?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D9A7854-D128-194F-AB89-C5ADDB206B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Cultural Diversity</a:t>
            </a: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your culture influence the food/dishes you eat?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If so, how?</a:t>
            </a:r>
          </a:p>
          <a:p>
            <a:r>
              <a:rPr lang="en-US" dirty="0"/>
              <a:t>Does your culture influence how you dress or what music you listen to?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If so, how?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Cultural Identity</a:t>
            </a:r>
          </a:p>
        </p:txBody>
      </p:sp>
      <p:pic>
        <p:nvPicPr>
          <p:cNvPr id="2" name="Picture 1" descr="A group of colorful speech bubbles&#10;&#10;Description automatically generated">
            <a:extLst>
              <a:ext uri="{FF2B5EF4-FFF2-40B4-BE49-F238E27FC236}">
                <a16:creationId xmlns:a16="http://schemas.microsoft.com/office/drawing/2014/main" id="{B2218967-E243-F19D-EAE9-605FA97636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1310" y="377825"/>
            <a:ext cx="2005489" cy="93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37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Have you ever experienced prejudice because of your culture?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If so, in what form?</a:t>
            </a:r>
          </a:p>
          <a:p>
            <a:r>
              <a:rPr lang="en-US" dirty="0"/>
              <a:t>Since our modern society is comprised of many different cultures, in your opinion, what is one actionable step we can take against racism and prejudice?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Cultural Identity</a:t>
            </a:r>
          </a:p>
        </p:txBody>
      </p:sp>
      <p:pic>
        <p:nvPicPr>
          <p:cNvPr id="2" name="Picture 1" descr="A group of colorful speech bubbles&#10;&#10;Description automatically generated">
            <a:extLst>
              <a:ext uri="{FF2B5EF4-FFF2-40B4-BE49-F238E27FC236}">
                <a16:creationId xmlns:a16="http://schemas.microsoft.com/office/drawing/2014/main" id="{21A2D90E-7679-2A71-4F35-F5C18191D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1310" y="377825"/>
            <a:ext cx="2005489" cy="93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0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i="1" dirty="0"/>
              <a:t>How would you define American culture?</a:t>
            </a:r>
          </a:p>
          <a:p>
            <a:pPr marL="0" indent="0">
              <a:buNone/>
            </a:pPr>
            <a:r>
              <a:rPr lang="en-US" dirty="0"/>
              <a:t>Think about the following concepts: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American Culture</a:t>
            </a:r>
          </a:p>
        </p:txBody>
      </p:sp>
      <p:sp>
        <p:nvSpPr>
          <p:cNvPr id="2" name="Content Placeholder 19">
            <a:extLst>
              <a:ext uri="{FF2B5EF4-FFF2-40B4-BE49-F238E27FC236}">
                <a16:creationId xmlns:a16="http://schemas.microsoft.com/office/drawing/2014/main" id="{FB9121C0-7175-B9EA-135C-497EE726E4CB}"/>
              </a:ext>
            </a:extLst>
          </p:cNvPr>
          <p:cNvSpPr txBox="1">
            <a:spLocks/>
          </p:cNvSpPr>
          <p:nvPr/>
        </p:nvSpPr>
        <p:spPr>
          <a:xfrm>
            <a:off x="457200" y="2362200"/>
            <a:ext cx="4114800" cy="2381250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Traditions / Rituals</a:t>
            </a:r>
          </a:p>
          <a:p>
            <a:r>
              <a:rPr lang="en-US" dirty="0"/>
              <a:t>Religion</a:t>
            </a:r>
          </a:p>
          <a:p>
            <a:r>
              <a:rPr lang="en-US" dirty="0"/>
              <a:t>Race</a:t>
            </a:r>
          </a:p>
          <a:p>
            <a:r>
              <a:rPr lang="en-US" dirty="0"/>
              <a:t>Gender</a:t>
            </a:r>
          </a:p>
        </p:txBody>
      </p:sp>
      <p:sp>
        <p:nvSpPr>
          <p:cNvPr id="3" name="Content Placeholder 19">
            <a:extLst>
              <a:ext uri="{FF2B5EF4-FFF2-40B4-BE49-F238E27FC236}">
                <a16:creationId xmlns:a16="http://schemas.microsoft.com/office/drawing/2014/main" id="{A550067C-F83B-5288-455D-DF71987FCEF2}"/>
              </a:ext>
            </a:extLst>
          </p:cNvPr>
          <p:cNvSpPr txBox="1">
            <a:spLocks/>
          </p:cNvSpPr>
          <p:nvPr/>
        </p:nvSpPr>
        <p:spPr>
          <a:xfrm>
            <a:off x="4572000" y="2362200"/>
            <a:ext cx="4114800" cy="2381250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Clothing</a:t>
            </a:r>
          </a:p>
          <a:p>
            <a:r>
              <a:rPr lang="en-US" dirty="0"/>
              <a:t>Music</a:t>
            </a:r>
          </a:p>
          <a:p>
            <a:r>
              <a:rPr lang="en-US" dirty="0"/>
              <a:t>Food</a:t>
            </a:r>
          </a:p>
          <a:p>
            <a:r>
              <a:rPr lang="en-US" dirty="0"/>
              <a:t>Language</a:t>
            </a:r>
          </a:p>
        </p:txBody>
      </p:sp>
    </p:spTree>
    <p:extLst>
      <p:ext uri="{BB962C8B-B14F-4D97-AF65-F5344CB8AC3E}">
        <p14:creationId xmlns:p14="http://schemas.microsoft.com/office/powerpoint/2010/main" val="342150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Cultural Identity:</a:t>
            </a:r>
            <a:r>
              <a:rPr lang="en-US" dirty="0"/>
              <a:t> a sense of belonging or feeling that you belong to a particular culture</a:t>
            </a:r>
          </a:p>
          <a:p>
            <a:r>
              <a:rPr lang="en-US" b="1" dirty="0">
                <a:solidFill>
                  <a:schemeClr val="accent4"/>
                </a:solidFill>
              </a:rPr>
              <a:t>Cultural Diversity:</a:t>
            </a:r>
            <a:r>
              <a:rPr lang="en-US" dirty="0"/>
              <a:t> the existence of a variety of cultural or ethnic groups within a society</a:t>
            </a:r>
          </a:p>
          <a:p>
            <a:r>
              <a:rPr lang="en-US" b="1" dirty="0">
                <a:solidFill>
                  <a:schemeClr val="accent4"/>
                </a:solidFill>
              </a:rPr>
              <a:t>Cultural Diffusion:</a:t>
            </a:r>
            <a:r>
              <a:rPr lang="en-US" dirty="0"/>
              <a:t> the spread of cultural traits from one culture to another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Cultural Insights</a:t>
            </a:r>
          </a:p>
        </p:txBody>
      </p:sp>
    </p:spTree>
    <p:extLst>
      <p:ext uri="{BB962C8B-B14F-4D97-AF65-F5344CB8AC3E}">
        <p14:creationId xmlns:p14="http://schemas.microsoft.com/office/powerpoint/2010/main" val="283673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4"/>
                </a:solidFill>
              </a:rPr>
              <a:t>Assimilation:</a:t>
            </a:r>
            <a:r>
              <a:rPr lang="en-US" dirty="0"/>
              <a:t> the process where a group or individual adopts the cultural traits of the dominant or popular culture, often losing their own</a:t>
            </a:r>
          </a:p>
          <a:p>
            <a:r>
              <a:rPr lang="en-US" b="1" dirty="0">
                <a:solidFill>
                  <a:schemeClr val="accent4"/>
                </a:solidFill>
              </a:rPr>
              <a:t>Acculturation:</a:t>
            </a:r>
            <a:r>
              <a:rPr lang="en-US" dirty="0"/>
              <a:t> the process of a group or individual adapting to or borrowing traits from another culture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Cultural Insights</a:t>
            </a:r>
          </a:p>
        </p:txBody>
      </p:sp>
    </p:spTree>
    <p:extLst>
      <p:ext uri="{BB962C8B-B14F-4D97-AF65-F5344CB8AC3E}">
        <p14:creationId xmlns:p14="http://schemas.microsoft.com/office/powerpoint/2010/main" val="203281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Is the United States a </a:t>
            </a:r>
            <a:r>
              <a:rPr lang="en-US" b="1" i="1" dirty="0">
                <a:solidFill>
                  <a:schemeClr val="accent2"/>
                </a:solidFill>
              </a:rPr>
              <a:t>melting pot</a:t>
            </a:r>
            <a:r>
              <a:rPr lang="en-US" dirty="0"/>
              <a:t> or </a:t>
            </a:r>
            <a:r>
              <a:rPr lang="en-US" b="1" i="1" dirty="0">
                <a:solidFill>
                  <a:schemeClr val="accent2"/>
                </a:solidFill>
              </a:rPr>
              <a:t>salad bowl</a:t>
            </a:r>
            <a:r>
              <a:rPr lang="en-US" dirty="0"/>
              <a:t>?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Melting Pot or Salad Bowl?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905E494-0638-F361-A656-71850C5ED153}"/>
              </a:ext>
            </a:extLst>
          </p:cNvPr>
          <p:cNvSpPr txBox="1">
            <a:spLocks/>
          </p:cNvSpPr>
          <p:nvPr/>
        </p:nvSpPr>
        <p:spPr>
          <a:xfrm>
            <a:off x="4572000" y="1883695"/>
            <a:ext cx="4113212" cy="269089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182880" tIns="182880" rIns="182880" bIns="182880" rtlCol="0" anchor="t">
            <a:normAutofit/>
          </a:bodyPr>
          <a:lstStyle>
            <a:lvl1pPr marL="231775" indent="-231775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bg1"/>
              </a:buClr>
              <a:buNone/>
            </a:pPr>
            <a:endParaRPr lang="en-US" dirty="0">
              <a:sym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8EB35-7D06-2661-A7CA-5A40FC504535}"/>
              </a:ext>
            </a:extLst>
          </p:cNvPr>
          <p:cNvSpPr txBox="1">
            <a:spLocks/>
          </p:cNvSpPr>
          <p:nvPr/>
        </p:nvSpPr>
        <p:spPr>
          <a:xfrm>
            <a:off x="458788" y="1883695"/>
            <a:ext cx="4113212" cy="269089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182880" tIns="182880" rIns="182880" bIns="182880" rtlCol="0" anchor="t">
            <a:normAutofit/>
          </a:bodyPr>
          <a:lstStyle>
            <a:lvl1pPr marL="231775" indent="-231775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bg1"/>
              </a:buClr>
              <a:buNone/>
            </a:pPr>
            <a:endParaRPr lang="en-US" dirty="0">
              <a:sym typeface="Arial"/>
            </a:endParaRPr>
          </a:p>
        </p:txBody>
      </p:sp>
      <p:sp>
        <p:nvSpPr>
          <p:cNvPr id="4" name="Content Placeholder 19">
            <a:extLst>
              <a:ext uri="{FF2B5EF4-FFF2-40B4-BE49-F238E27FC236}">
                <a16:creationId xmlns:a16="http://schemas.microsoft.com/office/drawing/2014/main" id="{D797CE22-E891-2BBC-70ED-A41B1B6A40FC}"/>
              </a:ext>
            </a:extLst>
          </p:cNvPr>
          <p:cNvSpPr txBox="1">
            <a:spLocks/>
          </p:cNvSpPr>
          <p:nvPr/>
        </p:nvSpPr>
        <p:spPr>
          <a:xfrm>
            <a:off x="457200" y="1974760"/>
            <a:ext cx="4040188" cy="2795480"/>
          </a:xfrm>
          <a:prstGeom prst="rect">
            <a:avLst/>
          </a:prstGeom>
        </p:spPr>
        <p:txBody>
          <a:bodyPr lIns="182880" tIns="182880" rIns="182880" bIns="182880"/>
          <a:lstStyle>
            <a:lvl1pPr marL="231775" indent="-231775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1575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accent2"/>
                </a:solidFill>
              </a:rPr>
              <a:t>“Melting Pot” –</a:t>
            </a:r>
            <a:r>
              <a:rPr lang="en-US" sz="1800" dirty="0"/>
              <a:t> The idea that immigrants who come to the United States assimilate into a dominant culture and adopt the customs, language, and beliefs of current Americans.</a:t>
            </a:r>
            <a:endParaRPr lang="en-US" sz="1800" dirty="0">
              <a:highlight>
                <a:srgbClr val="00FF00"/>
              </a:highlight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12DD4A5-AFCA-03A8-2FDC-85903F003CF4}"/>
              </a:ext>
            </a:extLst>
          </p:cNvPr>
          <p:cNvSpPr txBox="1">
            <a:spLocks/>
          </p:cNvSpPr>
          <p:nvPr/>
        </p:nvSpPr>
        <p:spPr>
          <a:xfrm>
            <a:off x="4649788" y="1974760"/>
            <a:ext cx="4040188" cy="2795481"/>
          </a:xfrm>
          <a:prstGeom prst="rect">
            <a:avLst/>
          </a:prstGeom>
        </p:spPr>
        <p:txBody>
          <a:bodyPr lIns="182880" tIns="182880" rIns="182880" bIns="182880"/>
          <a:lstStyle>
            <a:lvl1pPr marL="231775" indent="-231775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1575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accent2"/>
                </a:solidFill>
              </a:rPr>
              <a:t>“Salad Bowl” –</a:t>
            </a:r>
            <a:r>
              <a:rPr lang="en-US" sz="1800" dirty="0"/>
              <a:t> The idea that various cultures live side by side—like salad ingredients—but do not merge into a single, uniform culture. Each culture keeps its own distinct qualities beside one another within a larger community.</a:t>
            </a:r>
            <a:endParaRPr lang="en-US" sz="1800" dirty="0">
              <a:highlight>
                <a:srgbClr val="00FF00"/>
              </a:highlight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034E09D-368F-DED7-5F6B-31809BA05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8839" y="3831533"/>
            <a:ext cx="1734225" cy="12344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60F6252-CAED-714B-F169-26C720305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3728" y="3829011"/>
            <a:ext cx="2436176" cy="123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82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Is the United States a </a:t>
            </a:r>
            <a:r>
              <a:rPr lang="en-US" b="1" i="1" dirty="0">
                <a:solidFill>
                  <a:schemeClr val="accent2"/>
                </a:solidFill>
              </a:rPr>
              <a:t>melting pot</a:t>
            </a:r>
            <a:r>
              <a:rPr lang="en-US" dirty="0"/>
              <a:t> or </a:t>
            </a:r>
            <a:r>
              <a:rPr lang="en-US" b="1" i="1" dirty="0">
                <a:solidFill>
                  <a:schemeClr val="accent2"/>
                </a:solidFill>
              </a:rPr>
              <a:t>salad bowl</a:t>
            </a:r>
            <a:r>
              <a:rPr lang="en-US" dirty="0"/>
              <a:t>?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Melting Pot or Salad Bowl?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905E494-0638-F361-A656-71850C5ED153}"/>
              </a:ext>
            </a:extLst>
          </p:cNvPr>
          <p:cNvSpPr txBox="1">
            <a:spLocks/>
          </p:cNvSpPr>
          <p:nvPr/>
        </p:nvSpPr>
        <p:spPr>
          <a:xfrm>
            <a:off x="4572000" y="1883695"/>
            <a:ext cx="4113212" cy="269089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182880" tIns="182880" rIns="182880" bIns="182880" rtlCol="0" anchor="t">
            <a:normAutofit/>
          </a:bodyPr>
          <a:lstStyle>
            <a:lvl1pPr marL="231775" indent="-231775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bg1"/>
              </a:buClr>
              <a:buNone/>
            </a:pPr>
            <a:endParaRPr lang="en-US" dirty="0">
              <a:sym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8EB35-7D06-2661-A7CA-5A40FC504535}"/>
              </a:ext>
            </a:extLst>
          </p:cNvPr>
          <p:cNvSpPr txBox="1">
            <a:spLocks/>
          </p:cNvSpPr>
          <p:nvPr/>
        </p:nvSpPr>
        <p:spPr>
          <a:xfrm>
            <a:off x="458788" y="1883695"/>
            <a:ext cx="4113212" cy="269089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182880" tIns="182880" rIns="182880" bIns="182880" rtlCol="0" anchor="t">
            <a:normAutofit/>
          </a:bodyPr>
          <a:lstStyle>
            <a:lvl1pPr marL="231775" indent="-231775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bg1"/>
              </a:buClr>
              <a:buNone/>
            </a:pPr>
            <a:endParaRPr lang="en-US" dirty="0">
              <a:sym typeface="Arial"/>
            </a:endParaRPr>
          </a:p>
        </p:txBody>
      </p:sp>
      <p:sp>
        <p:nvSpPr>
          <p:cNvPr id="4" name="Content Placeholder 19">
            <a:extLst>
              <a:ext uri="{FF2B5EF4-FFF2-40B4-BE49-F238E27FC236}">
                <a16:creationId xmlns:a16="http://schemas.microsoft.com/office/drawing/2014/main" id="{D797CE22-E891-2BBC-70ED-A41B1B6A40FC}"/>
              </a:ext>
            </a:extLst>
          </p:cNvPr>
          <p:cNvSpPr txBox="1">
            <a:spLocks/>
          </p:cNvSpPr>
          <p:nvPr/>
        </p:nvSpPr>
        <p:spPr>
          <a:xfrm>
            <a:off x="457200" y="1974760"/>
            <a:ext cx="4040188" cy="2795480"/>
          </a:xfrm>
          <a:prstGeom prst="rect">
            <a:avLst/>
          </a:prstGeom>
        </p:spPr>
        <p:txBody>
          <a:bodyPr lIns="182880" tIns="182880" rIns="182880" bIns="182880"/>
          <a:lstStyle>
            <a:lvl1pPr marL="231775" indent="-231775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1575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en-US" sz="1800" dirty="0"/>
              <a:t>Are we a country that has assimilated immigrants into a melting pot?  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Are all Americans expected to act in a certain way?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12DD4A5-AFCA-03A8-2FDC-85903F003CF4}"/>
              </a:ext>
            </a:extLst>
          </p:cNvPr>
          <p:cNvSpPr txBox="1">
            <a:spLocks/>
          </p:cNvSpPr>
          <p:nvPr/>
        </p:nvSpPr>
        <p:spPr>
          <a:xfrm>
            <a:off x="4649788" y="1974760"/>
            <a:ext cx="4040188" cy="2795481"/>
          </a:xfrm>
          <a:prstGeom prst="rect">
            <a:avLst/>
          </a:prstGeom>
        </p:spPr>
        <p:txBody>
          <a:bodyPr lIns="182880" tIns="182880" rIns="182880" bIns="182880"/>
          <a:lstStyle>
            <a:lvl1pPr marL="231775" indent="-231775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1575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en-US" sz="1800" dirty="0"/>
              <a:t>Are we more of a culturally diverse country where cultures have specific identities within the community?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To what extent are we (the United States) a mixture of both a melting pot and a salad bowl?</a:t>
            </a:r>
            <a:endParaRPr lang="en-US" sz="1800" dirty="0">
              <a:highlight>
                <a:srgbClr val="00FF00"/>
              </a:highligh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7461EC-197C-3633-D2CB-BD1165131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8839" y="3831533"/>
            <a:ext cx="1734225" cy="12344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4042B7-C7F9-B8D1-E18B-256FC9AA54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3728" y="3829011"/>
            <a:ext cx="2436176" cy="123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26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i="1" dirty="0"/>
              <a:t>What if we’re somewhere in the middle?</a:t>
            </a:r>
          </a:p>
          <a:p>
            <a:r>
              <a:rPr lang="en-US" sz="2800" dirty="0"/>
              <a:t>A </a:t>
            </a:r>
            <a:r>
              <a:rPr lang="en-US" sz="2800" b="1" dirty="0">
                <a:solidFill>
                  <a:schemeClr val="accent2"/>
                </a:solidFill>
              </a:rPr>
              <a:t>“melting pot”</a:t>
            </a:r>
            <a:r>
              <a:rPr lang="en-US" sz="2800" dirty="0"/>
              <a:t> is like a soup.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It has </a:t>
            </a:r>
            <a:r>
              <a:rPr lang="en-US" sz="2200" b="1" dirty="0">
                <a:solidFill>
                  <a:schemeClr val="accent2"/>
                </a:solidFill>
              </a:rPr>
              <a:t>1 texture</a:t>
            </a:r>
            <a:r>
              <a:rPr lang="en-US" sz="2200" dirty="0"/>
              <a:t> and </a:t>
            </a:r>
            <a:r>
              <a:rPr lang="en-US" sz="2200" b="1" dirty="0">
                <a:solidFill>
                  <a:schemeClr val="accent2"/>
                </a:solidFill>
              </a:rPr>
              <a:t>1 flavor</a:t>
            </a:r>
            <a:r>
              <a:rPr lang="en-US" sz="2200" dirty="0"/>
              <a:t>.</a:t>
            </a:r>
          </a:p>
          <a:p>
            <a:r>
              <a:rPr lang="en-US" sz="2800" dirty="0"/>
              <a:t>A 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“mixed salad”</a:t>
            </a:r>
            <a:r>
              <a:rPr lang="en-US" sz="2800" dirty="0"/>
              <a:t> is like a stew.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It has </a:t>
            </a:r>
            <a:r>
              <a:rPr lang="en-US" sz="2200" b="1" dirty="0">
                <a:solidFill>
                  <a:schemeClr val="bg2">
                    <a:lumMod val="50000"/>
                  </a:schemeClr>
                </a:solidFill>
              </a:rPr>
              <a:t>multiple textures</a:t>
            </a:r>
            <a:r>
              <a:rPr lang="en-US" sz="2200" dirty="0"/>
              <a:t> and </a:t>
            </a:r>
            <a:r>
              <a:rPr lang="en-US" sz="2200" b="1" dirty="0">
                <a:solidFill>
                  <a:schemeClr val="bg2">
                    <a:lumMod val="50000"/>
                  </a:schemeClr>
                </a:solidFill>
              </a:rPr>
              <a:t>1 flavor</a:t>
            </a:r>
            <a:r>
              <a:rPr lang="en-US" sz="2200" dirty="0"/>
              <a:t>.</a:t>
            </a:r>
            <a:endParaRPr lang="en-US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Mixed Salad</a:t>
            </a:r>
          </a:p>
        </p:txBody>
      </p:sp>
    </p:spTree>
    <p:extLst>
      <p:ext uri="{BB962C8B-B14F-4D97-AF65-F5344CB8AC3E}">
        <p14:creationId xmlns:p14="http://schemas.microsoft.com/office/powerpoint/2010/main" val="209695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Paragraph 1:</a:t>
            </a:r>
            <a:r>
              <a:rPr lang="en-US" dirty="0"/>
              <a:t> Is the United States more of a melting pot, mixed salad, or salad bowl? Explain your thinking.</a:t>
            </a:r>
          </a:p>
          <a:p>
            <a:r>
              <a:rPr lang="en-US" b="1" dirty="0"/>
              <a:t>Paragraph 2:</a:t>
            </a:r>
            <a:r>
              <a:rPr lang="en-US" dirty="0"/>
              <a:t> In what ways can cultural diversity enhance or complicate our lives?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Melting Pot, Mixed Salad, or Salad Bowl?</a:t>
            </a:r>
          </a:p>
        </p:txBody>
      </p:sp>
    </p:spTree>
    <p:extLst>
      <p:ext uri="{BB962C8B-B14F-4D97-AF65-F5344CB8AC3E}">
        <p14:creationId xmlns:p14="http://schemas.microsoft.com/office/powerpoint/2010/main" val="172163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Create 2 squares for the quilt. Draw, color, and label each square.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The first square should be something that celebrates </a:t>
            </a:r>
            <a:r>
              <a:rPr lang="en-US" b="1" dirty="0"/>
              <a:t>cultural diversity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The second square should be something that celebrates </a:t>
            </a:r>
            <a:r>
              <a:rPr lang="en-US" b="1" dirty="0"/>
              <a:t>cultural diffusion</a:t>
            </a:r>
            <a:r>
              <a:rPr lang="en-US" dirty="0"/>
              <a:t>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Quilt</a:t>
            </a:r>
          </a:p>
        </p:txBody>
      </p:sp>
    </p:spTree>
    <p:extLst>
      <p:ext uri="{BB962C8B-B14F-4D97-AF65-F5344CB8AC3E}">
        <p14:creationId xmlns:p14="http://schemas.microsoft.com/office/powerpoint/2010/main" val="218798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F43316-D303-40EC-B829-211C2BCBE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349D1D-F9F5-4708-9845-24D99C4709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2028497"/>
            <a:ext cx="7772400" cy="2127451"/>
          </a:xfrm>
        </p:spPr>
        <p:txBody>
          <a:bodyPr>
            <a:normAutofit/>
          </a:bodyPr>
          <a:lstStyle/>
          <a:p>
            <a:r>
              <a:rPr lang="en-US" dirty="0"/>
              <a:t>How does culture shape our identity?</a:t>
            </a:r>
          </a:p>
          <a:p>
            <a:r>
              <a:rPr lang="en-US" dirty="0"/>
              <a:t>In what ways can cultural diversity enhance or complicate our lives?</a:t>
            </a:r>
          </a:p>
        </p:txBody>
      </p:sp>
    </p:spTree>
    <p:extLst>
      <p:ext uri="{BB962C8B-B14F-4D97-AF65-F5344CB8AC3E}">
        <p14:creationId xmlns:p14="http://schemas.microsoft.com/office/powerpoint/2010/main" val="352637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9352"/>
            <a:ext cx="5007811" cy="3434098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3:</a:t>
            </a:r>
            <a:r>
              <a:rPr lang="en-US" dirty="0"/>
              <a:t> What are 3 ways that culture shapes our identity?</a:t>
            </a:r>
          </a:p>
          <a:p>
            <a:r>
              <a:rPr lang="en-US" b="1" dirty="0">
                <a:solidFill>
                  <a:schemeClr val="accent2"/>
                </a:solidFill>
              </a:rPr>
              <a:t>2:</a:t>
            </a:r>
            <a:r>
              <a:rPr lang="en-US" dirty="0"/>
              <a:t> Give 2 examples of how cultural diversity can enhance or complicate life.</a:t>
            </a:r>
          </a:p>
          <a:p>
            <a:r>
              <a:rPr lang="en-US" b="1" dirty="0">
                <a:solidFill>
                  <a:schemeClr val="accent2"/>
                </a:solidFill>
              </a:rPr>
              <a:t>1:</a:t>
            </a:r>
            <a:r>
              <a:rPr lang="en-US" dirty="0"/>
              <a:t> What is 1 question you still have about culture?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3-2-1</a:t>
            </a:r>
          </a:p>
        </p:txBody>
      </p:sp>
      <p:pic>
        <p:nvPicPr>
          <p:cNvPr id="3" name="Picture 2" descr="A diagram of a question mark and stars&#10;&#10;Description automatically generated">
            <a:extLst>
              <a:ext uri="{FF2B5EF4-FFF2-40B4-BE49-F238E27FC236}">
                <a16:creationId xmlns:a16="http://schemas.microsoft.com/office/drawing/2014/main" id="{AD1BA6C6-7F26-FE50-D193-CFA3D88D77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8477" y="1309352"/>
            <a:ext cx="2692140" cy="277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30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8575D-3662-4A13-BACA-E7044AD3F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574266-61E7-4912-8A51-C9B03DDB6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2028497"/>
            <a:ext cx="7772400" cy="2468639"/>
          </a:xfrm>
        </p:spPr>
        <p:txBody>
          <a:bodyPr>
            <a:normAutofit/>
          </a:bodyPr>
          <a:lstStyle/>
          <a:p>
            <a:r>
              <a:rPr lang="en-US" dirty="0"/>
              <a:t>Identify the ways in which culture shapes our lifestyles.</a:t>
            </a:r>
          </a:p>
          <a:p>
            <a:r>
              <a:rPr lang="en-US" dirty="0"/>
              <a:t>Examine how cultural characteristics, such as language, ethnicity, and religion impact local communities.</a:t>
            </a:r>
          </a:p>
        </p:txBody>
      </p:sp>
    </p:spTree>
    <p:extLst>
      <p:ext uri="{BB962C8B-B14F-4D97-AF65-F5344CB8AC3E}">
        <p14:creationId xmlns:p14="http://schemas.microsoft.com/office/powerpoint/2010/main" val="149505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As you watch the video, think about the following:</a:t>
            </a:r>
          </a:p>
          <a:p>
            <a:r>
              <a:rPr lang="en-US" dirty="0"/>
              <a:t>What do you notice about Japanese culture?</a:t>
            </a:r>
          </a:p>
          <a:p>
            <a:r>
              <a:rPr lang="en-US" dirty="0"/>
              <a:t>What information does this video tell you about the culture?</a:t>
            </a:r>
          </a:p>
          <a:p>
            <a:r>
              <a:rPr lang="en-US" dirty="0"/>
              <a:t>Are there any images that might seem offensive or not representative of Japanese culture?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Japanese Culture</a:t>
            </a:r>
          </a:p>
        </p:txBody>
      </p:sp>
    </p:spTree>
    <p:extLst>
      <p:ext uri="{BB962C8B-B14F-4D97-AF65-F5344CB8AC3E}">
        <p14:creationId xmlns:p14="http://schemas.microsoft.com/office/powerpoint/2010/main" val="144374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635950"/>
            <a:ext cx="8229600" cy="5075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dirty="0">
                <a:solidFill>
                  <a:schemeClr val="accent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Where Tradition Meets the Future</a:t>
            </a:r>
            <a:endParaRPr lang="en-US" sz="1800" dirty="0">
              <a:solidFill>
                <a:schemeClr val="accent2"/>
              </a:solidFill>
            </a:endParaRP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Japanese Culture</a:t>
            </a:r>
          </a:p>
        </p:txBody>
      </p:sp>
      <p:pic>
        <p:nvPicPr>
          <p:cNvPr id="2" name="Online Media 1" title="JAPAN - Where tradition meets the future | JNTO">
            <a:hlinkClick r:id="" action="ppaction://media"/>
            <a:extLst>
              <a:ext uri="{FF2B5EF4-FFF2-40B4-BE49-F238E27FC236}">
                <a16:creationId xmlns:a16="http://schemas.microsoft.com/office/drawing/2014/main" id="{97C953FE-8AAC-90E8-ECEA-5532EFFE17E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499601" y="1166853"/>
            <a:ext cx="6144799" cy="346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13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you notice about Japanese culture?</a:t>
            </a:r>
          </a:p>
          <a:p>
            <a:r>
              <a:rPr lang="en-US" dirty="0"/>
              <a:t>What information does this video tell you about the culture?</a:t>
            </a:r>
          </a:p>
          <a:p>
            <a:r>
              <a:rPr lang="en-US" dirty="0"/>
              <a:t>Are there any images that might seem offensive or not representative of Japanese culture?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Japanese Culture</a:t>
            </a:r>
          </a:p>
        </p:txBody>
      </p:sp>
    </p:spTree>
    <p:extLst>
      <p:ext uri="{BB962C8B-B14F-4D97-AF65-F5344CB8AC3E}">
        <p14:creationId xmlns:p14="http://schemas.microsoft.com/office/powerpoint/2010/main" val="148473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As you watch the next video, think about the following:</a:t>
            </a:r>
          </a:p>
          <a:p>
            <a:r>
              <a:rPr lang="en-US" dirty="0"/>
              <a:t>What do you notice about Mexican culture?</a:t>
            </a:r>
          </a:p>
          <a:p>
            <a:r>
              <a:rPr lang="en-US" dirty="0"/>
              <a:t>What information does this video tell you about the culture?</a:t>
            </a:r>
          </a:p>
          <a:p>
            <a:r>
              <a:rPr lang="en-US" dirty="0"/>
              <a:t>Are there any images that might seem offensive or not representative of Mexican culture?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Mexican Culture</a:t>
            </a:r>
          </a:p>
        </p:txBody>
      </p:sp>
    </p:spTree>
    <p:extLst>
      <p:ext uri="{BB962C8B-B14F-4D97-AF65-F5344CB8AC3E}">
        <p14:creationId xmlns:p14="http://schemas.microsoft.com/office/powerpoint/2010/main" val="214765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635950"/>
            <a:ext cx="8229600" cy="5075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dirty="0">
                <a:solidFill>
                  <a:schemeClr val="accent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Mexico, A World of Its Own</a:t>
            </a:r>
            <a:endParaRPr lang="en-US" sz="1800" dirty="0">
              <a:solidFill>
                <a:schemeClr val="accent2"/>
              </a:solidFill>
            </a:endParaRP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Mexican Culture</a:t>
            </a:r>
          </a:p>
        </p:txBody>
      </p:sp>
      <p:pic>
        <p:nvPicPr>
          <p:cNvPr id="2" name="Online Media 1" title="Mexico, a world of its own">
            <a:hlinkClick r:id="" action="ppaction://media"/>
            <a:extLst>
              <a:ext uri="{FF2B5EF4-FFF2-40B4-BE49-F238E27FC236}">
                <a16:creationId xmlns:a16="http://schemas.microsoft.com/office/drawing/2014/main" id="{3A39D185-1D58-45C6-4A76-75154BDEF69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510817" y="1164497"/>
            <a:ext cx="6122366" cy="345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58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7"/>
            </p:par>
            <p:video>
              <p:cMediaNode vol="80000">
                <p:cTn id="8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ARN theme">
  <a:themeElements>
    <a:clrScheme name="LEARN Colors">
      <a:dk1>
        <a:sysClr val="windowText" lastClr="000000"/>
      </a:dk1>
      <a:lt1>
        <a:sysClr val="window" lastClr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LEARN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RN Slides Template" id="{418F4C7D-6FF6-4BC3-8FFB-630639050169}" vid="{6C158D59-EBB1-47A7-9CFF-6E4552F2CE41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LEARN Slides Template</Template>
  <TotalTime>684</TotalTime>
  <Words>1491</Words>
  <Application>Microsoft Office PowerPoint</Application>
  <PresentationFormat>On-screen Show (16:9)</PresentationFormat>
  <Paragraphs>137</Paragraphs>
  <Slides>30</Slides>
  <Notes>13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Wingdings</vt:lpstr>
      <vt:lpstr>Wingdings 2</vt:lpstr>
      <vt:lpstr>LEARN theme</vt:lpstr>
      <vt:lpstr>PowerPoint Presentation</vt:lpstr>
      <vt:lpstr>Melting Pot or Salad Bowl?</vt:lpstr>
      <vt:lpstr>Essential Questions</vt:lpstr>
      <vt:lpstr>Lesson Objectives</vt:lpstr>
      <vt:lpstr>Japanese Culture</vt:lpstr>
      <vt:lpstr>Japanese Culture</vt:lpstr>
      <vt:lpstr>Japanese Culture</vt:lpstr>
      <vt:lpstr>Mexican Culture</vt:lpstr>
      <vt:lpstr>Mexican Culture</vt:lpstr>
      <vt:lpstr>Mexican Culture</vt:lpstr>
      <vt:lpstr>Black Culture</vt:lpstr>
      <vt:lpstr>Black Culture</vt:lpstr>
      <vt:lpstr>Black Culture</vt:lpstr>
      <vt:lpstr>Think-Pair-Share</vt:lpstr>
      <vt:lpstr>Think-Pair-Share</vt:lpstr>
      <vt:lpstr>Cultural Identity: Gender</vt:lpstr>
      <vt:lpstr>Cultural Identity: Ethnicity</vt:lpstr>
      <vt:lpstr>Cultural Identity: Language</vt:lpstr>
      <vt:lpstr>Cultural Identity: Religion</vt:lpstr>
      <vt:lpstr>Cultural Identity</vt:lpstr>
      <vt:lpstr>Cultural Identity</vt:lpstr>
      <vt:lpstr>Defining American Culture</vt:lpstr>
      <vt:lpstr>Cultural Insights</vt:lpstr>
      <vt:lpstr>Cultural Insights</vt:lpstr>
      <vt:lpstr>Melting Pot or Salad Bowl?</vt:lpstr>
      <vt:lpstr>Melting Pot or Salad Bowl?</vt:lpstr>
      <vt:lpstr>Mixed Salad</vt:lpstr>
      <vt:lpstr>Melting Pot, Mixed Salad, or Salad Bowl?</vt:lpstr>
      <vt:lpstr>Community Quilt</vt:lpstr>
      <vt:lpstr>3-2-1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Eike, Michell L.</dc:creator>
  <cp:lastModifiedBy>McLeod Porter, Delma</cp:lastModifiedBy>
  <cp:revision>24</cp:revision>
  <dcterms:created xsi:type="dcterms:W3CDTF">2024-07-02T14:39:10Z</dcterms:created>
  <dcterms:modified xsi:type="dcterms:W3CDTF">2024-10-16T15:35:39Z</dcterms:modified>
</cp:coreProperties>
</file>