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4"/>
  </p:notesMasterIdLst>
  <p:sldIdLst>
    <p:sldId id="276" r:id="rId2"/>
    <p:sldId id="256" r:id="rId3"/>
    <p:sldId id="274" r:id="rId4"/>
    <p:sldId id="275" r:id="rId5"/>
    <p:sldId id="273" r:id="rId6"/>
    <p:sldId id="282" r:id="rId7"/>
    <p:sldId id="283" r:id="rId8"/>
    <p:sldId id="299" r:id="rId9"/>
    <p:sldId id="300" r:id="rId10"/>
    <p:sldId id="301" r:id="rId11"/>
    <p:sldId id="317" r:id="rId12"/>
    <p:sldId id="305" r:id="rId13"/>
    <p:sldId id="307" r:id="rId14"/>
    <p:sldId id="308" r:id="rId15"/>
    <p:sldId id="309" r:id="rId16"/>
    <p:sldId id="313" r:id="rId17"/>
    <p:sldId id="314" r:id="rId18"/>
    <p:sldId id="315" r:id="rId19"/>
    <p:sldId id="316" r:id="rId20"/>
    <p:sldId id="306" r:id="rId21"/>
    <p:sldId id="310" r:id="rId22"/>
    <p:sldId id="311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83469" autoAdjust="0"/>
  </p:normalViewPr>
  <p:slideViewPr>
    <p:cSldViewPr snapToGrid="0" snapToObjects="1">
      <p:cViewPr varScale="1">
        <p:scale>
          <a:sx n="89" d="100"/>
          <a:sy n="89" d="100"/>
        </p:scale>
        <p:origin x="4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2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oklynmuseum.org/opencollection/objects/51463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2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2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K20 Center. (n.d.). Caption This. Strategies.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https://learn.k20center.ou.edu/strategy/82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0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Seminole.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Doll Wearing Seminole Woman's Outfit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ca. 1940. Cotton, palmetto fiber, silk, beads, paper, 20 1/2 × 11 × 5 3/16 in. (52.1 × 27.9 × 13.2 cm). Brooklyn Museum, A. Augustus Healy Fund, 41.222. Creative Commons-BY (Photo: , 41.222_PS9.jpg)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https://www.brooklynmuseum.org/opencollection/objects/51463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8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K20 Center. (n.d.). I Notice, I Wonder. Strategies.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https://learn.k20center.ou.edu/strategy/180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2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K20 Center. (n.d.). Inverted Pyramid. Strategies.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https://learn.k20center.ou.edu/strategy/173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94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K20 Center. (n.d.). Inverted Pyramid. Strategies.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https://learn.k20center.ou.edu/strategy/173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08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K20 Center. (n.d.). Inverted Pyramid. Strategies.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https://learn.k20center.ou.edu/strategy/173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84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K20 Center. (n.d.). Inverted Pyramid. Strategies.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https://learn.k20center.ou.edu/strategy/173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43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K20 Center. (n.d.). Caption This. Strategies.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https://learn.k20center.ou.edu/strategy/82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01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K20 Center. (n.d.). Caption This. Strategies.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https://learn.k20center.ou.edu/strategy/82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6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image" Target="../media/image6.png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image" Target="../media/image19.png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2.wmf"/><Relationship Id="rId22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8.wmf"/><Relationship Id="rId26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2" Type="http://schemas.openxmlformats.org/officeDocument/2006/relationships/image" Target="../media/image26.png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12.wmf"/><Relationship Id="rId22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3C60D239-FF54-BFA5-5F68-AD0EF1B5C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15" y="1342603"/>
            <a:ext cx="3122685" cy="3244959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600" dirty="0"/>
              <a:t>Comparing all 3 graphs and all 3 tables, is there anything else you noticed?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600" dirty="0"/>
              <a:t>What do you wonder?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Designs: I Notice, I Wonder</a:t>
            </a:r>
          </a:p>
        </p:txBody>
      </p:sp>
    </p:spTree>
    <p:extLst>
      <p:ext uri="{BB962C8B-B14F-4D97-AF65-F5344CB8AC3E}">
        <p14:creationId xmlns:p14="http://schemas.microsoft.com/office/powerpoint/2010/main" val="106732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20419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1216" y="1309352"/>
            <a:ext cx="4635584" cy="3434098"/>
          </a:xfrm>
        </p:spPr>
        <p:txBody>
          <a:bodyPr/>
          <a:lstStyle/>
          <a:p>
            <a:r>
              <a:rPr lang="en-US" dirty="0"/>
              <a:t>Work with a partner to draw </a:t>
            </a:r>
            <a:br>
              <a:rPr lang="en-US" dirty="0"/>
            </a:br>
            <a:r>
              <a:rPr lang="en-US" dirty="0"/>
              <a:t>each translation.</a:t>
            </a:r>
          </a:p>
          <a:p>
            <a:r>
              <a:rPr lang="en-US" dirty="0"/>
              <a:t>Then choose and label 6 points on the preimage and label the corresponding 6 points on the image.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Translations</a:t>
            </a:r>
          </a:p>
        </p:txBody>
      </p:sp>
      <p:pic>
        <p:nvPicPr>
          <p:cNvPr id="9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2F612151-6695-DC1D-0A2F-52F074B2C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1445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2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5166" y="1309352"/>
            <a:ext cx="4601633" cy="3434098"/>
          </a:xfrm>
        </p:spPr>
        <p:txBody>
          <a:bodyPr/>
          <a:lstStyle/>
          <a:p>
            <a:r>
              <a:rPr lang="en-US" dirty="0"/>
              <a:t>The preimage is translated 3 units left and up 5 units.</a:t>
            </a:r>
          </a:p>
          <a:p>
            <a:endParaRPr lang="en-US" dirty="0"/>
          </a:p>
          <a:p>
            <a:r>
              <a:rPr lang="en-US" dirty="0"/>
              <a:t>Which points did you label?</a:t>
            </a:r>
          </a:p>
          <a:p>
            <a:r>
              <a:rPr lang="en-US" dirty="0"/>
              <a:t>How did you label the corresponding points?</a:t>
            </a:r>
          </a:p>
          <a:p>
            <a:pPr lvl="7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Translations: Question 1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D417F079-8099-2CA8-C7D7-26D2AC179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09352"/>
            <a:ext cx="3424767" cy="342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37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B8232513-541F-2D8D-B17D-3AC5C66D3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05119"/>
            <a:ext cx="3429000" cy="3429000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5166" y="1309352"/>
            <a:ext cx="4601633" cy="3434098"/>
          </a:xfrm>
        </p:spPr>
        <p:txBody>
          <a:bodyPr/>
          <a:lstStyle/>
          <a:p>
            <a:r>
              <a:rPr lang="en-US" dirty="0"/>
              <a:t>The preimage is translated 3 units left and up 5 units.</a:t>
            </a:r>
          </a:p>
          <a:p>
            <a:endParaRPr lang="en-US" dirty="0"/>
          </a:p>
          <a:p>
            <a:r>
              <a:rPr lang="en-US" dirty="0"/>
              <a:t>Which points did you label?</a:t>
            </a:r>
          </a:p>
          <a:p>
            <a:r>
              <a:rPr lang="en-US" dirty="0"/>
              <a:t>How did you label the corresponding points?</a:t>
            </a:r>
          </a:p>
          <a:p>
            <a:pPr lvl="7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Translations: Question 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2197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201CF9B6-81CB-79A3-63FD-7AD790908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05119"/>
            <a:ext cx="3429000" cy="3429000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5166" y="1309352"/>
            <a:ext cx="4601633" cy="3434098"/>
          </a:xfrm>
        </p:spPr>
        <p:txBody>
          <a:bodyPr/>
          <a:lstStyle/>
          <a:p>
            <a:r>
              <a:rPr lang="en-US" dirty="0"/>
              <a:t>The preimage is translated 3 units left and up 5 units.</a:t>
            </a:r>
          </a:p>
          <a:p>
            <a:endParaRPr lang="en-US" dirty="0"/>
          </a:p>
          <a:p>
            <a:r>
              <a:rPr lang="en-US" dirty="0"/>
              <a:t>Which points did you label?</a:t>
            </a:r>
          </a:p>
          <a:p>
            <a:r>
              <a:rPr lang="en-US" dirty="0"/>
              <a:t>How did you label the corresponding points?</a:t>
            </a:r>
          </a:p>
          <a:p>
            <a:pPr lvl="7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Translations: Question 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7371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Individually write the steps for your procedure.</a:t>
            </a:r>
          </a:p>
          <a:p>
            <a:r>
              <a:rPr lang="en-US" b="1" dirty="0">
                <a:solidFill>
                  <a:schemeClr val="accent4"/>
                </a:solidFill>
              </a:rPr>
              <a:t>Group 1: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How do I describe a translation that I see </a:t>
            </a:r>
            <a:br>
              <a:rPr lang="en-US" dirty="0"/>
            </a:br>
            <a:r>
              <a:rPr lang="en-US" dirty="0"/>
              <a:t>on a </a:t>
            </a:r>
            <a:r>
              <a:rPr lang="en-US" b="1" dirty="0">
                <a:solidFill>
                  <a:schemeClr val="accent4"/>
                </a:solidFill>
              </a:rPr>
              <a:t>graph</a:t>
            </a:r>
            <a:r>
              <a:rPr lang="en-US" dirty="0"/>
              <a:t> as an </a:t>
            </a:r>
            <a:r>
              <a:rPr lang="en-US" b="1" dirty="0">
                <a:solidFill>
                  <a:schemeClr val="accent4"/>
                </a:solidFill>
              </a:rPr>
              <a:t>algebraic rule</a:t>
            </a:r>
            <a:r>
              <a:rPr lang="en-US" dirty="0"/>
              <a:t>?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Group 2: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/>
              <a:t>How do I describe a translation that I see on 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graph</a:t>
            </a:r>
            <a:r>
              <a:rPr lang="en-US" dirty="0"/>
              <a:t> as 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vector</a:t>
            </a:r>
            <a:r>
              <a:rPr lang="en-US" dirty="0"/>
              <a:t>?</a:t>
            </a:r>
          </a:p>
          <a:p>
            <a:r>
              <a:rPr lang="en-US" b="1" dirty="0">
                <a:solidFill>
                  <a:schemeClr val="accent2"/>
                </a:solidFill>
              </a:rPr>
              <a:t>Group 3:</a:t>
            </a:r>
            <a:r>
              <a:rPr lang="en-US" dirty="0"/>
              <a:t> How do I draw a translation on </a:t>
            </a:r>
            <a:r>
              <a:rPr lang="en-US" b="1" dirty="0">
                <a:solidFill>
                  <a:schemeClr val="accent2"/>
                </a:solidFill>
              </a:rPr>
              <a:t>graph</a:t>
            </a:r>
            <a:r>
              <a:rPr lang="en-US" dirty="0"/>
              <a:t> paper when given an </a:t>
            </a:r>
            <a:r>
              <a:rPr lang="en-US" b="1" dirty="0">
                <a:solidFill>
                  <a:schemeClr val="accent2"/>
                </a:solidFill>
              </a:rPr>
              <a:t>algebraic rule</a:t>
            </a:r>
            <a:r>
              <a:rPr lang="en-US" dirty="0"/>
              <a:t>?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Group 4: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How do I draw a translation on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graph</a:t>
            </a:r>
            <a:r>
              <a:rPr lang="en-US" dirty="0"/>
              <a:t> paper </a:t>
            </a:r>
            <a:br>
              <a:rPr lang="en-US" dirty="0"/>
            </a:br>
            <a:r>
              <a:rPr lang="en-US" dirty="0"/>
              <a:t>when given a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vector</a:t>
            </a:r>
            <a:r>
              <a:rPr lang="en-US" dirty="0"/>
              <a:t>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Pyramid: Step 1</a:t>
            </a:r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4775EFCC-27CB-8A38-046E-9C90FBFED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449" y="400051"/>
            <a:ext cx="2285859" cy="197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6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Find a partner within your group and </a:t>
            </a:r>
            <a:br>
              <a:rPr lang="en-US" dirty="0"/>
            </a:br>
            <a:r>
              <a:rPr lang="en-US" dirty="0"/>
              <a:t>compare your steps. </a:t>
            </a:r>
          </a:p>
          <a:p>
            <a:pPr lvl="1"/>
            <a:r>
              <a:rPr lang="en-US" dirty="0"/>
              <a:t>What is the same? What is different?</a:t>
            </a:r>
          </a:p>
          <a:p>
            <a:r>
              <a:rPr lang="en-US" dirty="0"/>
              <a:t>Refine your steps: create the most efficient, yet general steps.</a:t>
            </a:r>
          </a:p>
          <a:p>
            <a:pPr lvl="1"/>
            <a:r>
              <a:rPr lang="en-US" dirty="0"/>
              <a:t>Should it take 5 steps? Could it get done in 3 steps?</a:t>
            </a:r>
          </a:p>
          <a:p>
            <a:pPr lvl="1"/>
            <a:r>
              <a:rPr lang="en-US" dirty="0"/>
              <a:t>Do these steps work for all problems like this?</a:t>
            </a:r>
          </a:p>
          <a:p>
            <a:r>
              <a:rPr lang="en-US" sz="2000" b="1" dirty="0"/>
              <a:t>Group 1:</a:t>
            </a:r>
            <a:r>
              <a:rPr lang="en-US" sz="2000" dirty="0"/>
              <a:t> graph → algebraic rule</a:t>
            </a:r>
          </a:p>
          <a:p>
            <a:r>
              <a:rPr lang="en-US" sz="2000" b="1" dirty="0"/>
              <a:t>Group 2:</a:t>
            </a:r>
            <a:r>
              <a:rPr lang="en-US" sz="2000" dirty="0"/>
              <a:t> graph → vector</a:t>
            </a:r>
          </a:p>
          <a:p>
            <a:r>
              <a:rPr lang="en-US" sz="2000" b="1" dirty="0"/>
              <a:t>Group 3:</a:t>
            </a:r>
            <a:r>
              <a:rPr lang="en-US" sz="2000" dirty="0"/>
              <a:t> algebraic rule → graph</a:t>
            </a:r>
          </a:p>
          <a:p>
            <a:r>
              <a:rPr lang="en-US" sz="2000" b="1" dirty="0"/>
              <a:t>Group 4:</a:t>
            </a:r>
            <a:r>
              <a:rPr lang="en-US" sz="2000" dirty="0"/>
              <a:t> vector → graph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Pyramid: Step 2</a:t>
            </a:r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2151193E-3985-9D90-15E2-D076B1A65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449" y="400051"/>
            <a:ext cx="2285859" cy="197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45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Get together with everyone from your group and </a:t>
            </a:r>
            <a:br>
              <a:rPr lang="en-US" dirty="0"/>
            </a:br>
            <a:r>
              <a:rPr lang="en-US" dirty="0"/>
              <a:t>compare your steps.</a:t>
            </a:r>
          </a:p>
          <a:p>
            <a:pPr lvl="1"/>
            <a:r>
              <a:rPr lang="en-US" dirty="0"/>
              <a:t>What is the same? What is different?</a:t>
            </a:r>
          </a:p>
          <a:p>
            <a:r>
              <a:rPr lang="en-US" dirty="0"/>
              <a:t>Refine your steps: create the most efficient, yet general steps.</a:t>
            </a:r>
          </a:p>
          <a:p>
            <a:pPr lvl="1"/>
            <a:r>
              <a:rPr lang="en-US" dirty="0"/>
              <a:t>Should it take 5 steps? Could it get done in 3 steps?</a:t>
            </a:r>
          </a:p>
          <a:p>
            <a:pPr lvl="1"/>
            <a:r>
              <a:rPr lang="en-US" dirty="0"/>
              <a:t>Do these steps work for all problems like this?</a:t>
            </a:r>
          </a:p>
          <a:p>
            <a:r>
              <a:rPr lang="en-US" sz="2000" b="1" dirty="0"/>
              <a:t>Group 1:</a:t>
            </a:r>
            <a:r>
              <a:rPr lang="en-US" sz="2000" dirty="0"/>
              <a:t> graph → algebraic rule</a:t>
            </a:r>
          </a:p>
          <a:p>
            <a:r>
              <a:rPr lang="en-US" sz="2000" b="1" dirty="0"/>
              <a:t>Group 2:</a:t>
            </a:r>
            <a:r>
              <a:rPr lang="en-US" sz="2000" dirty="0"/>
              <a:t> graph → vector</a:t>
            </a:r>
          </a:p>
          <a:p>
            <a:r>
              <a:rPr lang="en-US" sz="2000" b="1" dirty="0"/>
              <a:t>Group 3:</a:t>
            </a:r>
            <a:r>
              <a:rPr lang="en-US" sz="2000" dirty="0"/>
              <a:t> algebraic rule → graph</a:t>
            </a:r>
          </a:p>
          <a:p>
            <a:r>
              <a:rPr lang="en-US" sz="2000" b="1" dirty="0"/>
              <a:t>Group 4:</a:t>
            </a:r>
            <a:r>
              <a:rPr lang="en-US" sz="2000" dirty="0"/>
              <a:t> vector → graph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Pyramid: Step 3</a:t>
            </a:r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87AA96B9-D2C1-4D64-E569-CB70E5117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449" y="400051"/>
            <a:ext cx="2285859" cy="197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Pick a spokesperson from your group to share</a:t>
            </a:r>
            <a:br>
              <a:rPr lang="en-US" dirty="0"/>
            </a:br>
            <a:r>
              <a:rPr lang="en-US" dirty="0"/>
              <a:t>the finalized steps with the whole class.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How do we go from one representation to another?</a:t>
            </a:r>
          </a:p>
          <a:p>
            <a:pPr lvl="1"/>
            <a:r>
              <a:rPr lang="en-US" b="1" dirty="0"/>
              <a:t>Group 1:</a:t>
            </a:r>
            <a:r>
              <a:rPr lang="en-US" dirty="0"/>
              <a:t> graph → algebraic rule</a:t>
            </a:r>
          </a:p>
          <a:p>
            <a:pPr lvl="1"/>
            <a:r>
              <a:rPr lang="en-US" b="1" dirty="0"/>
              <a:t>Group 2:</a:t>
            </a:r>
            <a:r>
              <a:rPr lang="en-US" dirty="0"/>
              <a:t> graph → vector</a:t>
            </a:r>
          </a:p>
          <a:p>
            <a:pPr lvl="1"/>
            <a:r>
              <a:rPr lang="en-US" b="1" dirty="0"/>
              <a:t>Group 3:</a:t>
            </a:r>
            <a:r>
              <a:rPr lang="en-US" dirty="0"/>
              <a:t> algebraic rule → graph</a:t>
            </a:r>
          </a:p>
          <a:p>
            <a:pPr lvl="1"/>
            <a:r>
              <a:rPr lang="en-US" b="1" dirty="0"/>
              <a:t>Group 4:</a:t>
            </a:r>
            <a:r>
              <a:rPr lang="en-US" dirty="0"/>
              <a:t> vector → graph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Pyramid: Step 4</a:t>
            </a:r>
          </a:p>
        </p:txBody>
      </p:sp>
      <p:pic>
        <p:nvPicPr>
          <p:cNvPr id="2" name="Picture 1" descr="Shape, arrow&#10;&#10;Description automatically generated">
            <a:extLst>
              <a:ext uri="{FF2B5EF4-FFF2-40B4-BE49-F238E27FC236}">
                <a16:creationId xmlns:a16="http://schemas.microsoft.com/office/drawing/2014/main" id="{778B7654-3A44-9620-D53A-C5734EFE7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449" y="400051"/>
            <a:ext cx="2285859" cy="197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3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Traditional Transformations, Part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Translations: Seminole Patchwork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The patterns from Seminole patchwork </a:t>
            </a:r>
            <a:br>
              <a:rPr lang="en-US" dirty="0"/>
            </a:br>
            <a:r>
              <a:rPr lang="en-US" dirty="0"/>
              <a:t>often represent the creator. Think about how </a:t>
            </a:r>
            <a:br>
              <a:rPr lang="en-US" dirty="0"/>
            </a:br>
            <a:r>
              <a:rPr lang="en-US" dirty="0"/>
              <a:t>to symbolize something important in your school life, home life, or about your personal interests.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Add this preimage to the jacket, leaving room to translate it twice.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Draw both translations.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Label each figure as </a:t>
            </a:r>
            <a:r>
              <a:rPr lang="en-US" i="1" dirty="0"/>
              <a:t>preimage</a:t>
            </a:r>
            <a:r>
              <a:rPr lang="en-US" dirty="0"/>
              <a:t>, </a:t>
            </a:r>
            <a:r>
              <a:rPr lang="en-US" i="1" dirty="0"/>
              <a:t>image 1</a:t>
            </a:r>
            <a:r>
              <a:rPr lang="en-US" dirty="0"/>
              <a:t>, and </a:t>
            </a:r>
            <a:r>
              <a:rPr lang="en-US" i="1" dirty="0"/>
              <a:t>image 2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Me</a:t>
            </a: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7FEED64-F6FD-0B1A-C2B5-C1B719974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687" y="307247"/>
            <a:ext cx="1754113" cy="175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9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n-US" dirty="0"/>
              <a:t>Trade papers.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dirty="0"/>
              <a:t>Use your partner’s design to describe the two translations.</a:t>
            </a:r>
          </a:p>
          <a:p>
            <a:pPr lvl="1"/>
            <a:r>
              <a:rPr lang="en-US" dirty="0"/>
              <a:t>Describe image 1 with an </a:t>
            </a:r>
            <a:r>
              <a:rPr lang="en-US" b="1" dirty="0"/>
              <a:t>algebraic rule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Describe image 2 with a </a:t>
            </a:r>
            <a:r>
              <a:rPr lang="en-US" b="1" dirty="0"/>
              <a:t>vector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Me</a:t>
            </a: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7FEED64-F6FD-0B1A-C2B5-C1B719974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687" y="307247"/>
            <a:ext cx="1754113" cy="175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8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7"/>
            </a:pPr>
            <a:r>
              <a:rPr lang="en-US" dirty="0"/>
              <a:t>Check your work with your partner.</a:t>
            </a:r>
          </a:p>
          <a:p>
            <a:pPr lvl="1"/>
            <a:r>
              <a:rPr lang="en-US" dirty="0"/>
              <a:t>Does your translation describe your partner’s work?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Discuss your preimage designs.</a:t>
            </a:r>
          </a:p>
          <a:p>
            <a:pPr lvl="1"/>
            <a:r>
              <a:rPr lang="en-US" dirty="0"/>
              <a:t>How does it represent you?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Write a 1-3 sentence caption for your partner’s jacket design.</a:t>
            </a:r>
          </a:p>
          <a:p>
            <a:pPr lvl="1"/>
            <a:r>
              <a:rPr lang="en-US" dirty="0"/>
              <a:t>Include how it is meaningful to your partner.</a:t>
            </a:r>
          </a:p>
          <a:p>
            <a:pPr lvl="1"/>
            <a:r>
              <a:rPr lang="en-US" dirty="0"/>
              <a:t>Include the math involved.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Me</a:t>
            </a: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7FEED64-F6FD-0B1A-C2B5-C1B719974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687" y="307247"/>
            <a:ext cx="1754113" cy="175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1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1736981"/>
          </a:xfrm>
        </p:spPr>
        <p:txBody>
          <a:bodyPr/>
          <a:lstStyle/>
          <a:p>
            <a:pPr marL="55563" indent="0">
              <a:buNone/>
            </a:pPr>
            <a:r>
              <a:rPr lang="en-US" dirty="0"/>
              <a:t>How are transformations and symbolism used through First American cultures?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2399664"/>
          </a:xfrm>
        </p:spPr>
        <p:txBody>
          <a:bodyPr>
            <a:normAutofit/>
          </a:bodyPr>
          <a:lstStyle/>
          <a:p>
            <a:r>
              <a:rPr lang="en-US" dirty="0"/>
              <a:t>Represent coordinate-plane transformations graphically, algebraically, and verbally.</a:t>
            </a:r>
          </a:p>
          <a:p>
            <a:r>
              <a:rPr lang="en-US" dirty="0"/>
              <a:t>Apply transformations to solve problems.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&lt;insert video&gt;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Seminole Patchwork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AB6FC5E9-73CB-477F-1637-FC4574967705}"/>
              </a:ext>
            </a:extLst>
          </p:cNvPr>
          <p:cNvSpPr txBox="1">
            <a:spLocks/>
          </p:cNvSpPr>
          <p:nvPr/>
        </p:nvSpPr>
        <p:spPr>
          <a:xfrm>
            <a:off x="457200" y="4618234"/>
            <a:ext cx="8229600" cy="525265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  <a:highlight>
                  <a:srgbClr val="FFFF00"/>
                </a:highlight>
              </a:rPr>
              <a:t>Hyperlink Video Title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5600700" cy="34340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Seminole patchwork patterns are repeated by duplicating the image and then sliding it. Work with a partner to complete each table.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After completing each table, think about the results:</a:t>
            </a:r>
          </a:p>
          <a:p>
            <a:r>
              <a:rPr lang="en-US" dirty="0"/>
              <a:t>What do you notice?</a:t>
            </a:r>
          </a:p>
          <a:p>
            <a:r>
              <a:rPr lang="en-US" dirty="0"/>
              <a:t>What do you wonder?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Designs</a:t>
            </a:r>
          </a:p>
        </p:txBody>
      </p:sp>
      <p:pic>
        <p:nvPicPr>
          <p:cNvPr id="4" name="Picture 3" descr="A picture containing indoor, skirt&#10;&#10;Description automatically generated">
            <a:extLst>
              <a:ext uri="{FF2B5EF4-FFF2-40B4-BE49-F238E27FC236}">
                <a16:creationId xmlns:a16="http://schemas.microsoft.com/office/drawing/2014/main" id="{DE6DE89B-F0F4-708C-CDE5-EC54B9ED0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900" y="357007"/>
            <a:ext cx="2628900" cy="3511296"/>
          </a:xfrm>
          <a:prstGeom prst="rect">
            <a:avLst/>
          </a:prstGeom>
        </p:spPr>
      </p:pic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7A965508-62A1-2729-3BC5-25FE8028BEA7}"/>
              </a:ext>
            </a:extLst>
          </p:cNvPr>
          <p:cNvSpPr txBox="1">
            <a:spLocks/>
          </p:cNvSpPr>
          <p:nvPr/>
        </p:nvSpPr>
        <p:spPr>
          <a:xfrm>
            <a:off x="6057900" y="3906416"/>
            <a:ext cx="2628900" cy="837033"/>
          </a:xfrm>
          <a:prstGeom prst="rect">
            <a:avLst/>
          </a:prstGeom>
        </p:spPr>
        <p:txBody>
          <a:bodyPr vert="horz" lIns="91435" tIns="45718" rIns="91435" bIns="45718">
            <a:normAutofit fontScale="77500" lnSpcReduction="20000"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Doll Wearing Seminole Woman’s Outfit</a:t>
            </a:r>
            <a:r>
              <a:rPr lang="en-US" dirty="0">
                <a:solidFill>
                  <a:schemeClr val="accent2"/>
                </a:solidFill>
              </a:rPr>
              <a:t> from the Brooklyn Museum</a:t>
            </a:r>
          </a:p>
        </p:txBody>
      </p:sp>
    </p:spTree>
    <p:extLst>
      <p:ext uri="{BB962C8B-B14F-4D97-AF65-F5344CB8AC3E}">
        <p14:creationId xmlns:p14="http://schemas.microsoft.com/office/powerpoint/2010/main" val="414117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Placeholder 10">
            <a:extLst>
              <a:ext uri="{FF2B5EF4-FFF2-40B4-BE49-F238E27FC236}">
                <a16:creationId xmlns:a16="http://schemas.microsoft.com/office/drawing/2014/main" id="{3AEF4F54-6C5F-3AE7-1E87-12968CDB9A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56113"/>
              </p:ext>
            </p:extLst>
          </p:nvPr>
        </p:nvGraphicFramePr>
        <p:xfrm>
          <a:off x="5157626" y="1309688"/>
          <a:ext cx="3513178" cy="2942590"/>
        </p:xfrm>
        <a:graphic>
          <a:graphicData uri="http://schemas.openxmlformats.org/drawingml/2006/table">
            <a:tbl>
              <a:tblPr firstRow="1" firstCol="1" bandRow="1"/>
              <a:tblGrid>
                <a:gridCol w="1756589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1756589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Image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Image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154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832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91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</a:tbl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Designs: Question 1</a:t>
            </a:r>
          </a:p>
        </p:txBody>
      </p:sp>
      <p:pic>
        <p:nvPicPr>
          <p:cNvPr id="1031" name="Picture 12">
            <a:extLst>
              <a:ext uri="{FF2B5EF4-FFF2-40B4-BE49-F238E27FC236}">
                <a16:creationId xmlns:a16="http://schemas.microsoft.com/office/drawing/2014/main" id="{F004DD27-5C34-52A1-0792-0C3CC5DD5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464811" y="1309352"/>
            <a:ext cx="4489995" cy="348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CA7A54-6C2D-D17C-13CA-4CE94AE0A5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423324"/>
              </p:ext>
            </p:extLst>
          </p:nvPr>
        </p:nvGraphicFramePr>
        <p:xfrm>
          <a:off x="5444508" y="1749561"/>
          <a:ext cx="11557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55600" imgH="380880" progId="Equation.DSMT4">
                  <p:embed/>
                </p:oleObj>
              </mc:Choice>
              <mc:Fallback>
                <p:oleObj name="Equation" r:id="rId3" imgW="1155600" imgH="380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508" y="1749561"/>
                        <a:ext cx="11557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FE5968-DE50-452D-F85D-F1FC41A0F2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979387"/>
              </p:ext>
            </p:extLst>
          </p:nvPr>
        </p:nvGraphicFramePr>
        <p:xfrm>
          <a:off x="5531027" y="2170617"/>
          <a:ext cx="9826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77760" imgH="380880" progId="Equation.DSMT4">
                  <p:embed/>
                </p:oleObj>
              </mc:Choice>
              <mc:Fallback>
                <p:oleObj name="Equation" r:id="rId5" imgW="977760" imgH="380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1027" y="2170617"/>
                        <a:ext cx="982663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E4A0556-39CE-9433-7A9F-D690EA387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694319"/>
              </p:ext>
            </p:extLst>
          </p:nvPr>
        </p:nvGraphicFramePr>
        <p:xfrm>
          <a:off x="5609608" y="2591673"/>
          <a:ext cx="8255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480" imgH="380880" progId="Equation.DSMT4">
                  <p:embed/>
                </p:oleObj>
              </mc:Choice>
              <mc:Fallback>
                <p:oleObj name="Equation" r:id="rId7" imgW="82548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9608" y="2591673"/>
                        <a:ext cx="8255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33AF7D0-F2AB-2587-9BEC-05F2FD3A18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9546"/>
              </p:ext>
            </p:extLst>
          </p:nvPr>
        </p:nvGraphicFramePr>
        <p:xfrm>
          <a:off x="5603258" y="3012730"/>
          <a:ext cx="838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38080" imgH="380880" progId="Equation.DSMT4">
                  <p:embed/>
                </p:oleObj>
              </mc:Choice>
              <mc:Fallback>
                <p:oleObj name="Equation" r:id="rId9" imgW="83808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258" y="3012730"/>
                        <a:ext cx="8382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8C0560D-484E-C97C-AC5E-72322BE2CB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45223"/>
              </p:ext>
            </p:extLst>
          </p:nvPr>
        </p:nvGraphicFramePr>
        <p:xfrm>
          <a:off x="5546108" y="3433787"/>
          <a:ext cx="9525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52200" imgH="380880" progId="Equation.DSMT4">
                  <p:embed/>
                </p:oleObj>
              </mc:Choice>
              <mc:Fallback>
                <p:oleObj name="Equation" r:id="rId11" imgW="9522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108" y="3433787"/>
                        <a:ext cx="9525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F1D6BDF-CDD4-5BED-4231-A7DF7D42AB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091133"/>
              </p:ext>
            </p:extLst>
          </p:nvPr>
        </p:nvGraphicFramePr>
        <p:xfrm>
          <a:off x="5530233" y="3854845"/>
          <a:ext cx="9842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90360" imgH="380880" progId="Equation.DSMT4">
                  <p:embed/>
                </p:oleObj>
              </mc:Choice>
              <mc:Fallback>
                <p:oleObj name="Equation" r:id="rId13" imgW="990360" imgH="380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233" y="3854845"/>
                        <a:ext cx="9842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7C12A74-8BD1-C641-D87C-F7D0E3D882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573471"/>
              </p:ext>
            </p:extLst>
          </p:nvPr>
        </p:nvGraphicFramePr>
        <p:xfrm>
          <a:off x="7119938" y="1758950"/>
          <a:ext cx="13081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07880" imgH="380880" progId="Equation.DSMT4">
                  <p:embed/>
                </p:oleObj>
              </mc:Choice>
              <mc:Fallback>
                <p:oleObj name="Equation" r:id="rId15" imgW="1307880" imgH="380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0CA7A54-6C2D-D17C-13CA-4CE94AE0A5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938" y="1758950"/>
                        <a:ext cx="13081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3979AC0-5C4E-41C5-0EE1-FE1F218C6E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19570"/>
              </p:ext>
            </p:extLst>
          </p:nvPr>
        </p:nvGraphicFramePr>
        <p:xfrm>
          <a:off x="7161213" y="2179638"/>
          <a:ext cx="12255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18960" imgH="380880" progId="Equation.DSMT4">
                  <p:embed/>
                </p:oleObj>
              </mc:Choice>
              <mc:Fallback>
                <p:oleObj name="Equation" r:id="rId17" imgW="1218960" imgH="380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6FE5968-DE50-452D-F85D-F1FC41A0F2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3" y="2179638"/>
                        <a:ext cx="12255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F697637-6466-9E6A-3BC1-3EDCA4ED3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368358"/>
              </p:ext>
            </p:extLst>
          </p:nvPr>
        </p:nvGraphicFramePr>
        <p:xfrm>
          <a:off x="7310438" y="2600325"/>
          <a:ext cx="9271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27000" imgH="380880" progId="Equation.DSMT4">
                  <p:embed/>
                </p:oleObj>
              </mc:Choice>
              <mc:Fallback>
                <p:oleObj name="Equation" r:id="rId19" imgW="92700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E4A0556-39CE-9433-7A9F-D690EA3871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8" y="2600325"/>
                        <a:ext cx="9271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92BD94A-4206-B265-ECF2-70240370F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070296"/>
              </p:ext>
            </p:extLst>
          </p:nvPr>
        </p:nvGraphicFramePr>
        <p:xfrm>
          <a:off x="7297738" y="3021013"/>
          <a:ext cx="9525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52200" imgH="380880" progId="Equation.DSMT4">
                  <p:embed/>
                </p:oleObj>
              </mc:Choice>
              <mc:Fallback>
                <p:oleObj name="Equation" r:id="rId21" imgW="952200" imgH="380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33AF7D0-F2AB-2587-9BEC-05F2FD3A18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3021013"/>
                        <a:ext cx="9525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8FD9F12-CABB-238A-C1CD-EB07BD46E2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97514"/>
              </p:ext>
            </p:extLst>
          </p:nvPr>
        </p:nvGraphicFramePr>
        <p:xfrm>
          <a:off x="7272338" y="3443288"/>
          <a:ext cx="10033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002960" imgH="380880" progId="Equation.DSMT4">
                  <p:embed/>
                </p:oleObj>
              </mc:Choice>
              <mc:Fallback>
                <p:oleObj name="Equation" r:id="rId23" imgW="1002960" imgH="380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8C0560D-484E-C97C-AC5E-72322BE2CB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3443288"/>
                        <a:ext cx="10033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23F58C49-E9E8-DA79-47EE-893808BC7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990122"/>
              </p:ext>
            </p:extLst>
          </p:nvPr>
        </p:nvGraphicFramePr>
        <p:xfrm>
          <a:off x="7231063" y="3863975"/>
          <a:ext cx="10858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091880" imgH="380880" progId="Equation.DSMT4">
                  <p:embed/>
                </p:oleObj>
              </mc:Choice>
              <mc:Fallback>
                <p:oleObj name="Equation" r:id="rId25" imgW="1091880" imgH="380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F1D6BDF-CDD4-5BED-4231-A7DF7D42AB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3863975"/>
                        <a:ext cx="108585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49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Placeholder 10">
            <a:extLst>
              <a:ext uri="{FF2B5EF4-FFF2-40B4-BE49-F238E27FC236}">
                <a16:creationId xmlns:a16="http://schemas.microsoft.com/office/drawing/2014/main" id="{3AEF4F54-6C5F-3AE7-1E87-12968CDB9A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885727"/>
              </p:ext>
            </p:extLst>
          </p:nvPr>
        </p:nvGraphicFramePr>
        <p:xfrm>
          <a:off x="5157626" y="1309688"/>
          <a:ext cx="3513178" cy="2942590"/>
        </p:xfrm>
        <a:graphic>
          <a:graphicData uri="http://schemas.openxmlformats.org/drawingml/2006/table">
            <a:tbl>
              <a:tblPr firstRow="1" firstCol="1" bandRow="1"/>
              <a:tblGrid>
                <a:gridCol w="1756589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1756589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Image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Image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154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832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91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</a:tbl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Designs: Question 2</a:t>
            </a:r>
          </a:p>
        </p:txBody>
      </p:sp>
      <p:pic>
        <p:nvPicPr>
          <p:cNvPr id="1031" name="Picture 12">
            <a:extLst>
              <a:ext uri="{FF2B5EF4-FFF2-40B4-BE49-F238E27FC236}">
                <a16:creationId xmlns:a16="http://schemas.microsoft.com/office/drawing/2014/main" id="{F004DD27-5C34-52A1-0792-0C3CC5DD5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464811" y="1309352"/>
            <a:ext cx="4489995" cy="348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CA7A54-6C2D-D17C-13CA-4CE94AE0A5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023747"/>
              </p:ext>
            </p:extLst>
          </p:nvPr>
        </p:nvGraphicFramePr>
        <p:xfrm>
          <a:off x="5444508" y="1749561"/>
          <a:ext cx="11557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55600" imgH="380880" progId="Equation.DSMT4">
                  <p:embed/>
                </p:oleObj>
              </mc:Choice>
              <mc:Fallback>
                <p:oleObj name="Equation" r:id="rId3" imgW="1155600" imgH="380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0CA7A54-6C2D-D17C-13CA-4CE94AE0A5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508" y="1749561"/>
                        <a:ext cx="11557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FE5968-DE50-452D-F85D-F1FC41A0F2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685050"/>
              </p:ext>
            </p:extLst>
          </p:nvPr>
        </p:nvGraphicFramePr>
        <p:xfrm>
          <a:off x="5531027" y="2170617"/>
          <a:ext cx="9826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77760" imgH="380880" progId="Equation.DSMT4">
                  <p:embed/>
                </p:oleObj>
              </mc:Choice>
              <mc:Fallback>
                <p:oleObj name="Equation" r:id="rId5" imgW="977760" imgH="380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6FE5968-DE50-452D-F85D-F1FC41A0F2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1027" y="2170617"/>
                        <a:ext cx="982663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E4A0556-39CE-9433-7A9F-D690EA387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532799"/>
              </p:ext>
            </p:extLst>
          </p:nvPr>
        </p:nvGraphicFramePr>
        <p:xfrm>
          <a:off x="5609608" y="2591673"/>
          <a:ext cx="8255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480" imgH="380880" progId="Equation.DSMT4">
                  <p:embed/>
                </p:oleObj>
              </mc:Choice>
              <mc:Fallback>
                <p:oleObj name="Equation" r:id="rId7" imgW="82548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E4A0556-39CE-9433-7A9F-D690EA3871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9608" y="2591673"/>
                        <a:ext cx="8255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33AF7D0-F2AB-2587-9BEC-05F2FD3A18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739050"/>
              </p:ext>
            </p:extLst>
          </p:nvPr>
        </p:nvGraphicFramePr>
        <p:xfrm>
          <a:off x="5603258" y="3012730"/>
          <a:ext cx="838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38080" imgH="380880" progId="Equation.DSMT4">
                  <p:embed/>
                </p:oleObj>
              </mc:Choice>
              <mc:Fallback>
                <p:oleObj name="Equation" r:id="rId9" imgW="838080" imgH="380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33AF7D0-F2AB-2587-9BEC-05F2FD3A18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258" y="3012730"/>
                        <a:ext cx="8382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8C0560D-484E-C97C-AC5E-72322BE2CB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303083"/>
              </p:ext>
            </p:extLst>
          </p:nvPr>
        </p:nvGraphicFramePr>
        <p:xfrm>
          <a:off x="5546108" y="3433787"/>
          <a:ext cx="9525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52200" imgH="380880" progId="Equation.DSMT4">
                  <p:embed/>
                </p:oleObj>
              </mc:Choice>
              <mc:Fallback>
                <p:oleObj name="Equation" r:id="rId11" imgW="952200" imgH="380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8C0560D-484E-C97C-AC5E-72322BE2CB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108" y="3433787"/>
                        <a:ext cx="9525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F1D6BDF-CDD4-5BED-4231-A7DF7D42AB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068899"/>
              </p:ext>
            </p:extLst>
          </p:nvPr>
        </p:nvGraphicFramePr>
        <p:xfrm>
          <a:off x="5530233" y="3854845"/>
          <a:ext cx="9842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90360" imgH="380880" progId="Equation.DSMT4">
                  <p:embed/>
                </p:oleObj>
              </mc:Choice>
              <mc:Fallback>
                <p:oleObj name="Equation" r:id="rId13" imgW="990360" imgH="380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F1D6BDF-CDD4-5BED-4231-A7DF7D42AB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233" y="3854845"/>
                        <a:ext cx="9842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7C12A74-8BD1-C641-D87C-F7D0E3D882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611985"/>
              </p:ext>
            </p:extLst>
          </p:nvPr>
        </p:nvGraphicFramePr>
        <p:xfrm>
          <a:off x="7246938" y="1758950"/>
          <a:ext cx="10541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54080" imgH="380880" progId="Equation.DSMT4">
                  <p:embed/>
                </p:oleObj>
              </mc:Choice>
              <mc:Fallback>
                <p:oleObj name="Equation" r:id="rId15" imgW="1054080" imgH="3808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C7C12A74-8BD1-C641-D87C-F7D0E3D882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6938" y="1758950"/>
                        <a:ext cx="10541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3979AC0-5C4E-41C5-0EE1-FE1F218C6E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345096"/>
              </p:ext>
            </p:extLst>
          </p:nvPr>
        </p:nvGraphicFramePr>
        <p:xfrm>
          <a:off x="7377113" y="2179638"/>
          <a:ext cx="7921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87320" imgH="380880" progId="Equation.DSMT4">
                  <p:embed/>
                </p:oleObj>
              </mc:Choice>
              <mc:Fallback>
                <p:oleObj name="Equation" r:id="rId17" imgW="787320" imgH="380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3979AC0-5C4E-41C5-0EE1-FE1F218C6E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113" y="2179638"/>
                        <a:ext cx="792162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F697637-6466-9E6A-3BC1-3EDCA4ED3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108762"/>
              </p:ext>
            </p:extLst>
          </p:nvPr>
        </p:nvGraphicFramePr>
        <p:xfrm>
          <a:off x="7304088" y="2600325"/>
          <a:ext cx="939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39600" imgH="380880" progId="Equation.DSMT4">
                  <p:embed/>
                </p:oleObj>
              </mc:Choice>
              <mc:Fallback>
                <p:oleObj name="Equation" r:id="rId19" imgW="939600" imgH="3808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F697637-6466-9E6A-3BC1-3EDCA4ED3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088" y="2600325"/>
                        <a:ext cx="9398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92BD94A-4206-B265-ECF2-70240370F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642540"/>
              </p:ext>
            </p:extLst>
          </p:nvPr>
        </p:nvGraphicFramePr>
        <p:xfrm>
          <a:off x="7316788" y="3021013"/>
          <a:ext cx="9144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14400" imgH="380880" progId="Equation.DSMT4">
                  <p:embed/>
                </p:oleObj>
              </mc:Choice>
              <mc:Fallback>
                <p:oleObj name="Equation" r:id="rId21" imgW="914400" imgH="3808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92BD94A-4206-B265-ECF2-70240370F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788" y="3021013"/>
                        <a:ext cx="9144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8FD9F12-CABB-238A-C1CD-EB07BD46E2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38451"/>
              </p:ext>
            </p:extLst>
          </p:nvPr>
        </p:nvGraphicFramePr>
        <p:xfrm>
          <a:off x="7240588" y="3443288"/>
          <a:ext cx="10668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066680" imgH="380880" progId="Equation.DSMT4">
                  <p:embed/>
                </p:oleObj>
              </mc:Choice>
              <mc:Fallback>
                <p:oleObj name="Equation" r:id="rId23" imgW="1066680" imgH="3808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A8FD9F12-CABB-238A-C1CD-EB07BD46E2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0588" y="3443288"/>
                        <a:ext cx="10668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23F58C49-E9E8-DA79-47EE-893808BC7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338641"/>
              </p:ext>
            </p:extLst>
          </p:nvPr>
        </p:nvGraphicFramePr>
        <p:xfrm>
          <a:off x="7243763" y="3863975"/>
          <a:ext cx="10604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066680" imgH="380880" progId="Equation.DSMT4">
                  <p:embed/>
                </p:oleObj>
              </mc:Choice>
              <mc:Fallback>
                <p:oleObj name="Equation" r:id="rId25" imgW="1066680" imgH="3808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23F58C49-E9E8-DA79-47EE-893808BC73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763" y="3863975"/>
                        <a:ext cx="106045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930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Placeholder 10">
            <a:extLst>
              <a:ext uri="{FF2B5EF4-FFF2-40B4-BE49-F238E27FC236}">
                <a16:creationId xmlns:a16="http://schemas.microsoft.com/office/drawing/2014/main" id="{3AEF4F54-6C5F-3AE7-1E87-12968CDB9AA3}"/>
              </a:ext>
            </a:extLst>
          </p:cNvPr>
          <p:cNvGraphicFramePr>
            <a:graphicFrameLocks/>
          </p:cNvGraphicFramePr>
          <p:nvPr/>
        </p:nvGraphicFramePr>
        <p:xfrm>
          <a:off x="5157626" y="1309688"/>
          <a:ext cx="3513178" cy="2942590"/>
        </p:xfrm>
        <a:graphic>
          <a:graphicData uri="http://schemas.openxmlformats.org/drawingml/2006/table">
            <a:tbl>
              <a:tblPr firstRow="1" firstCol="1" bandRow="1"/>
              <a:tblGrid>
                <a:gridCol w="1756589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1756589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Image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Image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154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832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91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</a:tbl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Designs: Question 3</a:t>
            </a:r>
          </a:p>
        </p:txBody>
      </p:sp>
      <p:pic>
        <p:nvPicPr>
          <p:cNvPr id="1031" name="Picture 12">
            <a:extLst>
              <a:ext uri="{FF2B5EF4-FFF2-40B4-BE49-F238E27FC236}">
                <a16:creationId xmlns:a16="http://schemas.microsoft.com/office/drawing/2014/main" id="{F004DD27-5C34-52A1-0792-0C3CC5DD5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464811" y="1309352"/>
            <a:ext cx="4489995" cy="348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CA7A54-6C2D-D17C-13CA-4CE94AE0A5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4508" y="1749561"/>
          <a:ext cx="11557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55600" imgH="380880" progId="Equation.DSMT4">
                  <p:embed/>
                </p:oleObj>
              </mc:Choice>
              <mc:Fallback>
                <p:oleObj name="Equation" r:id="rId3" imgW="1155600" imgH="380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0CA7A54-6C2D-D17C-13CA-4CE94AE0A5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508" y="1749561"/>
                        <a:ext cx="11557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FE5968-DE50-452D-F85D-F1FC41A0F2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31027" y="2170617"/>
          <a:ext cx="9826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77760" imgH="380880" progId="Equation.DSMT4">
                  <p:embed/>
                </p:oleObj>
              </mc:Choice>
              <mc:Fallback>
                <p:oleObj name="Equation" r:id="rId5" imgW="977760" imgH="380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6FE5968-DE50-452D-F85D-F1FC41A0F2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1027" y="2170617"/>
                        <a:ext cx="982663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E4A0556-39CE-9433-7A9F-D690EA3871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9608" y="2591673"/>
          <a:ext cx="8255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480" imgH="380880" progId="Equation.DSMT4">
                  <p:embed/>
                </p:oleObj>
              </mc:Choice>
              <mc:Fallback>
                <p:oleObj name="Equation" r:id="rId7" imgW="82548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E4A0556-39CE-9433-7A9F-D690EA3871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9608" y="2591673"/>
                        <a:ext cx="8255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33AF7D0-F2AB-2587-9BEC-05F2FD3A18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3258" y="3012730"/>
          <a:ext cx="838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38080" imgH="380880" progId="Equation.DSMT4">
                  <p:embed/>
                </p:oleObj>
              </mc:Choice>
              <mc:Fallback>
                <p:oleObj name="Equation" r:id="rId9" imgW="838080" imgH="380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33AF7D0-F2AB-2587-9BEC-05F2FD3A18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258" y="3012730"/>
                        <a:ext cx="8382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8C0560D-484E-C97C-AC5E-72322BE2CB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6108" y="3433787"/>
          <a:ext cx="9525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52200" imgH="380880" progId="Equation.DSMT4">
                  <p:embed/>
                </p:oleObj>
              </mc:Choice>
              <mc:Fallback>
                <p:oleObj name="Equation" r:id="rId11" imgW="952200" imgH="380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8C0560D-484E-C97C-AC5E-72322BE2CB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108" y="3433787"/>
                        <a:ext cx="9525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F1D6BDF-CDD4-5BED-4231-A7DF7D42AB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30233" y="3854845"/>
          <a:ext cx="9842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90360" imgH="380880" progId="Equation.DSMT4">
                  <p:embed/>
                </p:oleObj>
              </mc:Choice>
              <mc:Fallback>
                <p:oleObj name="Equation" r:id="rId13" imgW="990360" imgH="380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F1D6BDF-CDD4-5BED-4231-A7DF7D42AB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233" y="3854845"/>
                        <a:ext cx="9842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7C12A74-8BD1-C641-D87C-F7D0E3D882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96876"/>
              </p:ext>
            </p:extLst>
          </p:nvPr>
        </p:nvGraphicFramePr>
        <p:xfrm>
          <a:off x="7361238" y="1758950"/>
          <a:ext cx="8255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25480" imgH="380880" progId="Equation.DSMT4">
                  <p:embed/>
                </p:oleObj>
              </mc:Choice>
              <mc:Fallback>
                <p:oleObj name="Equation" r:id="rId15" imgW="825480" imgH="3808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C7C12A74-8BD1-C641-D87C-F7D0E3D882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1238" y="1758950"/>
                        <a:ext cx="8255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3979AC0-5C4E-41C5-0EE1-FE1F218C6E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546912"/>
              </p:ext>
            </p:extLst>
          </p:nvPr>
        </p:nvGraphicFramePr>
        <p:xfrm>
          <a:off x="7364413" y="2179638"/>
          <a:ext cx="8159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12520" imgH="380880" progId="Equation.DSMT4">
                  <p:embed/>
                </p:oleObj>
              </mc:Choice>
              <mc:Fallback>
                <p:oleObj name="Equation" r:id="rId17" imgW="812520" imgH="380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3979AC0-5C4E-41C5-0EE1-FE1F218C6E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4413" y="2179638"/>
                        <a:ext cx="81597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F697637-6466-9E6A-3BC1-3EDCA4ED3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796217"/>
              </p:ext>
            </p:extLst>
          </p:nvPr>
        </p:nvGraphicFramePr>
        <p:xfrm>
          <a:off x="7297738" y="2600325"/>
          <a:ext cx="9525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52200" imgH="380880" progId="Equation.DSMT4">
                  <p:embed/>
                </p:oleObj>
              </mc:Choice>
              <mc:Fallback>
                <p:oleObj name="Equation" r:id="rId19" imgW="952200" imgH="3808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F697637-6466-9E6A-3BC1-3EDCA4ED3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600325"/>
                        <a:ext cx="9525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92BD94A-4206-B265-ECF2-70240370F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08630"/>
              </p:ext>
            </p:extLst>
          </p:nvPr>
        </p:nvGraphicFramePr>
        <p:xfrm>
          <a:off x="7310438" y="3021013"/>
          <a:ext cx="9271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27000" imgH="380880" progId="Equation.DSMT4">
                  <p:embed/>
                </p:oleObj>
              </mc:Choice>
              <mc:Fallback>
                <p:oleObj name="Equation" r:id="rId21" imgW="927000" imgH="3808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92BD94A-4206-B265-ECF2-70240370F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8" y="3021013"/>
                        <a:ext cx="9271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8FD9F12-CABB-238A-C1CD-EB07BD46E2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202257"/>
              </p:ext>
            </p:extLst>
          </p:nvPr>
        </p:nvGraphicFramePr>
        <p:xfrm>
          <a:off x="7335838" y="3443288"/>
          <a:ext cx="8763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876240" imgH="380880" progId="Equation.DSMT4">
                  <p:embed/>
                </p:oleObj>
              </mc:Choice>
              <mc:Fallback>
                <p:oleObj name="Equation" r:id="rId23" imgW="876240" imgH="3808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A8FD9F12-CABB-238A-C1CD-EB07BD46E2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5838" y="3443288"/>
                        <a:ext cx="8763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23F58C49-E9E8-DA79-47EE-893808BC7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86651"/>
              </p:ext>
            </p:extLst>
          </p:nvPr>
        </p:nvGraphicFramePr>
        <p:xfrm>
          <a:off x="7339013" y="3863975"/>
          <a:ext cx="8699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76240" imgH="380880" progId="Equation.DSMT4">
                  <p:embed/>
                </p:oleObj>
              </mc:Choice>
              <mc:Fallback>
                <p:oleObj name="Equation" r:id="rId25" imgW="876240" imgH="3808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23F58C49-E9E8-DA79-47EE-893808BC73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013" y="3863975"/>
                        <a:ext cx="86995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8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6186</TotalTime>
  <Words>1067</Words>
  <Application>Microsoft Office PowerPoint</Application>
  <PresentationFormat>On-screen Show (16:9)</PresentationFormat>
  <Paragraphs>121</Paragraphs>
  <Slides>22</Slides>
  <Notes>10</Notes>
  <HiddenSlides>3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 2</vt:lpstr>
      <vt:lpstr>LEARN theme</vt:lpstr>
      <vt:lpstr>Equation</vt:lpstr>
      <vt:lpstr>PowerPoint Presentation</vt:lpstr>
      <vt:lpstr>Traditional Transformations, Part 1</vt:lpstr>
      <vt:lpstr>Essential Question</vt:lpstr>
      <vt:lpstr>Lesson Objectives</vt:lpstr>
      <vt:lpstr>Seminole Patchwork</vt:lpstr>
      <vt:lpstr>Detailed Designs</vt:lpstr>
      <vt:lpstr>Detailed Designs: Question 1</vt:lpstr>
      <vt:lpstr>Detailed Designs: Question 2</vt:lpstr>
      <vt:lpstr>Detailed Designs: Question 3</vt:lpstr>
      <vt:lpstr>Detailed Designs: I Notice, I Wonder</vt:lpstr>
      <vt:lpstr>Guided Notes</vt:lpstr>
      <vt:lpstr>Trying Translations</vt:lpstr>
      <vt:lpstr>Trying Translations: Question 1</vt:lpstr>
      <vt:lpstr>Trying Translations: Question 2</vt:lpstr>
      <vt:lpstr>Trying Translations: Question 3</vt:lpstr>
      <vt:lpstr>Inverted Pyramid: Step 1</vt:lpstr>
      <vt:lpstr>Inverted Pyramid: Step 2</vt:lpstr>
      <vt:lpstr>Inverted Pyramid: Step 3</vt:lpstr>
      <vt:lpstr>Inverted Pyramid: Step 4</vt:lpstr>
      <vt:lpstr>Translating Me</vt:lpstr>
      <vt:lpstr>Translating Me</vt:lpstr>
      <vt:lpstr>Translating 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Eike, Michell L.</cp:lastModifiedBy>
  <cp:revision>12</cp:revision>
  <dcterms:created xsi:type="dcterms:W3CDTF">2023-01-20T19:44:06Z</dcterms:created>
  <dcterms:modified xsi:type="dcterms:W3CDTF">2023-02-06T20:36:35Z</dcterms:modified>
</cp:coreProperties>
</file>