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27"/>
  </p:notesMasterIdLst>
  <p:sldIdLst>
    <p:sldId id="276" r:id="rId2"/>
    <p:sldId id="282" r:id="rId3"/>
    <p:sldId id="283" r:id="rId4"/>
    <p:sldId id="275" r:id="rId5"/>
    <p:sldId id="289" r:id="rId6"/>
    <p:sldId id="334" r:id="rId7"/>
    <p:sldId id="335" r:id="rId8"/>
    <p:sldId id="273" r:id="rId9"/>
    <p:sldId id="290" r:id="rId10"/>
    <p:sldId id="317" r:id="rId11"/>
    <p:sldId id="285" r:id="rId12"/>
    <p:sldId id="318" r:id="rId13"/>
    <p:sldId id="322" r:id="rId14"/>
    <p:sldId id="319" r:id="rId15"/>
    <p:sldId id="323" r:id="rId16"/>
    <p:sldId id="321" r:id="rId17"/>
    <p:sldId id="324" r:id="rId18"/>
    <p:sldId id="286" r:id="rId19"/>
    <p:sldId id="287" r:id="rId20"/>
    <p:sldId id="325" r:id="rId21"/>
    <p:sldId id="326" r:id="rId22"/>
    <p:sldId id="330" r:id="rId23"/>
    <p:sldId id="331" r:id="rId24"/>
    <p:sldId id="288" r:id="rId25"/>
    <p:sldId id="332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E96616-8C38-4AC1-BCF3-398F91FF98DC}" v="2" dt="2023-07-06T15:10:04.3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6"/>
  </p:normalViewPr>
  <p:slideViewPr>
    <p:cSldViewPr snapToGrid="0" snapToObjects="1">
      <p:cViewPr>
        <p:scale>
          <a:sx n="100" d="100"/>
          <a:sy n="100" d="100"/>
        </p:scale>
        <p:origin x="720" y="16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gler, Elijah B." userId="f8c51b32-9712-48c3-a3e3-6e02870c610e" providerId="ADAL" clId="{39E96616-8C38-4AC1-BCF3-398F91FF98DC}"/>
    <pc:docChg chg="custSel modSld">
      <pc:chgData name="Bigler, Elijah B." userId="f8c51b32-9712-48c3-a3e3-6e02870c610e" providerId="ADAL" clId="{39E96616-8C38-4AC1-BCF3-398F91FF98DC}" dt="2023-07-06T15:22:35.402" v="212" actId="20577"/>
      <pc:docMkLst>
        <pc:docMk/>
      </pc:docMkLst>
      <pc:sldChg chg="addSp delSp modSp mod delAnim modAnim modNotesTx">
        <pc:chgData name="Bigler, Elijah B." userId="f8c51b32-9712-48c3-a3e3-6e02870c610e" providerId="ADAL" clId="{39E96616-8C38-4AC1-BCF3-398F91FF98DC}" dt="2023-07-06T15:22:35.402" v="212" actId="20577"/>
        <pc:sldMkLst>
          <pc:docMk/>
          <pc:sldMk cId="1962415612" sldId="334"/>
        </pc:sldMkLst>
        <pc:spChg chg="del mod">
          <ac:chgData name="Bigler, Elijah B." userId="f8c51b32-9712-48c3-a3e3-6e02870c610e" providerId="ADAL" clId="{39E96616-8C38-4AC1-BCF3-398F91FF98DC}" dt="2023-07-06T15:11:45.380" v="122" actId="478"/>
          <ac:spMkLst>
            <pc:docMk/>
            <pc:sldMk cId="1962415612" sldId="334"/>
            <ac:spMk id="2" creationId="{AB6FC5E9-73CB-477F-1637-FC4574967705}"/>
          </ac:spMkLst>
        </pc:spChg>
        <pc:spChg chg="add del mod">
          <ac:chgData name="Bigler, Elijah B." userId="f8c51b32-9712-48c3-a3e3-6e02870c610e" providerId="ADAL" clId="{39E96616-8C38-4AC1-BCF3-398F91FF98DC}" dt="2023-07-06T15:09:06.135" v="6" actId="22"/>
          <ac:spMkLst>
            <pc:docMk/>
            <pc:sldMk cId="1962415612" sldId="334"/>
            <ac:spMk id="5" creationId="{E5741C05-0EC9-0721-59BC-D42A789BB04E}"/>
          </ac:spMkLst>
        </pc:spChg>
        <pc:spChg chg="del mod">
          <ac:chgData name="Bigler, Elijah B." userId="f8c51b32-9712-48c3-a3e3-6e02870c610e" providerId="ADAL" clId="{39E96616-8C38-4AC1-BCF3-398F91FF98DC}" dt="2023-07-06T15:04:17.343" v="1"/>
          <ac:spMkLst>
            <pc:docMk/>
            <pc:sldMk cId="1962415612" sldId="334"/>
            <ac:spMk id="20" creationId="{F1228430-A5CD-4C5D-A779-1E4F20C15B02}"/>
          </ac:spMkLst>
        </pc:spChg>
        <pc:picChg chg="add del mod">
          <ac:chgData name="Bigler, Elijah B." userId="f8c51b32-9712-48c3-a3e3-6e02870c610e" providerId="ADAL" clId="{39E96616-8C38-4AC1-BCF3-398F91FF98DC}" dt="2023-07-06T15:05:42.361" v="5" actId="478"/>
          <ac:picMkLst>
            <pc:docMk/>
            <pc:sldMk cId="1962415612" sldId="334"/>
            <ac:picMk id="3" creationId="{09B7B3D5-166C-456D-7810-663ABC1B2D9C}"/>
          </ac:picMkLst>
        </pc:picChg>
        <pc:picChg chg="add mod ord">
          <ac:chgData name="Bigler, Elijah B." userId="f8c51b32-9712-48c3-a3e3-6e02870c610e" providerId="ADAL" clId="{39E96616-8C38-4AC1-BCF3-398F91FF98DC}" dt="2023-07-06T15:10:04.352" v="10"/>
          <ac:picMkLst>
            <pc:docMk/>
            <pc:sldMk cId="1962415612" sldId="334"/>
            <ac:picMk id="7" creationId="{3349CE4F-150D-EB78-860D-03EFF76AC538}"/>
          </ac:picMkLst>
        </pc:picChg>
      </pc:sldChg>
    </pc:docChg>
  </pc:docChgLst>
  <pc:docChgLst>
    <pc:chgData name="Bigler, Elijah B." userId="f8c51b32-9712-48c3-a3e3-6e02870c610e" providerId="ADAL" clId="{4BBB09FC-ECE2-4BD1-8024-7D351500AD9B}"/>
    <pc:docChg chg="modSld">
      <pc:chgData name="Bigler, Elijah B." userId="f8c51b32-9712-48c3-a3e3-6e02870c610e" providerId="ADAL" clId="{4BBB09FC-ECE2-4BD1-8024-7D351500AD9B}" dt="2023-06-15T16:50:46.713" v="107" actId="20577"/>
      <pc:docMkLst>
        <pc:docMk/>
      </pc:docMkLst>
      <pc:sldChg chg="modSp mod">
        <pc:chgData name="Bigler, Elijah B." userId="f8c51b32-9712-48c3-a3e3-6e02870c610e" providerId="ADAL" clId="{4BBB09FC-ECE2-4BD1-8024-7D351500AD9B}" dt="2023-06-15T15:57:50.876" v="104" actId="20577"/>
        <pc:sldMkLst>
          <pc:docMk/>
          <pc:sldMk cId="1443740932" sldId="273"/>
        </pc:sldMkLst>
        <pc:spChg chg="mod">
          <ac:chgData name="Bigler, Elijah B." userId="f8c51b32-9712-48c3-a3e3-6e02870c610e" providerId="ADAL" clId="{4BBB09FC-ECE2-4BD1-8024-7D351500AD9B}" dt="2023-06-15T15:57:50.876" v="104" actId="20577"/>
          <ac:spMkLst>
            <pc:docMk/>
            <pc:sldMk cId="1443740932" sldId="273"/>
            <ac:spMk id="20" creationId="{F1228430-A5CD-4C5D-A779-1E4F20C15B02}"/>
          </ac:spMkLst>
        </pc:spChg>
      </pc:sldChg>
      <pc:sldChg chg="modSp mod">
        <pc:chgData name="Bigler, Elijah B." userId="f8c51b32-9712-48c3-a3e3-6e02870c610e" providerId="ADAL" clId="{4BBB09FC-ECE2-4BD1-8024-7D351500AD9B}" dt="2023-06-14T19:30:16.082" v="2" actId="20577"/>
        <pc:sldMkLst>
          <pc:docMk/>
          <pc:sldMk cId="0" sldId="282"/>
        </pc:sldMkLst>
        <pc:spChg chg="mod">
          <ac:chgData name="Bigler, Elijah B." userId="f8c51b32-9712-48c3-a3e3-6e02870c610e" providerId="ADAL" clId="{4BBB09FC-ECE2-4BD1-8024-7D351500AD9B}" dt="2023-06-14T19:30:16.082" v="2" actId="20577"/>
          <ac:spMkLst>
            <pc:docMk/>
            <pc:sldMk cId="0" sldId="282"/>
            <ac:spMk id="4" creationId="{AD9A7854-D128-194F-AB89-C5ADDB206B0D}"/>
          </ac:spMkLst>
        </pc:spChg>
      </pc:sldChg>
      <pc:sldChg chg="modSp mod">
        <pc:chgData name="Bigler, Elijah B." userId="f8c51b32-9712-48c3-a3e3-6e02870c610e" providerId="ADAL" clId="{4BBB09FC-ECE2-4BD1-8024-7D351500AD9B}" dt="2023-06-14T19:30:29.988" v="5" actId="20577"/>
        <pc:sldMkLst>
          <pc:docMk/>
          <pc:sldMk cId="67447186" sldId="283"/>
        </pc:sldMkLst>
        <pc:spChg chg="mod">
          <ac:chgData name="Bigler, Elijah B." userId="f8c51b32-9712-48c3-a3e3-6e02870c610e" providerId="ADAL" clId="{4BBB09FC-ECE2-4BD1-8024-7D351500AD9B}" dt="2023-06-14T19:30:29.988" v="5" actId="20577"/>
          <ac:spMkLst>
            <pc:docMk/>
            <pc:sldMk cId="67447186" sldId="283"/>
            <ac:spMk id="5" creationId="{72349D1D-F9F5-4708-9845-24D99C47096D}"/>
          </ac:spMkLst>
        </pc:spChg>
      </pc:sldChg>
      <pc:sldChg chg="modSp mod">
        <pc:chgData name="Bigler, Elijah B." userId="f8c51b32-9712-48c3-a3e3-6e02870c610e" providerId="ADAL" clId="{4BBB09FC-ECE2-4BD1-8024-7D351500AD9B}" dt="2023-06-15T16:28:45.732" v="106" actId="20577"/>
        <pc:sldMkLst>
          <pc:docMk/>
          <pc:sldMk cId="3874643662" sldId="287"/>
        </pc:sldMkLst>
        <pc:spChg chg="mod">
          <ac:chgData name="Bigler, Elijah B." userId="f8c51b32-9712-48c3-a3e3-6e02870c610e" providerId="ADAL" clId="{4BBB09FC-ECE2-4BD1-8024-7D351500AD9B}" dt="2023-06-15T16:28:45.732" v="106" actId="20577"/>
          <ac:spMkLst>
            <pc:docMk/>
            <pc:sldMk cId="3874643662" sldId="287"/>
            <ac:spMk id="20" creationId="{F1228430-A5CD-4C5D-A779-1E4F20C15B02}"/>
          </ac:spMkLst>
        </pc:spChg>
      </pc:sldChg>
      <pc:sldChg chg="modSp mod">
        <pc:chgData name="Bigler, Elijah B." userId="f8c51b32-9712-48c3-a3e3-6e02870c610e" providerId="ADAL" clId="{4BBB09FC-ECE2-4BD1-8024-7D351500AD9B}" dt="2023-06-15T16:50:46.713" v="107" actId="20577"/>
        <pc:sldMkLst>
          <pc:docMk/>
          <pc:sldMk cId="3131602619" sldId="289"/>
        </pc:sldMkLst>
        <pc:spChg chg="mod">
          <ac:chgData name="Bigler, Elijah B." userId="f8c51b32-9712-48c3-a3e3-6e02870c610e" providerId="ADAL" clId="{4BBB09FC-ECE2-4BD1-8024-7D351500AD9B}" dt="2023-06-15T16:50:46.713" v="107" actId="20577"/>
          <ac:spMkLst>
            <pc:docMk/>
            <pc:sldMk cId="3131602619" sldId="289"/>
            <ac:spMk id="20" creationId="{F1228430-A5CD-4C5D-A779-1E4F20C15B02}"/>
          </ac:spMkLst>
        </pc:spChg>
      </pc:sldChg>
      <pc:sldChg chg="modSp mod">
        <pc:chgData name="Bigler, Elijah B." userId="f8c51b32-9712-48c3-a3e3-6e02870c610e" providerId="ADAL" clId="{4BBB09FC-ECE2-4BD1-8024-7D351500AD9B}" dt="2023-06-14T19:31:36.722" v="21" actId="20577"/>
        <pc:sldMkLst>
          <pc:docMk/>
          <pc:sldMk cId="3758259577" sldId="290"/>
        </pc:sldMkLst>
        <pc:spChg chg="mod">
          <ac:chgData name="Bigler, Elijah B." userId="f8c51b32-9712-48c3-a3e3-6e02870c610e" providerId="ADAL" clId="{4BBB09FC-ECE2-4BD1-8024-7D351500AD9B}" dt="2023-06-14T19:31:36.722" v="21" actId="20577"/>
          <ac:spMkLst>
            <pc:docMk/>
            <pc:sldMk cId="3758259577" sldId="290"/>
            <ac:spMk id="19" creationId="{7D3ADB25-CB7B-467A-BB9B-0CFA403E2828}"/>
          </ac:spMkLst>
        </pc:spChg>
      </pc:sldChg>
      <pc:sldChg chg="modSp mod">
        <pc:chgData name="Bigler, Elijah B." userId="f8c51b32-9712-48c3-a3e3-6e02870c610e" providerId="ADAL" clId="{4BBB09FC-ECE2-4BD1-8024-7D351500AD9B}" dt="2023-06-14T19:31:04.932" v="9" actId="20577"/>
        <pc:sldMkLst>
          <pc:docMk/>
          <pc:sldMk cId="1962415612" sldId="334"/>
        </pc:sldMkLst>
        <pc:spChg chg="mod">
          <ac:chgData name="Bigler, Elijah B." userId="f8c51b32-9712-48c3-a3e3-6e02870c610e" providerId="ADAL" clId="{4BBB09FC-ECE2-4BD1-8024-7D351500AD9B}" dt="2023-06-14T19:31:04.932" v="9" actId="20577"/>
          <ac:spMkLst>
            <pc:docMk/>
            <pc:sldMk cId="1962415612" sldId="334"/>
            <ac:spMk id="19" creationId="{7D3ADB25-CB7B-467A-BB9B-0CFA403E2828}"/>
          </ac:spMkLst>
        </pc:spChg>
      </pc:sldChg>
      <pc:sldChg chg="modSp mod">
        <pc:chgData name="Bigler, Elijah B." userId="f8c51b32-9712-48c3-a3e3-6e02870c610e" providerId="ADAL" clId="{4BBB09FC-ECE2-4BD1-8024-7D351500AD9B}" dt="2023-06-15T15:41:53.884" v="66" actId="20577"/>
        <pc:sldMkLst>
          <pc:docMk/>
          <pc:sldMk cId="1293644155" sldId="335"/>
        </pc:sldMkLst>
        <pc:spChg chg="mod">
          <ac:chgData name="Bigler, Elijah B." userId="f8c51b32-9712-48c3-a3e3-6e02870c610e" providerId="ADAL" clId="{4BBB09FC-ECE2-4BD1-8024-7D351500AD9B}" dt="2023-06-14T19:31:21.408" v="18" actId="20577"/>
          <ac:spMkLst>
            <pc:docMk/>
            <pc:sldMk cId="1293644155" sldId="335"/>
            <ac:spMk id="19" creationId="{7D3ADB25-CB7B-467A-BB9B-0CFA403E2828}"/>
          </ac:spMkLst>
        </pc:spChg>
        <pc:spChg chg="mod">
          <ac:chgData name="Bigler, Elijah B." userId="f8c51b32-9712-48c3-a3e3-6e02870c610e" providerId="ADAL" clId="{4BBB09FC-ECE2-4BD1-8024-7D351500AD9B}" dt="2023-06-15T15:41:53.884" v="66" actId="20577"/>
          <ac:spMkLst>
            <pc:docMk/>
            <pc:sldMk cId="1293644155" sldId="335"/>
            <ac:spMk id="20" creationId="{F1228430-A5CD-4C5D-A779-1E4F20C15B0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CU7hBirn9c?si=hDNjlL8FbxcZELAV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51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Bell Ringers and Exit Tickets.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https://learn.k20center.ou.edu/strategy/125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38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(2023, July 5). </a:t>
            </a:r>
            <a:r>
              <a:rPr lang="en-US" sz="1800" b="0" i="1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Osage ribbonwork and reflections </a:t>
            </a:r>
            <a:r>
              <a:rPr lang="en-US" sz="18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[Video]. YouTube.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https://youtu.be/CCU7hBirn9c?si=hDNjlL8FbxcZELAV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240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Elbow Partners. Strategies. </a:t>
            </a:r>
            <a:r>
              <a:rPr lang="en-US" dirty="0">
                <a:hlinkClick r:id="rId3" tooltip="https://learn.k20center.ou.edu/strategy/116"/>
              </a:rPr>
              <a:t>https://learn.k20center.ou.edu/strategy/116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379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Pass the Problem.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https://learn.k20center.ou.edu/strategy/151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06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Pass the Problem.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https://learn.k20center.ou.edu/strategy/151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85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Pass the Problem.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https://learn.k20center.ou.edu/strategy/151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05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Pass the Problem.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https://learn.k20center.ou.edu/strategy/151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20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Pass the Problem.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https://learn.k20center.ou.edu/strategy/151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9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K20 Center. (n.d.). Bell Ringers and Exit Tickets. Strategies.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https://learn.k20center.ou.edu/strategy/125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78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CCU7hBirn9c?feature=oembed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youtu.be/CCU7hBirn9c?si=hDNjlL8FbxcZELA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complete the Guided Notes together.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Notes</a:t>
            </a:r>
          </a:p>
        </p:txBody>
      </p:sp>
    </p:spTree>
    <p:extLst>
      <p:ext uri="{BB962C8B-B14F-4D97-AF65-F5344CB8AC3E}">
        <p14:creationId xmlns:p14="http://schemas.microsoft.com/office/powerpoint/2010/main" val="20419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u="sng" dirty="0">
                <a:solidFill>
                  <a:schemeClr val="accent2"/>
                </a:solidFill>
              </a:rPr>
              <a:t>line of symmetry</a:t>
            </a:r>
            <a:r>
              <a:rPr lang="en-US" dirty="0"/>
              <a:t> cuts a figure into two mirror images.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Symmetry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98604-4E78-991C-FAAD-B4E01793E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5" y="1466596"/>
            <a:ext cx="2286000" cy="2286000"/>
          </a:xfrm>
          <a:prstGeom prst="rect">
            <a:avLst/>
          </a:prstGeom>
        </p:spPr>
      </p:pic>
      <p:pic>
        <p:nvPicPr>
          <p:cNvPr id="5" name="Picture 4" descr="Chart, radar chart&#10;&#10;Description automatically generated">
            <a:extLst>
              <a:ext uri="{FF2B5EF4-FFF2-40B4-BE49-F238E27FC236}">
                <a16:creationId xmlns:a16="http://schemas.microsoft.com/office/drawing/2014/main" id="{BFB857B0-18AF-F939-B1F0-2BD470A37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615" y="2550253"/>
            <a:ext cx="2286000" cy="2286000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4B91E78-EC12-A7B4-D270-AC52AC3BE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170" y="1360852"/>
            <a:ext cx="2286000" cy="2286000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6F5392C3-EC59-85F4-BFB8-25E5B9895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7355" y="2609596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2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BFC7323-FAB2-8499-250A-34314DA05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9298" y="1164497"/>
            <a:ext cx="5219875" cy="2649306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272" y="1309352"/>
            <a:ext cx="3005528" cy="3434098"/>
          </a:xfrm>
        </p:spPr>
        <p:txBody>
          <a:bodyPr/>
          <a:lstStyle/>
          <a:p>
            <a:r>
              <a:rPr lang="en-US" dirty="0"/>
              <a:t>What the line(s) of symmetry does the figure have?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Symmetry: Question 1</a:t>
            </a:r>
          </a:p>
        </p:txBody>
      </p:sp>
    </p:spTree>
    <p:extLst>
      <p:ext uri="{BB962C8B-B14F-4D97-AF65-F5344CB8AC3E}">
        <p14:creationId xmlns:p14="http://schemas.microsoft.com/office/powerpoint/2010/main" val="255241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272" y="1309352"/>
            <a:ext cx="3005528" cy="3434098"/>
          </a:xfrm>
        </p:spPr>
        <p:txBody>
          <a:bodyPr/>
          <a:lstStyle/>
          <a:p>
            <a:r>
              <a:rPr lang="en-US" dirty="0"/>
              <a:t>The lines of symmetry are </a:t>
            </a:r>
            <a:br>
              <a:rPr lang="en-US" dirty="0"/>
            </a:b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–1</a:t>
            </a:r>
            <a:r>
              <a:rPr lang="en-US" dirty="0"/>
              <a:t>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Symmetry: Question 1 (Solution)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C7323-FAB2-8499-250A-34314DA05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9299" y="1164497"/>
            <a:ext cx="5219873" cy="264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1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540" y="1309352"/>
            <a:ext cx="4366260" cy="3434098"/>
          </a:xfrm>
        </p:spPr>
        <p:txBody>
          <a:bodyPr/>
          <a:lstStyle/>
          <a:p>
            <a:r>
              <a:rPr lang="en-US" dirty="0"/>
              <a:t>What the line(s) of symmetry does the figure have?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Symmetry: Question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798121-3CD1-D611-690F-33F74875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1190534"/>
            <a:ext cx="3671734" cy="367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2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540" y="1309352"/>
            <a:ext cx="4366260" cy="3434098"/>
          </a:xfrm>
        </p:spPr>
        <p:txBody>
          <a:bodyPr/>
          <a:lstStyle/>
          <a:p>
            <a:r>
              <a:rPr lang="en-US" dirty="0"/>
              <a:t>The lines of symmetry are </a:t>
            </a:r>
            <a:br>
              <a:rPr lang="en-US" dirty="0"/>
            </a:b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–</a:t>
            </a:r>
            <a:r>
              <a:rPr lang="en-US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</a:t>
            </a:r>
            <a:r>
              <a:rPr lang="en-US" dirty="0"/>
              <a:t>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Symmetry: Question 2 (Solution)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798121-3CD1-D611-690F-33F74875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1190533"/>
            <a:ext cx="3671734" cy="367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5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0" y="1309352"/>
            <a:ext cx="3710940" cy="3434098"/>
          </a:xfrm>
        </p:spPr>
        <p:txBody>
          <a:bodyPr/>
          <a:lstStyle/>
          <a:p>
            <a:r>
              <a:rPr lang="en-US" dirty="0"/>
              <a:t>What the line(s) of symmetry does the figure have?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Symmetry: Question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798121-3CD1-D611-690F-33F74875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1309352"/>
            <a:ext cx="4396295" cy="342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8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495" y="1309352"/>
            <a:ext cx="3956095" cy="3434098"/>
          </a:xfrm>
        </p:spPr>
        <p:txBody>
          <a:bodyPr/>
          <a:lstStyle/>
          <a:p>
            <a:r>
              <a:rPr lang="en-US" dirty="0"/>
              <a:t>The lines of symmetry are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Symmetry: Question 3 (Solution)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798121-3CD1-D611-690F-33F74875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1307396"/>
            <a:ext cx="4396295" cy="3426057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97C8015-2EE9-B654-571F-FB69E9DC19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416414"/>
              </p:ext>
            </p:extLst>
          </p:nvPr>
        </p:nvGraphicFramePr>
        <p:xfrm>
          <a:off x="5117411" y="1690997"/>
          <a:ext cx="27559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55800" imgH="787320" progId="Equation.DSMT4">
                  <p:embed/>
                </p:oleObj>
              </mc:Choice>
              <mc:Fallback>
                <p:oleObj name="Equation" r:id="rId4" imgW="2755800" imgH="78732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97C8015-2EE9-B654-571F-FB69E9DC19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17411" y="1690997"/>
                        <a:ext cx="27559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7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else do you see </a:t>
            </a:r>
            <a:r>
              <a:rPr lang="en-US" b="1" dirty="0">
                <a:solidFill>
                  <a:schemeClr val="accent4"/>
                </a:solidFill>
              </a:rPr>
              <a:t>reflective symmetry</a:t>
            </a:r>
            <a:r>
              <a:rPr lang="en-US" dirty="0"/>
              <a:t>?</a:t>
            </a:r>
          </a:p>
          <a:p>
            <a:r>
              <a:rPr lang="en-US" dirty="0"/>
              <a:t>Think of something that is in this room or something that is familiar to you that has </a:t>
            </a:r>
            <a:r>
              <a:rPr lang="en-US" b="1" dirty="0"/>
              <a:t>only 1</a:t>
            </a:r>
            <a:r>
              <a:rPr lang="en-US" dirty="0"/>
              <a:t> line of symmetry.</a:t>
            </a:r>
          </a:p>
          <a:p>
            <a:r>
              <a:rPr lang="en-US" dirty="0"/>
              <a:t>Think of something that is in this room or something that is familiar to you that has </a:t>
            </a:r>
            <a:r>
              <a:rPr lang="en-US" b="1" dirty="0"/>
              <a:t>zero </a:t>
            </a:r>
            <a:r>
              <a:rPr lang="en-US" dirty="0"/>
              <a:t>lines of symmetry.</a:t>
            </a:r>
          </a:p>
          <a:p>
            <a:r>
              <a:rPr lang="en-US" dirty="0"/>
              <a:t>What is an example of something that has </a:t>
            </a:r>
            <a:r>
              <a:rPr lang="en-US" b="1" dirty="0"/>
              <a:t>2</a:t>
            </a:r>
            <a:r>
              <a:rPr lang="en-US" dirty="0"/>
              <a:t> lines of symmetry? What about </a:t>
            </a:r>
            <a:r>
              <a:rPr lang="en-US" b="1" dirty="0"/>
              <a:t>more than 2</a:t>
            </a:r>
            <a:r>
              <a:rPr lang="en-US" dirty="0"/>
              <a:t> lines of symmetry?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Symmetry in Our World</a:t>
            </a:r>
          </a:p>
        </p:txBody>
      </p:sp>
    </p:spTree>
    <p:extLst>
      <p:ext uri="{BB962C8B-B14F-4D97-AF65-F5344CB8AC3E}">
        <p14:creationId xmlns:p14="http://schemas.microsoft.com/office/powerpoint/2010/main" val="23101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your name on your paper for </a:t>
            </a:r>
            <a:r>
              <a:rPr lang="en-US" b="1" dirty="0"/>
              <a:t>Student A</a:t>
            </a:r>
            <a:r>
              <a:rPr lang="en-US" dirty="0"/>
              <a:t>.</a:t>
            </a:r>
          </a:p>
          <a:p>
            <a:r>
              <a:rPr lang="en-US" dirty="0"/>
              <a:t>Create your own preimage </a:t>
            </a:r>
            <a:br>
              <a:rPr lang="en-US" dirty="0"/>
            </a:br>
            <a:r>
              <a:rPr lang="en-US" dirty="0"/>
              <a:t>design in Quadrant II.</a:t>
            </a:r>
          </a:p>
          <a:p>
            <a:pPr lvl="1"/>
            <a:r>
              <a:rPr lang="en-US"/>
              <a:t>Be creative!</a:t>
            </a: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Perfecting Patterns: Step 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45CD7E2-2016-4708-D44A-27997EDC1796}"/>
              </a:ext>
            </a:extLst>
          </p:cNvPr>
          <p:cNvGrpSpPr/>
          <p:nvPr/>
        </p:nvGrpSpPr>
        <p:grpSpPr>
          <a:xfrm>
            <a:off x="4469021" y="1889800"/>
            <a:ext cx="3927602" cy="2433906"/>
            <a:chOff x="2923854" y="2279266"/>
            <a:chExt cx="3927602" cy="24339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88A8F2-66E3-76C9-7C84-F19F343CB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3854" y="2279266"/>
              <a:ext cx="3927602" cy="2433906"/>
            </a:xfrm>
            <a:prstGeom prst="rect">
              <a:avLst/>
            </a:prstGeom>
          </p:spPr>
        </p:pic>
        <p:pic>
          <p:nvPicPr>
            <p:cNvPr id="8" name="Picture 7" descr="Shape&#10;&#10;Description automatically generated">
              <a:extLst>
                <a:ext uri="{FF2B5EF4-FFF2-40B4-BE49-F238E27FC236}">
                  <a16:creationId xmlns:a16="http://schemas.microsoft.com/office/drawing/2014/main" id="{AB6024BA-D6BA-9553-6C12-850E8AC21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3283" y="2533650"/>
              <a:ext cx="3132019" cy="1588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464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Traditional Transformations, Part 2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Reflections: Osage Ribbon Work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 your paper to your right. You are now </a:t>
            </a:r>
            <a:r>
              <a:rPr lang="en-US" b="1" dirty="0"/>
              <a:t>Student B</a:t>
            </a:r>
            <a:r>
              <a:rPr lang="en-US" dirty="0"/>
              <a:t>.</a:t>
            </a:r>
          </a:p>
          <a:p>
            <a:r>
              <a:rPr lang="en-US" dirty="0"/>
              <a:t>Label the vertices of </a:t>
            </a:r>
            <a:br>
              <a:rPr lang="en-US" dirty="0"/>
            </a:br>
            <a:r>
              <a:rPr lang="en-US" dirty="0"/>
              <a:t>Student A’s design.</a:t>
            </a:r>
          </a:p>
          <a:p>
            <a:r>
              <a:rPr lang="en-US" dirty="0"/>
              <a:t>Imagine their preimage is </a:t>
            </a:r>
            <a:br>
              <a:rPr lang="en-US" dirty="0"/>
            </a:br>
            <a:r>
              <a:rPr lang="en-US" b="1" dirty="0">
                <a:solidFill>
                  <a:schemeClr val="accent4"/>
                </a:solidFill>
              </a:rPr>
              <a:t>reflected over the </a:t>
            </a:r>
            <a:r>
              <a:rPr lang="en-US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="1" dirty="0">
                <a:solidFill>
                  <a:schemeClr val="accent4"/>
                </a:solidFill>
              </a:rPr>
              <a:t>-axis</a:t>
            </a:r>
            <a:r>
              <a:rPr lang="en-US" dirty="0"/>
              <a:t>.</a:t>
            </a:r>
          </a:p>
          <a:p>
            <a:r>
              <a:rPr lang="en-US" dirty="0"/>
              <a:t>Create a table and identify </a:t>
            </a:r>
            <a:br>
              <a:rPr lang="en-US" dirty="0"/>
            </a:br>
            <a:r>
              <a:rPr lang="en-US" dirty="0"/>
              <a:t>the new corresponding ordered pairs.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0567CC-3CF1-FFAD-1B8F-DD52FC882818}"/>
              </a:ext>
            </a:extLst>
          </p:cNvPr>
          <p:cNvGrpSpPr/>
          <p:nvPr/>
        </p:nvGrpSpPr>
        <p:grpSpPr>
          <a:xfrm>
            <a:off x="4469021" y="1889800"/>
            <a:ext cx="3927602" cy="2433906"/>
            <a:chOff x="4469021" y="1889800"/>
            <a:chExt cx="3927602" cy="243390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AB26691-CAB9-341F-85A9-A73A8991E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9021" y="1889800"/>
              <a:ext cx="3927602" cy="243390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7CCE63B-F918-97FA-A70B-472B436B1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646001" y="2017495"/>
              <a:ext cx="3301024" cy="1856826"/>
            </a:xfrm>
            <a:prstGeom prst="rect">
              <a:avLst/>
            </a:prstGeom>
          </p:spPr>
        </p:pic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Perfecting Patterns: Step 2</a:t>
            </a:r>
          </a:p>
        </p:txBody>
      </p:sp>
    </p:spTree>
    <p:extLst>
      <p:ext uri="{BB962C8B-B14F-4D97-AF65-F5344CB8AC3E}">
        <p14:creationId xmlns:p14="http://schemas.microsoft.com/office/powerpoint/2010/main" val="369447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 your paper to your right. You are now </a:t>
            </a:r>
            <a:r>
              <a:rPr lang="en-US" b="1" dirty="0"/>
              <a:t>Student C</a:t>
            </a:r>
            <a:r>
              <a:rPr lang="en-US" dirty="0"/>
              <a:t>.</a:t>
            </a:r>
          </a:p>
          <a:p>
            <a:r>
              <a:rPr lang="en-US" dirty="0"/>
              <a:t>Check Student B’s work.</a:t>
            </a:r>
          </a:p>
          <a:p>
            <a:r>
              <a:rPr lang="en-US" dirty="0"/>
              <a:t>Imagine the preimage is </a:t>
            </a:r>
            <a:br>
              <a:rPr lang="en-US" dirty="0"/>
            </a:br>
            <a:r>
              <a:rPr lang="en-US" b="1" dirty="0">
                <a:solidFill>
                  <a:schemeClr val="accent4"/>
                </a:solidFill>
              </a:rPr>
              <a:t>reflected over the </a:t>
            </a:r>
            <a:r>
              <a:rPr lang="en-US" b="1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="1" dirty="0">
                <a:solidFill>
                  <a:schemeClr val="accent4"/>
                </a:solidFill>
              </a:rPr>
              <a:t>-axis</a:t>
            </a:r>
            <a:r>
              <a:rPr lang="en-US" dirty="0"/>
              <a:t>.</a:t>
            </a:r>
          </a:p>
          <a:p>
            <a:r>
              <a:rPr lang="en-US" dirty="0"/>
              <a:t>Create a table and identify </a:t>
            </a:r>
            <a:br>
              <a:rPr lang="en-US" dirty="0"/>
            </a:br>
            <a:r>
              <a:rPr lang="en-US" dirty="0"/>
              <a:t>the new corresponding </a:t>
            </a:r>
            <a:br>
              <a:rPr lang="en-US" dirty="0"/>
            </a:br>
            <a:r>
              <a:rPr lang="en-US" dirty="0"/>
              <a:t>ordered pairs.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Perfecting Patterns: Step 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9B5530B-33D2-7E74-116A-C9F7BEE93C10}"/>
              </a:ext>
            </a:extLst>
          </p:cNvPr>
          <p:cNvGrpSpPr/>
          <p:nvPr/>
        </p:nvGrpSpPr>
        <p:grpSpPr>
          <a:xfrm>
            <a:off x="4469021" y="1889800"/>
            <a:ext cx="3927602" cy="2433906"/>
            <a:chOff x="4469021" y="1889800"/>
            <a:chExt cx="3927602" cy="24339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6C912AF-AE96-E58A-4E30-F3B8F5D52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9021" y="1889800"/>
              <a:ext cx="3927602" cy="243390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BE61C2B-51B6-C633-FB24-67368D44D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646001" y="2017495"/>
              <a:ext cx="3301024" cy="185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72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Pass your paper back to </a:t>
            </a:r>
            <a:r>
              <a:rPr lang="en-US" b="1" dirty="0"/>
              <a:t>Student A</a:t>
            </a:r>
            <a:r>
              <a:rPr lang="en-US" dirty="0"/>
              <a:t>.</a:t>
            </a:r>
          </a:p>
          <a:p>
            <a:r>
              <a:rPr lang="en-US" dirty="0"/>
              <a:t>Copy your preimage onto a piece of graph paper.</a:t>
            </a:r>
          </a:p>
          <a:p>
            <a:r>
              <a:rPr lang="en-US" dirty="0"/>
              <a:t>Plot the points from Student B’s and Student C’s tables.</a:t>
            </a:r>
          </a:p>
          <a:p>
            <a:r>
              <a:rPr lang="en-US" dirty="0"/>
              <a:t>Are their points reflections of the vertices of your preimage?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Perfecting Patterns: Step 4</a:t>
            </a:r>
          </a:p>
        </p:txBody>
      </p:sp>
    </p:spTree>
    <p:extLst>
      <p:ext uri="{BB962C8B-B14F-4D97-AF65-F5344CB8AC3E}">
        <p14:creationId xmlns:p14="http://schemas.microsoft.com/office/powerpoint/2010/main" val="25323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Complete your design in Quadrant IV by using the </a:t>
            </a:r>
            <a:br>
              <a:rPr lang="en-US" dirty="0"/>
            </a:br>
            <a:r>
              <a:rPr lang="en-US" dirty="0"/>
              <a:t>reflective symmetry of your choice: </a:t>
            </a:r>
            <a:br>
              <a:rPr lang="en-US" dirty="0"/>
            </a:br>
            <a:r>
              <a:rPr lang="en-US" dirty="0"/>
              <a:t>over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-axis or over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-axis.</a:t>
            </a:r>
          </a:p>
          <a:p>
            <a:r>
              <a:rPr lang="en-US" dirty="0"/>
              <a:t>Use 4 colors to color your ribbonwork design. Remember to contrast light and dark colors like the Osage tribe does.</a:t>
            </a:r>
          </a:p>
          <a:p>
            <a:r>
              <a:rPr lang="en-US" dirty="0"/>
              <a:t>Cut out your ribbonwork and use it as a bookmark!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Perfecting Patterns: Step 5</a:t>
            </a:r>
          </a:p>
        </p:txBody>
      </p:sp>
    </p:spTree>
    <p:extLst>
      <p:ext uri="{BB962C8B-B14F-4D97-AF65-F5344CB8AC3E}">
        <p14:creationId xmlns:p14="http://schemas.microsoft.com/office/powerpoint/2010/main" val="104094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are the coordinates of the point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after reflecting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 –3)</a:t>
            </a:r>
            <a:r>
              <a:rPr lang="en-US" dirty="0"/>
              <a:t> over the line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–7</a:t>
            </a:r>
            <a:r>
              <a:rPr lang="en-US" dirty="0"/>
              <a:t>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the Line</a:t>
            </a:r>
          </a:p>
        </p:txBody>
      </p:sp>
      <p:pic>
        <p:nvPicPr>
          <p:cNvPr id="3" name="Picture 2" descr="A picture containing text, sign, picture frame&#10;&#10;Description automatically generated">
            <a:extLst>
              <a:ext uri="{FF2B5EF4-FFF2-40B4-BE49-F238E27FC236}">
                <a16:creationId xmlns:a16="http://schemas.microsoft.com/office/drawing/2014/main" id="{C0F86D7F-E785-3294-3CDC-E8B113B9E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950" y="400050"/>
            <a:ext cx="2422849" cy="16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–7 </a:t>
            </a:r>
            <a:r>
              <a:rPr lang="en-US" dirty="0"/>
              <a:t>is a vertical line, so this is a horizontal reflection.</a:t>
            </a:r>
          </a:p>
          <a:p>
            <a:r>
              <a:rPr lang="en-US" dirty="0"/>
              <a:t>This means that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-value will change and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-value will not change.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 –3)</a:t>
            </a:r>
            <a:r>
              <a:rPr lang="en-US" dirty="0"/>
              <a:t> is 8 units to the right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–7</a:t>
            </a:r>
            <a:r>
              <a:rPr lang="en-US" dirty="0"/>
              <a:t>, so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dirty="0"/>
              <a:t> needs to be 8 units to the left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–7</a:t>
            </a:r>
            <a:r>
              <a:rPr lang="en-US" dirty="0"/>
              <a:t>.</a:t>
            </a:r>
          </a:p>
          <a:p>
            <a:r>
              <a:rPr lang="en-US" dirty="0"/>
              <a:t>Therefore,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 is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(–15, –3)</a:t>
            </a:r>
            <a:r>
              <a:rPr lang="en-US" dirty="0">
                <a:latin typeface="+mn-lt"/>
                <a:cs typeface="Times New Roman" panose="02020603050405020304" pitchFamily="18" charset="0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the Line (Solution)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0290FA-D63F-A674-30FF-FB3FB504A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449" y="3150762"/>
            <a:ext cx="3593352" cy="1685492"/>
          </a:xfrm>
          <a:prstGeom prst="rect">
            <a:avLst/>
          </a:prstGeom>
        </p:spPr>
      </p:pic>
      <p:pic>
        <p:nvPicPr>
          <p:cNvPr id="4" name="Picture 3" descr="A picture containing text, sign, picture frame&#10;&#10;Description automatically generated">
            <a:extLst>
              <a:ext uri="{FF2B5EF4-FFF2-40B4-BE49-F238E27FC236}">
                <a16:creationId xmlns:a16="http://schemas.microsoft.com/office/drawing/2014/main" id="{911D4F39-0EB3-0A2A-3069-24883ACA9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629" y="400050"/>
            <a:ext cx="1634170" cy="110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7"/>
            <a:ext cx="7772400" cy="1736981"/>
          </a:xfrm>
        </p:spPr>
        <p:txBody>
          <a:bodyPr/>
          <a:lstStyle/>
          <a:p>
            <a:pPr marL="55563" indent="0">
              <a:buNone/>
            </a:pPr>
            <a:r>
              <a:rPr lang="en-US"/>
              <a:t>How are transformations and symbolism used through indigenous cultures?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2396018"/>
          </a:xfrm>
        </p:spPr>
        <p:txBody>
          <a:bodyPr>
            <a:normAutofit/>
          </a:bodyPr>
          <a:lstStyle/>
          <a:p>
            <a:r>
              <a:rPr lang="en-US" dirty="0"/>
              <a:t>Represent coordinate-plane transformations graphically, algebraically, and verbally.</a:t>
            </a:r>
          </a:p>
          <a:p>
            <a:r>
              <a:rPr lang="en-US" dirty="0"/>
              <a:t>Apply transformations to solve problems.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8229600" cy="3434098"/>
          </a:xfrm>
        </p:spPr>
        <p:txBody>
          <a:bodyPr/>
          <a:lstStyle/>
          <a:p>
            <a:r>
              <a:rPr lang="en-US" dirty="0"/>
              <a:t>You are about to watch a video of Dana Daylight sharing her knowledge of her tribe and the craft of making Osage </a:t>
            </a:r>
            <a:r>
              <a:rPr lang="en-US" dirty="0" err="1"/>
              <a:t>ribbonwork</a:t>
            </a:r>
            <a:r>
              <a:rPr lang="en-US" dirty="0"/>
              <a:t>.</a:t>
            </a:r>
          </a:p>
          <a:p>
            <a:r>
              <a:rPr lang="en-US" dirty="0"/>
              <a:t>Keep in mind the following questions as you watch the video:</a:t>
            </a:r>
          </a:p>
          <a:p>
            <a:pPr lvl="1"/>
            <a:r>
              <a:rPr lang="en-US" dirty="0"/>
              <a:t>What is one </a:t>
            </a:r>
            <a:r>
              <a:rPr lang="en-US" b="1" dirty="0"/>
              <a:t>new</a:t>
            </a:r>
            <a:r>
              <a:rPr lang="en-US" dirty="0"/>
              <a:t> thing you learned from this video?</a:t>
            </a:r>
          </a:p>
          <a:p>
            <a:pPr lvl="1"/>
            <a:r>
              <a:rPr lang="en-US" dirty="0"/>
              <a:t>What is one thing that you </a:t>
            </a:r>
            <a:r>
              <a:rPr lang="en-US" b="1" dirty="0"/>
              <a:t>already knew</a:t>
            </a:r>
            <a:r>
              <a:rPr lang="en-US" dirty="0"/>
              <a:t>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Osage Ribbonwork and Reflections</a:t>
            </a:r>
          </a:p>
        </p:txBody>
      </p:sp>
    </p:spTree>
    <p:extLst>
      <p:ext uri="{BB962C8B-B14F-4D97-AF65-F5344CB8AC3E}">
        <p14:creationId xmlns:p14="http://schemas.microsoft.com/office/powerpoint/2010/main" val="313160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9">
            <a:extLst>
              <a:ext uri="{FF2B5EF4-FFF2-40B4-BE49-F238E27FC236}">
                <a16:creationId xmlns:a16="http://schemas.microsoft.com/office/drawing/2014/main" id="{A792BEE4-2014-4682-367D-0D92CFB2CE5F}"/>
              </a:ext>
            </a:extLst>
          </p:cNvPr>
          <p:cNvSpPr txBox="1">
            <a:spLocks/>
          </p:cNvSpPr>
          <p:nvPr/>
        </p:nvSpPr>
        <p:spPr>
          <a:xfrm>
            <a:off x="0" y="4618234"/>
            <a:ext cx="9144000" cy="525265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Osage Ribbonwork and Reflections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8" name="Online Media 7">
            <a:hlinkClick r:id="" action="ppaction://media"/>
            <a:extLst>
              <a:ext uri="{FF2B5EF4-FFF2-40B4-BE49-F238E27FC236}">
                <a16:creationId xmlns:a16="http://schemas.microsoft.com/office/drawing/2014/main" id="{65CAD503-D72A-9451-D7CA-6A25E6EDC24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/>
        </p:blipFill>
        <p:spPr>
          <a:xfrm>
            <a:off x="757669" y="319261"/>
            <a:ext cx="7628662" cy="429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1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6042878" cy="34340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Think about what Dana Daylight shared about her culture and the mathematics of her </a:t>
            </a:r>
            <a:r>
              <a:rPr lang="en-US" dirty="0" err="1"/>
              <a:t>ribbonwork</a:t>
            </a:r>
            <a:r>
              <a:rPr lang="en-US" dirty="0"/>
              <a:t>. Discuss with your partner the following:</a:t>
            </a:r>
          </a:p>
          <a:p>
            <a:r>
              <a:rPr lang="en-US" dirty="0"/>
              <a:t>What is one </a:t>
            </a:r>
            <a:r>
              <a:rPr lang="en-US" b="1" dirty="0"/>
              <a:t>new</a:t>
            </a:r>
            <a:r>
              <a:rPr lang="en-US" dirty="0"/>
              <a:t> thing you learned?</a:t>
            </a:r>
          </a:p>
          <a:p>
            <a:r>
              <a:rPr lang="en-US" dirty="0"/>
              <a:t>What is one thing that you </a:t>
            </a:r>
            <a:r>
              <a:rPr lang="en-US" b="1" dirty="0"/>
              <a:t>already knew</a:t>
            </a:r>
            <a:r>
              <a:rPr lang="en-US" dirty="0"/>
              <a:t>?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Osage Ribbon Work and Reflections</a:t>
            </a:r>
          </a:p>
        </p:txBody>
      </p:sp>
      <p:pic>
        <p:nvPicPr>
          <p:cNvPr id="3" name="Content Placeholder 4" descr="A picture containing graphics&#10;&#10;Description automatically generated">
            <a:extLst>
              <a:ext uri="{FF2B5EF4-FFF2-40B4-BE49-F238E27FC236}">
                <a16:creationId xmlns:a16="http://schemas.microsoft.com/office/drawing/2014/main" id="{BC7C92E7-837E-8CA1-27AE-8236F5165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058" y="1164498"/>
            <a:ext cx="2070742" cy="127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4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Work </a:t>
            </a:r>
            <a:r>
              <a:rPr lang="en-US" b="1" i="1" dirty="0"/>
              <a:t>individually</a:t>
            </a:r>
            <a:r>
              <a:rPr lang="en-US" dirty="0"/>
              <a:t> to complete the pattern </a:t>
            </a:r>
            <a:br>
              <a:rPr lang="en-US" dirty="0"/>
            </a:br>
            <a:r>
              <a:rPr lang="en-US" dirty="0"/>
              <a:t>on the graph. Then answer the following prompts: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How did you complete the pattern?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Describe how the preimage transformed into </a:t>
            </a:r>
            <a:r>
              <a:rPr lang="en-US" i="1" dirty="0"/>
              <a:t>image 2.</a:t>
            </a: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Describe how the preimage transformed into </a:t>
            </a:r>
            <a:r>
              <a:rPr lang="en-US" i="1" dirty="0"/>
              <a:t>image 4.</a:t>
            </a: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Ribbonwork</a:t>
            </a: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2A388660-E10F-C7A4-725C-653AFEB06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927" y="400050"/>
            <a:ext cx="2555823" cy="129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 with a partner to complete the tables and answer questions 4-7 on your handout.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Ribbon Work</a:t>
            </a:r>
          </a:p>
        </p:txBody>
      </p:sp>
    </p:spTree>
    <p:extLst>
      <p:ext uri="{BB962C8B-B14F-4D97-AF65-F5344CB8AC3E}">
        <p14:creationId xmlns:p14="http://schemas.microsoft.com/office/powerpoint/2010/main" val="37582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418F4C7D-6FF6-4BC3-8FFB-630639050169}" vid="{6C158D59-EBB1-47A7-9CFF-6E4552F2CE4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2681</TotalTime>
  <Words>1020</Words>
  <Application>Microsoft Office PowerPoint</Application>
  <PresentationFormat>On-screen Show (16:9)</PresentationFormat>
  <Paragraphs>84</Paragraphs>
  <Slides>25</Slides>
  <Notes>10</Notes>
  <HiddenSlides>1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Wingdings 2</vt:lpstr>
      <vt:lpstr>LEARN theme</vt:lpstr>
      <vt:lpstr>Equation</vt:lpstr>
      <vt:lpstr>PowerPoint Presentation</vt:lpstr>
      <vt:lpstr>Traditional Transformations, Part 2</vt:lpstr>
      <vt:lpstr>Essential Question</vt:lpstr>
      <vt:lpstr>Lesson Objectives</vt:lpstr>
      <vt:lpstr>Osage Ribbonwork and Reflections</vt:lpstr>
      <vt:lpstr>PowerPoint Presentation</vt:lpstr>
      <vt:lpstr>Osage Ribbon Work and Reflections</vt:lpstr>
      <vt:lpstr>Exploring Ribbonwork</vt:lpstr>
      <vt:lpstr>Exploring Ribbon Work</vt:lpstr>
      <vt:lpstr>Guided Notes</vt:lpstr>
      <vt:lpstr>Seeing Symmetry</vt:lpstr>
      <vt:lpstr>Seeing Symmetry: Question 1</vt:lpstr>
      <vt:lpstr>Seeing Symmetry: Question 1 (Solution)</vt:lpstr>
      <vt:lpstr>Seeing Symmetry: Question 2</vt:lpstr>
      <vt:lpstr>Seeing Symmetry: Question 2 (Solution)</vt:lpstr>
      <vt:lpstr>Seeing Symmetry: Question 3</vt:lpstr>
      <vt:lpstr>Seeing Symmetry: Question 3 (Solution)</vt:lpstr>
      <vt:lpstr>Symmetry in Our World</vt:lpstr>
      <vt:lpstr>Perfecting Patterns: Step 1</vt:lpstr>
      <vt:lpstr>Perfecting Patterns: Step 2</vt:lpstr>
      <vt:lpstr>Perfecting Patterns: Step 3</vt:lpstr>
      <vt:lpstr>Perfecting Patterns: Step 4</vt:lpstr>
      <vt:lpstr>Perfecting Patterns: Step 5</vt:lpstr>
      <vt:lpstr>Over the Line</vt:lpstr>
      <vt:lpstr>Over the Line (Solution)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Traditional Transformations, Part 2</dc:title>
  <dc:creator>K20 Center</dc:creator>
  <cp:lastModifiedBy>Eike, Michell L.</cp:lastModifiedBy>
  <cp:revision>15</cp:revision>
  <dcterms:created xsi:type="dcterms:W3CDTF">2023-02-16T16:02:33Z</dcterms:created>
  <dcterms:modified xsi:type="dcterms:W3CDTF">2023-12-13T13:18:25Z</dcterms:modified>
</cp:coreProperties>
</file>