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3"/>
  </p:notesMasterIdLst>
  <p:sldIdLst>
    <p:sldId id="276" r:id="rId2"/>
    <p:sldId id="282" r:id="rId3"/>
    <p:sldId id="283" r:id="rId4"/>
    <p:sldId id="284" r:id="rId5"/>
    <p:sldId id="293" r:id="rId6"/>
    <p:sldId id="323" r:id="rId7"/>
    <p:sldId id="324" r:id="rId8"/>
    <p:sldId id="273" r:id="rId9"/>
    <p:sldId id="317" r:id="rId10"/>
    <p:sldId id="321" r:id="rId11"/>
    <p:sldId id="286" r:id="rId12"/>
    <p:sldId id="285" r:id="rId13"/>
    <p:sldId id="318" r:id="rId14"/>
    <p:sldId id="322" r:id="rId15"/>
    <p:sldId id="325" r:id="rId16"/>
    <p:sldId id="326" r:id="rId17"/>
    <p:sldId id="327" r:id="rId18"/>
    <p:sldId id="328" r:id="rId19"/>
    <p:sldId id="329" r:id="rId20"/>
    <p:sldId id="319" r:id="rId21"/>
    <p:sldId id="320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33"/>
    <a:srgbClr val="EF8925"/>
    <a:srgbClr val="6A4C93"/>
    <a:srgbClr val="0D9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4DF0FF-D9C7-4543-9336-707795AFFB85}" v="8" dt="2023-07-06T16:29:25.0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07"/>
  </p:normalViewPr>
  <p:slideViewPr>
    <p:cSldViewPr snapToGrid="0" snapToObjects="1">
      <p:cViewPr varScale="1">
        <p:scale>
          <a:sx n="116" d="100"/>
          <a:sy n="116" d="100"/>
        </p:scale>
        <p:origin x="84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chrinata, Farid A." userId="2ef738f1-ee74-4f27-a45a-2ef27cd6eb40" providerId="ADAL" clId="{5B4DF0FF-D9C7-4543-9336-707795AFFB85}"/>
    <pc:docChg chg="undo redo custSel modSld">
      <pc:chgData name="Zuchrinata, Farid A." userId="2ef738f1-ee74-4f27-a45a-2ef27cd6eb40" providerId="ADAL" clId="{5B4DF0FF-D9C7-4543-9336-707795AFFB85}" dt="2023-07-06T17:15:20.866" v="1927" actId="20577"/>
      <pc:docMkLst>
        <pc:docMk/>
      </pc:docMkLst>
      <pc:sldChg chg="modSp mod">
        <pc:chgData name="Zuchrinata, Farid A." userId="2ef738f1-ee74-4f27-a45a-2ef27cd6eb40" providerId="ADAL" clId="{5B4DF0FF-D9C7-4543-9336-707795AFFB85}" dt="2023-06-21T21:59:46.690" v="609" actId="20577"/>
        <pc:sldMkLst>
          <pc:docMk/>
          <pc:sldMk cId="1443740932" sldId="273"/>
        </pc:sldMkLst>
        <pc:spChg chg="mod">
          <ac:chgData name="Zuchrinata, Farid A." userId="2ef738f1-ee74-4f27-a45a-2ef27cd6eb40" providerId="ADAL" clId="{5B4DF0FF-D9C7-4543-9336-707795AFFB85}" dt="2023-06-21T21:59:46.690" v="609" actId="20577"/>
          <ac:spMkLst>
            <pc:docMk/>
            <pc:sldMk cId="1443740932" sldId="273"/>
            <ac:spMk id="20" creationId="{F1228430-A5CD-4C5D-A779-1E4F20C15B02}"/>
          </ac:spMkLst>
        </pc:spChg>
      </pc:sldChg>
      <pc:sldChg chg="modSp mod">
        <pc:chgData name="Zuchrinata, Farid A." userId="2ef738f1-ee74-4f27-a45a-2ef27cd6eb40" providerId="ADAL" clId="{5B4DF0FF-D9C7-4543-9336-707795AFFB85}" dt="2023-06-21T21:51:45.370" v="3" actId="20577"/>
        <pc:sldMkLst>
          <pc:docMk/>
          <pc:sldMk cId="67447186" sldId="283"/>
        </pc:sldMkLst>
        <pc:spChg chg="mod">
          <ac:chgData name="Zuchrinata, Farid A." userId="2ef738f1-ee74-4f27-a45a-2ef27cd6eb40" providerId="ADAL" clId="{5B4DF0FF-D9C7-4543-9336-707795AFFB85}" dt="2023-06-21T21:51:45.370" v="3" actId="20577"/>
          <ac:spMkLst>
            <pc:docMk/>
            <pc:sldMk cId="67447186" sldId="283"/>
            <ac:spMk id="5" creationId="{72349D1D-F9F5-4708-9845-24D99C47096D}"/>
          </ac:spMkLst>
        </pc:spChg>
      </pc:sldChg>
      <pc:sldChg chg="modSp mod">
        <pc:chgData name="Zuchrinata, Farid A." userId="2ef738f1-ee74-4f27-a45a-2ef27cd6eb40" providerId="ADAL" clId="{5B4DF0FF-D9C7-4543-9336-707795AFFB85}" dt="2023-06-21T22:09:48" v="1209" actId="20577"/>
        <pc:sldMkLst>
          <pc:docMk/>
          <pc:sldMk cId="2317131765" sldId="285"/>
        </pc:sldMkLst>
        <pc:spChg chg="mod">
          <ac:chgData name="Zuchrinata, Farid A." userId="2ef738f1-ee74-4f27-a45a-2ef27cd6eb40" providerId="ADAL" clId="{5B4DF0FF-D9C7-4543-9336-707795AFFB85}" dt="2023-06-21T22:09:48" v="1209" actId="20577"/>
          <ac:spMkLst>
            <pc:docMk/>
            <pc:sldMk cId="2317131765" sldId="285"/>
            <ac:spMk id="20" creationId="{F1228430-A5CD-4C5D-A779-1E4F20C15B02}"/>
          </ac:spMkLst>
        </pc:spChg>
        <pc:picChg chg="mod">
          <ac:chgData name="Zuchrinata, Farid A." userId="2ef738f1-ee74-4f27-a45a-2ef27cd6eb40" providerId="ADAL" clId="{5B4DF0FF-D9C7-4543-9336-707795AFFB85}" dt="2023-06-21T22:05:26.106" v="750" actId="1076"/>
          <ac:picMkLst>
            <pc:docMk/>
            <pc:sldMk cId="2317131765" sldId="285"/>
            <ac:picMk id="3" creationId="{4D860147-D4E1-64FF-C491-CB1BDB93E5E7}"/>
          </ac:picMkLst>
        </pc:picChg>
      </pc:sldChg>
      <pc:sldChg chg="modSp mod">
        <pc:chgData name="Zuchrinata, Farid A." userId="2ef738f1-ee74-4f27-a45a-2ef27cd6eb40" providerId="ADAL" clId="{5B4DF0FF-D9C7-4543-9336-707795AFFB85}" dt="2023-06-21T22:05:15.203" v="747" actId="20577"/>
        <pc:sldMkLst>
          <pc:docMk/>
          <pc:sldMk cId="2310185847" sldId="286"/>
        </pc:sldMkLst>
        <pc:spChg chg="mod">
          <ac:chgData name="Zuchrinata, Farid A." userId="2ef738f1-ee74-4f27-a45a-2ef27cd6eb40" providerId="ADAL" clId="{5B4DF0FF-D9C7-4543-9336-707795AFFB85}" dt="2023-06-21T22:05:15.203" v="747" actId="20577"/>
          <ac:spMkLst>
            <pc:docMk/>
            <pc:sldMk cId="2310185847" sldId="286"/>
            <ac:spMk id="20" creationId="{F1228430-A5CD-4C5D-A779-1E4F20C15B02}"/>
          </ac:spMkLst>
        </pc:spChg>
      </pc:sldChg>
      <pc:sldChg chg="modSp mod">
        <pc:chgData name="Zuchrinata, Farid A." userId="2ef738f1-ee74-4f27-a45a-2ef27cd6eb40" providerId="ADAL" clId="{5B4DF0FF-D9C7-4543-9336-707795AFFB85}" dt="2023-06-21T21:58:38.666" v="584" actId="20577"/>
        <pc:sldMkLst>
          <pc:docMk/>
          <pc:sldMk cId="3131602619" sldId="293"/>
        </pc:sldMkLst>
        <pc:spChg chg="mod">
          <ac:chgData name="Zuchrinata, Farid A." userId="2ef738f1-ee74-4f27-a45a-2ef27cd6eb40" providerId="ADAL" clId="{5B4DF0FF-D9C7-4543-9336-707795AFFB85}" dt="2023-06-21T21:58:38.666" v="584" actId="20577"/>
          <ac:spMkLst>
            <pc:docMk/>
            <pc:sldMk cId="3131602619" sldId="293"/>
            <ac:spMk id="20" creationId="{F1228430-A5CD-4C5D-A779-1E4F20C15B02}"/>
          </ac:spMkLst>
        </pc:spChg>
      </pc:sldChg>
      <pc:sldChg chg="modSp mod">
        <pc:chgData name="Zuchrinata, Farid A." userId="2ef738f1-ee74-4f27-a45a-2ef27cd6eb40" providerId="ADAL" clId="{5B4DF0FF-D9C7-4543-9336-707795AFFB85}" dt="2023-06-21T22:19:37.010" v="1759" actId="20577"/>
        <pc:sldMkLst>
          <pc:docMk/>
          <pc:sldMk cId="1749898542" sldId="319"/>
        </pc:sldMkLst>
        <pc:spChg chg="mod">
          <ac:chgData name="Zuchrinata, Farid A." userId="2ef738f1-ee74-4f27-a45a-2ef27cd6eb40" providerId="ADAL" clId="{5B4DF0FF-D9C7-4543-9336-707795AFFB85}" dt="2023-06-21T22:19:37.010" v="1759" actId="20577"/>
          <ac:spMkLst>
            <pc:docMk/>
            <pc:sldMk cId="1749898542" sldId="319"/>
            <ac:spMk id="20" creationId="{F1228430-A5CD-4C5D-A779-1E4F20C15B02}"/>
          </ac:spMkLst>
        </pc:spChg>
      </pc:sldChg>
      <pc:sldChg chg="modSp mod">
        <pc:chgData name="Zuchrinata, Farid A." userId="2ef738f1-ee74-4f27-a45a-2ef27cd6eb40" providerId="ADAL" clId="{5B4DF0FF-D9C7-4543-9336-707795AFFB85}" dt="2023-06-21T22:05:04.724" v="742" actId="20577"/>
        <pc:sldMkLst>
          <pc:docMk/>
          <pc:sldMk cId="3851321020" sldId="321"/>
        </pc:sldMkLst>
        <pc:spChg chg="mod">
          <ac:chgData name="Zuchrinata, Farid A." userId="2ef738f1-ee74-4f27-a45a-2ef27cd6eb40" providerId="ADAL" clId="{5B4DF0FF-D9C7-4543-9336-707795AFFB85}" dt="2023-06-21T22:05:04.724" v="742" actId="20577"/>
          <ac:spMkLst>
            <pc:docMk/>
            <pc:sldMk cId="3851321020" sldId="321"/>
            <ac:spMk id="20" creationId="{F1228430-A5CD-4C5D-A779-1E4F20C15B02}"/>
          </ac:spMkLst>
        </pc:spChg>
      </pc:sldChg>
      <pc:sldChg chg="modSp mod">
        <pc:chgData name="Zuchrinata, Farid A." userId="2ef738f1-ee74-4f27-a45a-2ef27cd6eb40" providerId="ADAL" clId="{5B4DF0FF-D9C7-4543-9336-707795AFFB85}" dt="2023-06-21T22:15:39.461" v="1562" actId="20577"/>
        <pc:sldMkLst>
          <pc:docMk/>
          <pc:sldMk cId="2672780938" sldId="322"/>
        </pc:sldMkLst>
        <pc:spChg chg="mod">
          <ac:chgData name="Zuchrinata, Farid A." userId="2ef738f1-ee74-4f27-a45a-2ef27cd6eb40" providerId="ADAL" clId="{5B4DF0FF-D9C7-4543-9336-707795AFFB85}" dt="2023-06-21T22:15:39.461" v="1562" actId="20577"/>
          <ac:spMkLst>
            <pc:docMk/>
            <pc:sldMk cId="2672780938" sldId="322"/>
            <ac:spMk id="20" creationId="{F1228430-A5CD-4C5D-A779-1E4F20C15B02}"/>
          </ac:spMkLst>
        </pc:spChg>
      </pc:sldChg>
      <pc:sldChg chg="addSp delSp modSp mod modAnim modNotesTx">
        <pc:chgData name="Zuchrinata, Farid A." userId="2ef738f1-ee74-4f27-a45a-2ef27cd6eb40" providerId="ADAL" clId="{5B4DF0FF-D9C7-4543-9336-707795AFFB85}" dt="2023-07-06T17:15:20.866" v="1927" actId="20577"/>
        <pc:sldMkLst>
          <pc:docMk/>
          <pc:sldMk cId="3857027257" sldId="323"/>
        </pc:sldMkLst>
        <pc:spChg chg="mod">
          <ac:chgData name="Zuchrinata, Farid A." userId="2ef738f1-ee74-4f27-a45a-2ef27cd6eb40" providerId="ADAL" clId="{5B4DF0FF-D9C7-4543-9336-707795AFFB85}" dt="2023-07-06T16:29:52.073" v="1820" actId="207"/>
          <ac:spMkLst>
            <pc:docMk/>
            <pc:sldMk cId="3857027257" sldId="323"/>
            <ac:spMk id="2" creationId="{AB6FC5E9-73CB-477F-1637-FC4574967705}"/>
          </ac:spMkLst>
        </pc:spChg>
        <pc:spChg chg="del mod">
          <ac:chgData name="Zuchrinata, Farid A." userId="2ef738f1-ee74-4f27-a45a-2ef27cd6eb40" providerId="ADAL" clId="{5B4DF0FF-D9C7-4543-9336-707795AFFB85}" dt="2023-07-06T16:27:34.057" v="1761"/>
          <ac:spMkLst>
            <pc:docMk/>
            <pc:sldMk cId="3857027257" sldId="323"/>
            <ac:spMk id="20" creationId="{F1228430-A5CD-4C5D-A779-1E4F20C15B02}"/>
          </ac:spMkLst>
        </pc:spChg>
        <pc:picChg chg="add mod">
          <ac:chgData name="Zuchrinata, Farid A." userId="2ef738f1-ee74-4f27-a45a-2ef27cd6eb40" providerId="ADAL" clId="{5B4DF0FF-D9C7-4543-9336-707795AFFB85}" dt="2023-07-06T16:27:42.089" v="1763" actId="1076"/>
          <ac:picMkLst>
            <pc:docMk/>
            <pc:sldMk cId="3857027257" sldId="323"/>
            <ac:picMk id="3" creationId="{8AD42A68-DE9E-41B6-15FF-296F459608E9}"/>
          </ac:picMkLst>
        </pc:picChg>
      </pc:sldChg>
      <pc:sldChg chg="modSp mod">
        <pc:chgData name="Zuchrinata, Farid A." userId="2ef738f1-ee74-4f27-a45a-2ef27cd6eb40" providerId="ADAL" clId="{5B4DF0FF-D9C7-4543-9336-707795AFFB85}" dt="2023-06-21T21:58:48.911" v="597" actId="20577"/>
        <pc:sldMkLst>
          <pc:docMk/>
          <pc:sldMk cId="2369785516" sldId="324"/>
        </pc:sldMkLst>
        <pc:spChg chg="mod">
          <ac:chgData name="Zuchrinata, Farid A." userId="2ef738f1-ee74-4f27-a45a-2ef27cd6eb40" providerId="ADAL" clId="{5B4DF0FF-D9C7-4543-9336-707795AFFB85}" dt="2023-06-21T21:58:48.911" v="597" actId="20577"/>
          <ac:spMkLst>
            <pc:docMk/>
            <pc:sldMk cId="2369785516" sldId="324"/>
            <ac:spMk id="20" creationId="{F1228430-A5CD-4C5D-A779-1E4F20C15B02}"/>
          </ac:spMkLst>
        </pc:spChg>
      </pc:sldChg>
      <pc:sldChg chg="modSp mod">
        <pc:chgData name="Zuchrinata, Farid A." userId="2ef738f1-ee74-4f27-a45a-2ef27cd6eb40" providerId="ADAL" clId="{5B4DF0FF-D9C7-4543-9336-707795AFFB85}" dt="2023-06-21T22:11:18.802" v="1236" actId="20577"/>
        <pc:sldMkLst>
          <pc:docMk/>
          <pc:sldMk cId="1705964292" sldId="325"/>
        </pc:sldMkLst>
        <pc:spChg chg="mod">
          <ac:chgData name="Zuchrinata, Farid A." userId="2ef738f1-ee74-4f27-a45a-2ef27cd6eb40" providerId="ADAL" clId="{5B4DF0FF-D9C7-4543-9336-707795AFFB85}" dt="2023-06-21T22:11:18.802" v="1236" actId="20577"/>
          <ac:spMkLst>
            <pc:docMk/>
            <pc:sldMk cId="1705964292" sldId="325"/>
            <ac:spMk id="20" creationId="{F1228430-A5CD-4C5D-A779-1E4F20C15B02}"/>
          </ac:spMkLst>
        </pc:spChg>
      </pc:sldChg>
      <pc:sldChg chg="modSp mod">
        <pc:chgData name="Zuchrinata, Farid A." userId="2ef738f1-ee74-4f27-a45a-2ef27cd6eb40" providerId="ADAL" clId="{5B4DF0FF-D9C7-4543-9336-707795AFFB85}" dt="2023-06-21T22:18:26.984" v="1726" actId="20577"/>
        <pc:sldMkLst>
          <pc:docMk/>
          <pc:sldMk cId="847683723" sldId="326"/>
        </pc:sldMkLst>
        <pc:spChg chg="mod">
          <ac:chgData name="Zuchrinata, Farid A." userId="2ef738f1-ee74-4f27-a45a-2ef27cd6eb40" providerId="ADAL" clId="{5B4DF0FF-D9C7-4543-9336-707795AFFB85}" dt="2023-06-21T22:18:26.984" v="1726" actId="20577"/>
          <ac:spMkLst>
            <pc:docMk/>
            <pc:sldMk cId="847683723" sldId="326"/>
            <ac:spMk id="20" creationId="{F1228430-A5CD-4C5D-A779-1E4F20C15B0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55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Jxmt0dt3mw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554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Pass the Problem.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https://learn.k20center.ou.edu/strategy/151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48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Pass the Problem.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https://learn.k20center.ou.edu/strategy/151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31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Bell Ringers and Exit Tickets.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https://learn.k20center.ou.edu/strategy/125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98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Bell Ringers and Exit Tickets.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https://learn.k20center.ou.edu/strategy/125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5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K20 Center. (</a:t>
            </a:r>
            <a:r>
              <a:rPr lang="de-DE" dirty="0" err="1"/>
              <a:t>n.d</a:t>
            </a:r>
            <a:r>
              <a:rPr lang="de-DE" dirty="0"/>
              <a:t>.). </a:t>
            </a:r>
            <a:r>
              <a:rPr lang="de-DE" dirty="0" err="1"/>
              <a:t>GramIt</a:t>
            </a:r>
            <a:r>
              <a:rPr lang="de-DE" dirty="0"/>
              <a:t>. </a:t>
            </a:r>
            <a:r>
              <a:rPr lang="de-DE" dirty="0" err="1"/>
              <a:t>Strategies</a:t>
            </a:r>
            <a:r>
              <a:rPr lang="de-DE" dirty="0"/>
              <a:t>. </a:t>
            </a:r>
            <a:r>
              <a:rPr lang="de-DE" dirty="0">
                <a:hlinkClick r:id="rId3" tooltip="https://learn.k20center.ou.edu/strategy/2554"/>
              </a:rPr>
              <a:t>https://learn.k20center.ou.edu/strategy/2554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4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 (2023, July 5). </a:t>
            </a:r>
            <a:r>
              <a:rPr lang="en-US" i="1" dirty="0"/>
              <a:t>Plains star quilts and rotations </a:t>
            </a:r>
            <a:r>
              <a:rPr lang="en-US" i="0" dirty="0"/>
              <a:t>[Video]. YouTube. </a:t>
            </a:r>
            <a:r>
              <a:rPr lang="en-US" b="0" i="0" dirty="0">
                <a:solidFill>
                  <a:srgbClr val="0052CC"/>
                </a:solidFill>
                <a:effectLst/>
                <a:latin typeface="-apple-system"/>
                <a:hlinkClick r:id="rId3"/>
              </a:rPr>
              <a:t>https://youtu.be/YJxmt0dt3mw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65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K20 Center. (</a:t>
            </a:r>
            <a:r>
              <a:rPr lang="de-DE" dirty="0" err="1"/>
              <a:t>n.d</a:t>
            </a:r>
            <a:r>
              <a:rPr lang="de-DE" dirty="0"/>
              <a:t>.). </a:t>
            </a:r>
            <a:r>
              <a:rPr lang="de-DE" dirty="0" err="1"/>
              <a:t>GramIt</a:t>
            </a:r>
            <a:r>
              <a:rPr lang="de-DE" dirty="0"/>
              <a:t>. </a:t>
            </a:r>
            <a:r>
              <a:rPr lang="de-DE" dirty="0" err="1"/>
              <a:t>Strategies</a:t>
            </a:r>
            <a:r>
              <a:rPr lang="de-DE" dirty="0"/>
              <a:t>. </a:t>
            </a:r>
            <a:r>
              <a:rPr lang="de-DE" dirty="0">
                <a:hlinkClick r:id="rId3" tooltip="https://learn.k20center.ou.edu/strategy/2554"/>
              </a:rPr>
              <a:t>https://learn.k20center.ou.edu/strategy/2554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39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17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Pass the Problem.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https://learn.k20center.ou.edu/strategy/151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74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Pass the Problem.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https://learn.k20center.ou.edu/strategy/151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23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Pass the Problem.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https://learn.k20center.ou.edu/strategy/151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02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Pass the Problem.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https://learn.k20center.ou.edu/strategy/151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0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YJxmt0dt3mw?feature=oembed" TargetMode="External"/><Relationship Id="rId5" Type="http://schemas.openxmlformats.org/officeDocument/2006/relationships/hyperlink" Target="https://youtu.be/YJxmt0dt3mw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7892" y="1309352"/>
            <a:ext cx="5428908" cy="3434098"/>
          </a:xfrm>
        </p:spPr>
        <p:txBody>
          <a:bodyPr/>
          <a:lstStyle/>
          <a:p>
            <a:r>
              <a:rPr lang="en-US" dirty="0"/>
              <a:t>A figure has </a:t>
            </a:r>
            <a:r>
              <a:rPr lang="en-US" b="1" u="sng" dirty="0">
                <a:solidFill>
                  <a:schemeClr val="accent2"/>
                </a:solidFill>
              </a:rPr>
              <a:t>rotational symmetry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if the figure can be rotated about </a:t>
            </a:r>
            <a:br>
              <a:rPr lang="en-US" dirty="0"/>
            </a:br>
            <a:r>
              <a:rPr lang="en-US" dirty="0"/>
              <a:t>its center and remains the same.</a:t>
            </a:r>
          </a:p>
          <a:p>
            <a:r>
              <a:rPr lang="en-US" dirty="0"/>
              <a:t>This center is known as the </a:t>
            </a:r>
            <a:br>
              <a:rPr lang="en-US" dirty="0"/>
            </a:br>
            <a:r>
              <a:rPr lang="en-US" b="1" u="sng" dirty="0">
                <a:solidFill>
                  <a:schemeClr val="accent2"/>
                </a:solidFill>
              </a:rPr>
              <a:t>center of symmetry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angle of rotation cannot be a </a:t>
            </a:r>
            <a:br>
              <a:rPr lang="en-US" dirty="0"/>
            </a:br>
            <a:r>
              <a:rPr lang="en-US" dirty="0"/>
              <a:t>multiple of 360°.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Symmetry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521D7-16B8-9D73-E429-11EDE9993D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201" y="1309352"/>
            <a:ext cx="2800690" cy="280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2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else do you see </a:t>
            </a:r>
            <a:r>
              <a:rPr lang="en-US" b="1" dirty="0">
                <a:solidFill>
                  <a:schemeClr val="accent4"/>
                </a:solidFill>
              </a:rPr>
              <a:t>rotational symmetry</a:t>
            </a:r>
            <a:r>
              <a:rPr lang="en-US" dirty="0"/>
              <a:t>?</a:t>
            </a:r>
          </a:p>
          <a:p>
            <a:r>
              <a:rPr lang="en-US" dirty="0"/>
              <a:t>Think of something that is in this room or something else that is familiar to you that has rotational symmetry.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Symmetry in Our World</a:t>
            </a:r>
          </a:p>
        </p:txBody>
      </p:sp>
    </p:spTree>
    <p:extLst>
      <p:ext uri="{BB962C8B-B14F-4D97-AF65-F5344CB8AC3E}">
        <p14:creationId xmlns:p14="http://schemas.microsoft.com/office/powerpoint/2010/main" val="23101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1"/>
            <a:ext cx="4997551" cy="3642093"/>
          </a:xfrm>
        </p:spPr>
        <p:txBody>
          <a:bodyPr>
            <a:normAutofit fontScale="92500"/>
          </a:bodyPr>
          <a:lstStyle/>
          <a:p>
            <a:r>
              <a:rPr lang="en-US" dirty="0"/>
              <a:t>Label 1 rhombus as the </a:t>
            </a:r>
            <a:r>
              <a:rPr lang="en-US" b="1" dirty="0"/>
              <a:t>preimage</a:t>
            </a:r>
            <a:r>
              <a:rPr lang="en-US" dirty="0"/>
              <a:t>.</a:t>
            </a:r>
          </a:p>
          <a:p>
            <a:r>
              <a:rPr lang="en-US" dirty="0"/>
              <a:t>Select three additional colors, one for each transformation: translation, </a:t>
            </a:r>
            <a:br>
              <a:rPr lang="en-US" dirty="0"/>
            </a:br>
            <a:r>
              <a:rPr lang="en-US" dirty="0"/>
              <a:t>reflection, and rotation.</a:t>
            </a:r>
          </a:p>
          <a:p>
            <a:r>
              <a:rPr lang="en-US" dirty="0"/>
              <a:t>Color-code your star quilt to </a:t>
            </a:r>
            <a:br>
              <a:rPr lang="en-US" dirty="0"/>
            </a:br>
            <a:r>
              <a:rPr lang="en-US" dirty="0"/>
              <a:t>indicate which transformation </a:t>
            </a:r>
            <a:br>
              <a:rPr lang="en-US" dirty="0"/>
            </a:br>
            <a:r>
              <a:rPr lang="en-US" dirty="0"/>
              <a:t>is applied to produce the rhombus.</a:t>
            </a:r>
          </a:p>
          <a:p>
            <a:pPr lvl="1"/>
            <a:r>
              <a:rPr lang="en-US" dirty="0"/>
              <a:t>By the end of this activity, some rhombi may be left uncolored.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Quilt Transformations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D860147-D4E1-64FF-C491-CB1BDB93E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4751" y="648074"/>
            <a:ext cx="3529089" cy="352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3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 Quilt Transformations </a:t>
            </a:r>
            <a:r>
              <a:rPr lang="en-US" sz="3200" dirty="0"/>
              <a:t>(Sample Response)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914FD3D-6877-D387-D91E-5864923EE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16895" y="1855671"/>
            <a:ext cx="3110211" cy="3102230"/>
          </a:xfrm>
          <a:prstGeom prst="rect">
            <a:avLst/>
          </a:prstGeom>
        </p:spPr>
      </p:pic>
      <p:graphicFrame>
        <p:nvGraphicFramePr>
          <p:cNvPr id="14" name="Table Placeholder 10">
            <a:extLst>
              <a:ext uri="{FF2B5EF4-FFF2-40B4-BE49-F238E27FC236}">
                <a16:creationId xmlns:a16="http://schemas.microsoft.com/office/drawing/2014/main" id="{101C7546-07AD-F11F-D5D1-12B30FFD85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755859"/>
              </p:ext>
            </p:extLst>
          </p:nvPr>
        </p:nvGraphicFramePr>
        <p:xfrm>
          <a:off x="457200" y="1309688"/>
          <a:ext cx="8229600" cy="420370"/>
        </p:xfrm>
        <a:graphic>
          <a:graphicData uri="http://schemas.openxmlformats.org/drawingml/2006/table">
            <a:tbl>
              <a:tblPr firstRow="1" firstCol="1" bandRow="1"/>
              <a:tblGrid>
                <a:gridCol w="2057400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48178068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2063849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4202452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Preimage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4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Translation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9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Reflection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Rotation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34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548" y="1309352"/>
            <a:ext cx="5352251" cy="3434098"/>
          </a:xfrm>
        </p:spPr>
        <p:txBody>
          <a:bodyPr>
            <a:normAutofit/>
          </a:bodyPr>
          <a:lstStyle/>
          <a:p>
            <a:r>
              <a:rPr lang="en-US" dirty="0"/>
              <a:t>Create a unique quilt block that is inspired by the Plains Star Quilt.</a:t>
            </a:r>
          </a:p>
          <a:p>
            <a:r>
              <a:rPr lang="en-US" dirty="0"/>
              <a:t>Your design may be a tessellation but is not required to be.</a:t>
            </a:r>
          </a:p>
          <a:p>
            <a:r>
              <a:rPr lang="en-US" dirty="0"/>
              <a:t>You will create a preimage then work with your neighbors to rotate it about the origin for three different degree measurements.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Quilt Blocks: 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1CB520-939D-5E6D-1BA6-C5691098B8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1" y="1309352"/>
            <a:ext cx="2800690" cy="280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8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548" y="1309352"/>
            <a:ext cx="5352251" cy="3434098"/>
          </a:xfrm>
        </p:spPr>
        <p:txBody>
          <a:bodyPr>
            <a:normAutofit/>
          </a:bodyPr>
          <a:lstStyle/>
          <a:p>
            <a:r>
              <a:rPr lang="en-US" dirty="0"/>
              <a:t>Create your own preimage polygon in Quadrant III.</a:t>
            </a:r>
          </a:p>
          <a:p>
            <a:r>
              <a:rPr lang="en-US" dirty="0"/>
              <a:t>Label at least four vertices.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Quilt Blocks: Step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1CB520-939D-5E6D-1BA6-C5691098B8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1" y="1309352"/>
            <a:ext cx="2800690" cy="280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6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548" y="1309352"/>
            <a:ext cx="5352251" cy="3434098"/>
          </a:xfrm>
        </p:spPr>
        <p:txBody>
          <a:bodyPr>
            <a:normAutofit/>
          </a:bodyPr>
          <a:lstStyle/>
          <a:p>
            <a:r>
              <a:rPr lang="en-US" dirty="0"/>
              <a:t>Pass your paper to the person on your right.</a:t>
            </a:r>
          </a:p>
          <a:p>
            <a:r>
              <a:rPr lang="en-US" dirty="0"/>
              <a:t>Use your neighbor’s preimage and rotate it 270° about the origin. </a:t>
            </a:r>
          </a:p>
          <a:p>
            <a:r>
              <a:rPr lang="en-US" dirty="0"/>
              <a:t>Draw the rotated figure.</a:t>
            </a:r>
          </a:p>
          <a:p>
            <a:r>
              <a:rPr lang="en-US" dirty="0"/>
              <a:t>Label the corresponding vertices.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Quilt Blocks: Step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1CB520-939D-5E6D-1BA6-C5691098B8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1" y="1309352"/>
            <a:ext cx="2800690" cy="280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8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548" y="1309352"/>
            <a:ext cx="5352251" cy="3434098"/>
          </a:xfrm>
        </p:spPr>
        <p:txBody>
          <a:bodyPr>
            <a:normAutofit/>
          </a:bodyPr>
          <a:lstStyle/>
          <a:p>
            <a:r>
              <a:rPr lang="en-US" dirty="0"/>
              <a:t>Pass your paper to the person on your right.</a:t>
            </a:r>
          </a:p>
          <a:p>
            <a:r>
              <a:rPr lang="en-US" dirty="0"/>
              <a:t>Check the accuracy of the image drawn in Quadrant II.</a:t>
            </a:r>
          </a:p>
          <a:p>
            <a:r>
              <a:rPr lang="en-US" dirty="0"/>
              <a:t>Use the preimage in Quadrant III, rotate it 180° about the origin.</a:t>
            </a:r>
          </a:p>
          <a:p>
            <a:r>
              <a:rPr lang="en-US" dirty="0"/>
              <a:t>Label the corresponding vertices.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Quilt Blocks: Step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1CB520-939D-5E6D-1BA6-C5691098B8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1" y="1309352"/>
            <a:ext cx="2800690" cy="280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548" y="1309352"/>
            <a:ext cx="5352251" cy="3434098"/>
          </a:xfrm>
        </p:spPr>
        <p:txBody>
          <a:bodyPr>
            <a:normAutofit/>
          </a:bodyPr>
          <a:lstStyle/>
          <a:p>
            <a:r>
              <a:rPr lang="en-US" dirty="0"/>
              <a:t>Pass your paper to the person on your right.</a:t>
            </a:r>
          </a:p>
          <a:p>
            <a:r>
              <a:rPr lang="en-US" dirty="0"/>
              <a:t>Check the accuracy of the image drawn in Quadrant I.</a:t>
            </a:r>
          </a:p>
          <a:p>
            <a:r>
              <a:rPr lang="en-US" dirty="0"/>
              <a:t>Use the preimage in Quadrant III, rotate it 90° about the origin.</a:t>
            </a:r>
          </a:p>
          <a:p>
            <a:r>
              <a:rPr lang="en-US" dirty="0"/>
              <a:t>Label the corresponding vertices.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Quilt Blocks: Step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1CB520-939D-5E6D-1BA6-C5691098B8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1" y="1309352"/>
            <a:ext cx="2800690" cy="280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2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548" y="1309352"/>
            <a:ext cx="5352251" cy="3434098"/>
          </a:xfrm>
        </p:spPr>
        <p:txBody>
          <a:bodyPr>
            <a:normAutofit/>
          </a:bodyPr>
          <a:lstStyle/>
          <a:p>
            <a:r>
              <a:rPr lang="en-US" dirty="0"/>
              <a:t>Pass your paper to the person on your right.</a:t>
            </a:r>
          </a:p>
          <a:p>
            <a:r>
              <a:rPr lang="en-US" dirty="0"/>
              <a:t>Check the accuracy of the image drawn in Quadrant IV.</a:t>
            </a:r>
          </a:p>
          <a:p>
            <a:endParaRPr lang="en-US" dirty="0"/>
          </a:p>
          <a:p>
            <a:r>
              <a:rPr lang="en-US" dirty="0"/>
              <a:t>Does your quilt block have rotational symmetry?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Quilt Blocks: Step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1CB520-939D-5E6D-1BA6-C5691098B8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1" y="1309352"/>
            <a:ext cx="2800690" cy="280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7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Traditional Transformations, Part 3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Rotations: Plains Star Quilts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point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(–3, 1)</a:t>
            </a:r>
            <a:r>
              <a:rPr lang="en-US" dirty="0"/>
              <a:t> is rotated 180° around </a:t>
            </a:r>
            <a:br>
              <a:rPr lang="en-US" dirty="0"/>
            </a:br>
            <a:r>
              <a:rPr lang="en-US" dirty="0"/>
              <a:t>point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 –1)</a:t>
            </a:r>
            <a:r>
              <a:rPr lang="en-US" dirty="0"/>
              <a:t>, what are the point’s </a:t>
            </a:r>
            <a:br>
              <a:rPr lang="en-US" dirty="0"/>
            </a:br>
            <a:r>
              <a:rPr lang="en-US" dirty="0"/>
              <a:t>new coordinates?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pic>
        <p:nvPicPr>
          <p:cNvPr id="3" name="Picture 2" descr="A picture containing text, sign, picture frame&#10;&#10;Description automatically generated">
            <a:extLst>
              <a:ext uri="{FF2B5EF4-FFF2-40B4-BE49-F238E27FC236}">
                <a16:creationId xmlns:a16="http://schemas.microsoft.com/office/drawing/2014/main" id="{C0F86D7F-E785-3294-3CDC-E8B113B9E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950" y="400050"/>
            <a:ext cx="2422849" cy="16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get from point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to point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, we </a:t>
            </a:r>
            <a:br>
              <a:rPr lang="en-US" dirty="0"/>
            </a:br>
            <a:r>
              <a:rPr lang="en-US" dirty="0"/>
              <a:t>would go </a:t>
            </a:r>
            <a:r>
              <a:rPr lang="en-US" b="1" dirty="0"/>
              <a:t>left</a:t>
            </a:r>
            <a:r>
              <a:rPr lang="en-US" dirty="0"/>
              <a:t> 5 and </a:t>
            </a:r>
            <a:r>
              <a:rPr lang="en-US" b="1" dirty="0"/>
              <a:t>up</a:t>
            </a:r>
            <a:r>
              <a:rPr lang="en-US" dirty="0"/>
              <a:t> 2 units.</a:t>
            </a:r>
          </a:p>
          <a:p>
            <a:r>
              <a:rPr lang="en-US" dirty="0"/>
              <a:t>A rotation of 180° means that we go the opposite direction, so to get from point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to point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dirty="0"/>
              <a:t>, we need to go </a:t>
            </a:r>
            <a:r>
              <a:rPr lang="en-US" b="1" dirty="0"/>
              <a:t>right</a:t>
            </a:r>
            <a:r>
              <a:rPr lang="en-US" dirty="0"/>
              <a:t> 5 and </a:t>
            </a:r>
            <a:r>
              <a:rPr lang="en-US" b="1" dirty="0"/>
              <a:t>down</a:t>
            </a:r>
            <a:r>
              <a:rPr lang="en-US" dirty="0"/>
              <a:t> 2 units.</a:t>
            </a:r>
          </a:p>
          <a:p>
            <a:r>
              <a:rPr lang="en-US" dirty="0"/>
              <a:t>This means that point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dirty="0"/>
              <a:t> is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(7, –3)</a:t>
            </a:r>
            <a:r>
              <a:rPr lang="en-US" dirty="0"/>
              <a:t>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 (Solution)</a:t>
            </a:r>
          </a:p>
        </p:txBody>
      </p:sp>
      <p:pic>
        <p:nvPicPr>
          <p:cNvPr id="3" name="Picture 2" descr="A picture containing text, sign, picture frame&#10;&#10;Description automatically generated">
            <a:extLst>
              <a:ext uri="{FF2B5EF4-FFF2-40B4-BE49-F238E27FC236}">
                <a16:creationId xmlns:a16="http://schemas.microsoft.com/office/drawing/2014/main" id="{C0F86D7F-E785-3294-3CDC-E8B113B9E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950" y="400050"/>
            <a:ext cx="2422849" cy="16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2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7"/>
            <a:ext cx="7772400" cy="1736981"/>
          </a:xfrm>
        </p:spPr>
        <p:txBody>
          <a:bodyPr/>
          <a:lstStyle/>
          <a:p>
            <a:pPr marL="55563" indent="0">
              <a:buNone/>
            </a:pPr>
            <a:r>
              <a:rPr lang="en-US" dirty="0"/>
              <a:t>How are transformations and symbolism used through indigenous cultures?</a:t>
            </a:r>
          </a:p>
        </p:txBody>
      </p:sp>
    </p:spTree>
    <p:extLst>
      <p:ext uri="{BB962C8B-B14F-4D97-AF65-F5344CB8AC3E}">
        <p14:creationId xmlns:p14="http://schemas.microsoft.com/office/powerpoint/2010/main" val="674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2396018"/>
          </a:xfrm>
        </p:spPr>
        <p:txBody>
          <a:bodyPr>
            <a:normAutofit/>
          </a:bodyPr>
          <a:lstStyle/>
          <a:p>
            <a:r>
              <a:rPr lang="en-US" dirty="0"/>
              <a:t>Represent coordinate-plane transformations graphically, algebraically, and verbally.</a:t>
            </a:r>
          </a:p>
          <a:p>
            <a:r>
              <a:rPr lang="en-US" dirty="0"/>
              <a:t>Apply transformations to solve problems.</a:t>
            </a:r>
          </a:p>
        </p:txBody>
      </p:sp>
    </p:spTree>
    <p:extLst>
      <p:ext uri="{BB962C8B-B14F-4D97-AF65-F5344CB8AC3E}">
        <p14:creationId xmlns:p14="http://schemas.microsoft.com/office/powerpoint/2010/main" val="268082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about to watch a video of </a:t>
            </a:r>
            <a:br>
              <a:rPr lang="en-US" dirty="0"/>
            </a:br>
            <a:r>
              <a:rPr lang="en-US" dirty="0"/>
              <a:t>Crystal Pewo Lightfoot talking about her </a:t>
            </a:r>
            <a:br>
              <a:rPr lang="en-US" dirty="0"/>
            </a:br>
            <a:r>
              <a:rPr lang="en-US" dirty="0"/>
              <a:t>tribal culture and craft of making Star Quilts.</a:t>
            </a:r>
          </a:p>
          <a:p>
            <a:r>
              <a:rPr lang="en-US" dirty="0"/>
              <a:t>After the video, you will write two hashtags to represent:</a:t>
            </a:r>
          </a:p>
          <a:p>
            <a:pPr lvl="1"/>
            <a:r>
              <a:rPr lang="en-US" dirty="0"/>
              <a:t>a cultural aspect you learned</a:t>
            </a:r>
          </a:p>
          <a:p>
            <a:pPr lvl="1"/>
            <a:r>
              <a:rPr lang="en-US" dirty="0"/>
              <a:t>a mathematical concept you learned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Plains Star Quilts</a:t>
            </a:r>
          </a:p>
        </p:txBody>
      </p:sp>
      <p:pic>
        <p:nvPicPr>
          <p:cNvPr id="6" name="Picture 5" descr="A cell phone with a polaroid photo&#10;&#10;Description automatically generated with low confidence">
            <a:extLst>
              <a:ext uri="{FF2B5EF4-FFF2-40B4-BE49-F238E27FC236}">
                <a16:creationId xmlns:a16="http://schemas.microsoft.com/office/drawing/2014/main" id="{416F9795-BA22-945C-8558-D607891D3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73" y="307247"/>
            <a:ext cx="1957027" cy="195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8AD42A68-DE9E-41B6-15FF-296F459608E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rcRect/>
          <a:stretch/>
        </p:blipFill>
        <p:spPr>
          <a:xfrm>
            <a:off x="760968" y="319356"/>
            <a:ext cx="7622064" cy="4287411"/>
          </a:xfrm>
          <a:prstGeom prst="rect">
            <a:avLst/>
          </a:prstGeom>
        </p:spPr>
      </p:pic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AB6FC5E9-73CB-477F-1637-FC4574967705}"/>
              </a:ext>
            </a:extLst>
          </p:cNvPr>
          <p:cNvSpPr txBox="1">
            <a:spLocks/>
          </p:cNvSpPr>
          <p:nvPr/>
        </p:nvSpPr>
        <p:spPr>
          <a:xfrm>
            <a:off x="0" y="4616474"/>
            <a:ext cx="9144000" cy="525265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Plains Star Quilts and Rotations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2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two hashtags to represent:</a:t>
            </a:r>
          </a:p>
          <a:p>
            <a:r>
              <a:rPr lang="en-US" dirty="0"/>
              <a:t>a cultural aspect you learned</a:t>
            </a:r>
          </a:p>
          <a:p>
            <a:r>
              <a:rPr lang="en-US" dirty="0"/>
              <a:t>a mathematical concept you learned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Plains Star Quilts</a:t>
            </a:r>
          </a:p>
        </p:txBody>
      </p:sp>
      <p:pic>
        <p:nvPicPr>
          <p:cNvPr id="6" name="Picture 5" descr="A cell phone with a polaroid photo&#10;&#10;Description automatically generated with low confidence">
            <a:extLst>
              <a:ext uri="{FF2B5EF4-FFF2-40B4-BE49-F238E27FC236}">
                <a16:creationId xmlns:a16="http://schemas.microsoft.com/office/drawing/2014/main" id="{416F9795-BA22-945C-8558-D607891D3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73" y="307247"/>
            <a:ext cx="1957027" cy="195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8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846" y="1309352"/>
            <a:ext cx="5083954" cy="3434098"/>
          </a:xfrm>
        </p:spPr>
        <p:txBody>
          <a:bodyPr/>
          <a:lstStyle/>
          <a:p>
            <a:r>
              <a:rPr lang="en-US" dirty="0"/>
              <a:t>Work with your partner to complete each table.</a:t>
            </a:r>
          </a:p>
          <a:p>
            <a:r>
              <a:rPr lang="en-US" dirty="0"/>
              <a:t>Try your best to write an algebraic rule for each transformation.</a:t>
            </a:r>
          </a:p>
          <a:p>
            <a:r>
              <a:rPr lang="en-US" dirty="0"/>
              <a:t>Describe how each image was transformed from the preimage.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Tribal Transformations</a:t>
            </a:r>
          </a:p>
        </p:txBody>
      </p:sp>
      <p:pic>
        <p:nvPicPr>
          <p:cNvPr id="3" name="Picture 2" descr="Diagram, shape, engineering drawing&#10;&#10;Description automatically generated">
            <a:extLst>
              <a:ext uri="{FF2B5EF4-FFF2-40B4-BE49-F238E27FC236}">
                <a16:creationId xmlns:a16="http://schemas.microsoft.com/office/drawing/2014/main" id="{06FA7305-1D35-71E3-0E59-5CDD62480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09352"/>
            <a:ext cx="3147786" cy="315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complete the Guided Notes together.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Notes</a:t>
            </a:r>
          </a:p>
        </p:txBody>
      </p:sp>
    </p:spTree>
    <p:extLst>
      <p:ext uri="{BB962C8B-B14F-4D97-AF65-F5344CB8AC3E}">
        <p14:creationId xmlns:p14="http://schemas.microsoft.com/office/powerpoint/2010/main" val="20419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1492</TotalTime>
  <Words>949</Words>
  <Application>Microsoft Office PowerPoint</Application>
  <PresentationFormat>On-screen Show (16:9)</PresentationFormat>
  <Paragraphs>84</Paragraphs>
  <Slides>21</Slides>
  <Notes>13</Notes>
  <HiddenSlides>2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-apple-system</vt:lpstr>
      <vt:lpstr>Arial</vt:lpstr>
      <vt:lpstr>Calibri</vt:lpstr>
      <vt:lpstr>Times New Roman</vt:lpstr>
      <vt:lpstr>Wingdings 2</vt:lpstr>
      <vt:lpstr>LEARN theme</vt:lpstr>
      <vt:lpstr>PowerPoint Presentation</vt:lpstr>
      <vt:lpstr>Traditional Transformations, Part 3</vt:lpstr>
      <vt:lpstr>Essential Question</vt:lpstr>
      <vt:lpstr>Lesson Objectives</vt:lpstr>
      <vt:lpstr>Plains Star Quilts</vt:lpstr>
      <vt:lpstr>PowerPoint Presentation</vt:lpstr>
      <vt:lpstr>Plains Star Quilts</vt:lpstr>
      <vt:lpstr>Tribal Transformations</vt:lpstr>
      <vt:lpstr>Guided Notes</vt:lpstr>
      <vt:lpstr>Seeing Symmetry</vt:lpstr>
      <vt:lpstr>Seeing Symmetry in Our World</vt:lpstr>
      <vt:lpstr>Star Quilt Transformations</vt:lpstr>
      <vt:lpstr>Star Quilt Transformations (Sample Response)</vt:lpstr>
      <vt:lpstr>Creating Quilt Blocks: Overview</vt:lpstr>
      <vt:lpstr>Creating Quilt Blocks: Step 1</vt:lpstr>
      <vt:lpstr>Creating Quilt Blocks: Step 2</vt:lpstr>
      <vt:lpstr>Creating Quilt Blocks: Step 3</vt:lpstr>
      <vt:lpstr>Creating Quilt Blocks: Step 4</vt:lpstr>
      <vt:lpstr>Creating Quilt Blocks: Step 5</vt:lpstr>
      <vt:lpstr>Exit Ticket</vt:lpstr>
      <vt:lpstr>Exit Ticket (Solution)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Eike, Michell L.</cp:lastModifiedBy>
  <cp:revision>16</cp:revision>
  <dcterms:created xsi:type="dcterms:W3CDTF">2023-02-27T14:50:37Z</dcterms:created>
  <dcterms:modified xsi:type="dcterms:W3CDTF">2023-12-13T13:19:45Z</dcterms:modified>
</cp:coreProperties>
</file>