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19"/>
  </p:notesMasterIdLst>
  <p:sldIdLst>
    <p:sldId id="282" r:id="rId2"/>
    <p:sldId id="283" r:id="rId3"/>
    <p:sldId id="284" r:id="rId4"/>
    <p:sldId id="285" r:id="rId5"/>
    <p:sldId id="326" r:id="rId6"/>
    <p:sldId id="327" r:id="rId7"/>
    <p:sldId id="273" r:id="rId8"/>
    <p:sldId id="323" r:id="rId9"/>
    <p:sldId id="324" r:id="rId10"/>
    <p:sldId id="325" r:id="rId11"/>
    <p:sldId id="322" r:id="rId12"/>
    <p:sldId id="317" r:id="rId13"/>
    <p:sldId id="294" r:id="rId14"/>
    <p:sldId id="286" r:id="rId15"/>
    <p:sldId id="321" r:id="rId16"/>
    <p:sldId id="319" r:id="rId17"/>
    <p:sldId id="32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6B7F7-3FFB-426A-8441-7FCB5765EF82}" v="2" dt="2023-07-06T17:00:16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02"/>
  </p:normalViewPr>
  <p:slideViewPr>
    <p:cSldViewPr snapToGrid="0" snapToObjects="1">
      <p:cViewPr varScale="1">
        <p:scale>
          <a:sx n="116" d="100"/>
          <a:sy n="116" d="100"/>
        </p:scale>
        <p:origin x="84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chrinata, Farid A." userId="2ef738f1-ee74-4f27-a45a-2ef27cd6eb40" providerId="ADAL" clId="{9476B7F7-3FFB-426A-8441-7FCB5765EF82}"/>
    <pc:docChg chg="undo custSel modSld">
      <pc:chgData name="Zuchrinata, Farid A." userId="2ef738f1-ee74-4f27-a45a-2ef27cd6eb40" providerId="ADAL" clId="{9476B7F7-3FFB-426A-8441-7FCB5765EF82}" dt="2023-07-06T17:01:39.264" v="156" actId="20577"/>
      <pc:docMkLst>
        <pc:docMk/>
      </pc:docMkLst>
      <pc:sldChg chg="addSp delSp modSp mod modAnim modNotesTx">
        <pc:chgData name="Zuchrinata, Farid A." userId="2ef738f1-ee74-4f27-a45a-2ef27cd6eb40" providerId="ADAL" clId="{9476B7F7-3FFB-426A-8441-7FCB5765EF82}" dt="2023-07-06T17:01:39.264" v="156" actId="20577"/>
        <pc:sldMkLst>
          <pc:docMk/>
          <pc:sldMk cId="3260945768" sldId="326"/>
        </pc:sldMkLst>
        <pc:spChg chg="mod">
          <ac:chgData name="Zuchrinata, Farid A." userId="2ef738f1-ee74-4f27-a45a-2ef27cd6eb40" providerId="ADAL" clId="{9476B7F7-3FFB-426A-8441-7FCB5765EF82}" dt="2023-07-06T17:00:40.746" v="46" actId="20577"/>
          <ac:spMkLst>
            <pc:docMk/>
            <pc:sldMk cId="3260945768" sldId="326"/>
            <ac:spMk id="2" creationId="{AB6FC5E9-73CB-477F-1637-FC4574967705}"/>
          </ac:spMkLst>
        </pc:spChg>
        <pc:spChg chg="del mod">
          <ac:chgData name="Zuchrinata, Farid A." userId="2ef738f1-ee74-4f27-a45a-2ef27cd6eb40" providerId="ADAL" clId="{9476B7F7-3FFB-426A-8441-7FCB5765EF82}" dt="2023-07-06T17:00:02.367" v="14"/>
          <ac:spMkLst>
            <pc:docMk/>
            <pc:sldMk cId="3260945768" sldId="326"/>
            <ac:spMk id="20" creationId="{F1228430-A5CD-4C5D-A779-1E4F20C15B02}"/>
          </ac:spMkLst>
        </pc:spChg>
        <pc:picChg chg="add mod">
          <ac:chgData name="Zuchrinata, Farid A." userId="2ef738f1-ee74-4f27-a45a-2ef27cd6eb40" providerId="ADAL" clId="{9476B7F7-3FFB-426A-8441-7FCB5765EF82}" dt="2023-07-06T17:00:07.338" v="16" actId="1076"/>
          <ac:picMkLst>
            <pc:docMk/>
            <pc:sldMk cId="3260945768" sldId="326"/>
            <ac:picMk id="3" creationId="{BAA89141-800E-0A81-318B-B43A94F4D1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9499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zdE303Sdqk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5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5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54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K20 Center. (2023, July 5). </a:t>
            </a:r>
            <a:r>
              <a:rPr lang="en-US" sz="1800" b="0" i="1" u="none" strike="noStrike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Beadwork </a:t>
            </a:r>
            <a:r>
              <a:rPr lang="en-US" sz="1800" b="0" i="0" u="none" strike="noStrike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[Video]. YouTube.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https://youtu.be/szdE303Sdqk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5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K20 Center. (n.d.). Elbow Partners. Strategies. </a:t>
            </a:r>
            <a:r>
              <a:rPr lang="en-US" dirty="0">
                <a:hlinkClick r:id="rId3" tooltip="https://learn.k20center.ou.edu/strategy/116"/>
              </a:rPr>
              <a:t>https://learn.k20center.ou.edu/strategy/116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00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McDaniels-Gomez, P. (20</a:t>
            </a:r>
            <a:r>
              <a:rPr lang="en-US" dirty="0">
                <a:effectLst/>
              </a:rPr>
              <a:t>22</a:t>
            </a:r>
            <a:r>
              <a:rPr lang="en-US" dirty="0"/>
              <a:t>). [Beadwork]. Oklahoma, USA.</a:t>
            </a:r>
          </a:p>
        </p:txBody>
      </p:sp>
    </p:spTree>
    <p:extLst>
      <p:ext uri="{BB962C8B-B14F-4D97-AF65-F5344CB8AC3E}">
        <p14:creationId xmlns:p14="http://schemas.microsoft.com/office/powerpoint/2010/main" val="161522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none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K20 Center. (n.d.). Bell Ringers and Exit Tickets. Strategies.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https://learn.k20center.ou.edu/strategy/125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0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u="none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K20 Center. (n.d.). Bell Ringers and Exit Tickets. Strategies.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https://learn.k20center.ou.edu/strategy/125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3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AR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1028700"/>
            <a:ext cx="1911096" cy="3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1121FC-8B0E-0F4B-8A9D-C7B1ADC40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7A07C9-52E3-4212-9CBC-F4ACF85EB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5752E28-88FD-4D46-A840-A174E90B52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7517" y="1427702"/>
            <a:ext cx="7040563" cy="305701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09033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ACA14D18-7E80-4DA7-8133-159DD521CE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7C2501-3118-4C0D-A655-F2D0DFA1CF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1850" y="1663336"/>
            <a:ext cx="1828800" cy="18280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36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D319D0-7727-40E0-9BB2-013BA6FE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2302" y="1305059"/>
            <a:ext cx="3994150" cy="1420813"/>
          </a:xfr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3FE57066-AFD2-4D39-B9C9-BF451B892B56}"/>
              </a:ext>
            </a:extLst>
          </p:cNvPr>
          <p:cNvSpPr/>
          <p:nvPr userDrawn="1"/>
        </p:nvSpPr>
        <p:spPr>
          <a:xfrm>
            <a:off x="1721476" y="1313644"/>
            <a:ext cx="5701048" cy="3206840"/>
          </a:xfrm>
          <a:prstGeom prst="snip2Diag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marL="0" indent="0" rtl="0">
              <a:buSzPct val="100000"/>
              <a:buNone/>
              <a:defRPr b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98ECED1A-A97B-463C-904C-0655947FAF6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rmAutofit/>
          </a:bodyPr>
          <a:lstStyle>
            <a:lvl1pPr marL="0" indent="0" rtl="0">
              <a:buSzPct val="100000"/>
              <a:buNone/>
              <a:defRPr sz="1600" b="1" i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-Attribution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6017F3C-31CC-46B1-BC0D-495B548BE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5000"/>
                    </a14:imgEffect>
                  </a14:imgLayer>
                </a14:imgProps>
              </a:ext>
            </a:extLst>
          </a:blip>
          <a:srcRect l="34179" t="21572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44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132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No Log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2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4"/>
            </a:gs>
            <a:gs pos="85000">
              <a:schemeClr val="accent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644652" y="1007598"/>
            <a:ext cx="7851648" cy="1371600"/>
          </a:xfrm>
          <a:ln>
            <a:noFill/>
          </a:ln>
        </p:spPr>
        <p:txBody>
          <a:bodyPr vert="horz" tIns="0" rIns="18287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</p:spPr>
        <p:txBody>
          <a:bodyPr lIns="0" rIns="18287">
            <a:normAutofit/>
          </a:bodyPr>
          <a:lstStyle>
            <a:lvl1pPr marL="0" marR="34289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42883" indent="0" algn="ctr">
              <a:buNone/>
            </a:lvl2pPr>
            <a:lvl3pPr marL="685765" indent="0" algn="ctr">
              <a:buNone/>
            </a:lvl3pPr>
            <a:lvl4pPr marL="1028648" indent="0" algn="ctr">
              <a:buNone/>
            </a:lvl4pPr>
            <a:lvl5pPr marL="1371530" indent="0" algn="ctr">
              <a:buNone/>
            </a:lvl5pPr>
            <a:lvl6pPr marL="1714412" indent="0" algn="ctr">
              <a:buNone/>
            </a:lvl6pPr>
            <a:lvl7pPr marL="2057295" indent="0" algn="ctr">
              <a:buNone/>
            </a:lvl7pPr>
            <a:lvl8pPr marL="2400177" indent="0" algn="ctr">
              <a:buNone/>
            </a:lvl8pPr>
            <a:lvl9pPr marL="274306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9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227013" indent="-227013"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6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7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This is the default layout for slide content. To see other layout options, right-click the slide thumbnail and select Layout.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235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342900" indent="-342900">
              <a:buClr>
                <a:schemeClr val="accent4"/>
              </a:buClr>
              <a:buSzPct val="100000"/>
              <a:buFont typeface="+mj-lt"/>
              <a:buAutoNum type="arabicPeriod"/>
              <a:defRPr sz="2600"/>
            </a:lvl1pPr>
            <a:lvl2pPr marL="627063" indent="-333375">
              <a:buClr>
                <a:schemeClr val="accent4"/>
              </a:buClr>
              <a:buSzPct val="100000"/>
              <a:buFont typeface="+mj-lt"/>
              <a:buAutoNum type="alphaLcParenR"/>
              <a:defRPr sz="2000"/>
            </a:lvl2pPr>
            <a:lvl3pPr marL="914400" indent="-227013">
              <a:buClr>
                <a:schemeClr val="accent4"/>
              </a:buClr>
              <a:buSzPct val="100000"/>
              <a:buFont typeface="+mj-lt"/>
              <a:buAutoNum type="romanLcPeriod"/>
              <a:defRPr sz="1700"/>
            </a:lvl3pPr>
            <a:lvl4pPr marL="1076668" indent="-342900">
              <a:buSzPct val="100000"/>
              <a:buFont typeface="+mj-lt"/>
              <a:buAutoNum type="arabicPeriod"/>
              <a:defRPr/>
            </a:lvl4pPr>
            <a:lvl5pPr marL="1282398" indent="-342900">
              <a:buSzPct val="100000"/>
              <a:buFont typeface="+mj-lt"/>
              <a:buAutoNum type="arabicPeriod"/>
              <a:defRPr sz="1350"/>
            </a:lvl5pPr>
          </a:lstStyle>
          <a:p>
            <a:pPr lvl="0" eaLnBrk="1" latinLnBrk="0" hangingPunct="1"/>
            <a:r>
              <a:rPr lang="en-US" dirty="0"/>
              <a:t>Step</a:t>
            </a:r>
          </a:p>
          <a:p>
            <a:pPr lvl="1" eaLnBrk="1" latinLnBrk="0" hangingPunct="1"/>
            <a:r>
              <a:rPr lang="en-US" dirty="0" err="1"/>
              <a:t>Substep</a:t>
            </a:r>
            <a:endParaRPr lang="en-US" dirty="0"/>
          </a:p>
          <a:p>
            <a:pPr lvl="2" eaLnBrk="1" latinLnBrk="0" hangingPunct="1"/>
            <a:r>
              <a:rPr lang="en-US" dirty="0"/>
              <a:t>Sub-</a:t>
            </a:r>
            <a:r>
              <a:rPr lang="en-US" dirty="0" err="1"/>
              <a:t>substep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57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659298"/>
            </a:gs>
            <a:gs pos="100000">
              <a:srgbClr val="4E6F74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/>
          </a:bodyPr>
          <a:lstStyle>
            <a:lvl1pPr algn="l" rtl="0">
              <a:spcBef>
                <a:spcPct val="0"/>
              </a:spcBef>
              <a:buNone/>
              <a:defRPr lang="en-US" sz="5000" b="0" cap="none" baseline="0" dirty="0">
                <a:ln w="635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Section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0352" y="2028498"/>
            <a:ext cx="7772400" cy="1132284"/>
          </a:xfrm>
        </p:spPr>
        <p:txBody>
          <a:bodyPr lIns="45718" rIns="45718" anchor="t">
            <a:normAutofit/>
          </a:bodyPr>
          <a:lstStyle>
            <a:lvl1pPr marL="398463" indent="-342900">
              <a:buClr>
                <a:schemeClr val="tx1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Item A</a:t>
            </a:r>
          </a:p>
          <a:p>
            <a:pPr lvl="0" eaLnBrk="1" latinLnBrk="0" hangingPunct="1"/>
            <a:r>
              <a:rPr kumimoji="0" lang="en-US" dirty="0"/>
              <a:t>Item B</a:t>
            </a:r>
          </a:p>
          <a:p>
            <a:pPr lvl="0" eaLnBrk="1" latinLnBrk="0" hangingPunct="1"/>
            <a:r>
              <a:rPr kumimoji="0" lang="en-US" dirty="0"/>
              <a:t>Item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8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2954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15C7E-697C-4702-93D3-61EBBCC240B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48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322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391436"/>
            <a:ext cx="4040188" cy="494514"/>
          </a:xfrm>
        </p:spPr>
        <p:txBody>
          <a:bodyPr lIns="45718" tIns="0" rIns="45718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A Subtitle/Header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4645027" y="1394820"/>
            <a:ext cx="4041775" cy="491132"/>
          </a:xfrm>
        </p:spPr>
        <p:txBody>
          <a:bodyPr lIns="45718" tIns="0" rIns="45718" bIns="0" anchor="ctr">
            <a:norm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B Subtitle/Header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7200" y="1974760"/>
            <a:ext cx="4040188" cy="2795480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F6623D-9146-44DE-A2AF-4628874D04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9788" y="1974760"/>
            <a:ext cx="4040188" cy="2795481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514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3581400" y="1330012"/>
            <a:ext cx="5111750" cy="3257550"/>
          </a:xfrm>
        </p:spPr>
        <p:txBody>
          <a:bodyPr tIns="0"/>
          <a:lstStyle>
            <a:lvl1pPr marL="0" indent="0">
              <a:buNone/>
              <a:defRPr sz="2100" baseline="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en-US" dirty="0"/>
              <a:t>{Insert photo or chart here}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0850" y="1330012"/>
            <a:ext cx="3124200" cy="3257550"/>
          </a:xfrm>
        </p:spPr>
        <p:txBody>
          <a:bodyPr tIns="0"/>
          <a:lstStyle>
            <a:lvl1pPr>
              <a:buSzPct val="100000"/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6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4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3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CD2421-83B0-4920-AB5D-7E41627BC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516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D588CD6-00FA-3647-9C32-955C9EE21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5E15DE5-15CD-41A8-BA89-39372E5587A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57200" y="1343696"/>
            <a:ext cx="6125827" cy="340834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1F4382-70BA-4DE9-9B01-7F103D1E9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61697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chemeClr val="bg1">
                <a:lumMod val="85000"/>
              </a:schemeClr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tIns="45718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 lIns="91435" tIns="45718" rIns="91435" bIns="4571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4073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93" r:id="rId4"/>
    <p:sldLayoutId id="2147483675" r:id="rId5"/>
    <p:sldLayoutId id="2147483676" r:id="rId6"/>
    <p:sldLayoutId id="2147483677" r:id="rId7"/>
    <p:sldLayoutId id="2147483680" r:id="rId8"/>
    <p:sldLayoutId id="2147483689" r:id="rId9"/>
    <p:sldLayoutId id="2147483690" r:id="rId10"/>
    <p:sldLayoutId id="2147483695" r:id="rId11"/>
    <p:sldLayoutId id="2147483696" r:id="rId12"/>
    <p:sldLayoutId id="2147483698" r:id="rId13"/>
    <p:sldLayoutId id="2147483697" r:id="rId14"/>
    <p:sldLayoutId id="2147483679" r:id="rId15"/>
    <p:sldLayoutId id="2147483688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tabLst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480035" indent="-18515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685765" indent="-18515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Calibri"/>
          <a:ea typeface="+mn-ea"/>
          <a:cs typeface="Calibri"/>
        </a:defRPr>
      </a:lvl3pPr>
      <a:lvl4pPr marL="891494" indent="-15772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4pPr>
      <a:lvl5pPr marL="1097224" indent="-15772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5pPr>
      <a:lvl6pPr marL="1302953" indent="-15772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06" indent="-13715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36" indent="-137153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66" indent="-13715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szdE303Sdqk?feature=oembed" TargetMode="External"/><Relationship Id="rId5" Type="http://schemas.openxmlformats.org/officeDocument/2006/relationships/hyperlink" Target="https://youtu.be/szdE303Sdqk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gebra.org/m/ecyvtdfg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7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 GeoGebra Part D applet and follow the directions to complete Part D (on the back) of your handout.</a:t>
            </a:r>
          </a:p>
          <a:p>
            <a:r>
              <a:rPr lang="en-US" dirty="0"/>
              <a:t>What did you notice about the distances from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Z </a:t>
            </a:r>
            <a:r>
              <a:rPr lang="en-US" dirty="0"/>
              <a:t>to the </a:t>
            </a:r>
            <a:r>
              <a:rPr lang="en-US" b="1" dirty="0"/>
              <a:t>preimage</a:t>
            </a:r>
            <a:r>
              <a:rPr lang="en-US" dirty="0"/>
              <a:t> compared to the distances from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Z</a:t>
            </a:r>
            <a:r>
              <a:rPr lang="en-US" dirty="0"/>
              <a:t> to the </a:t>
            </a:r>
            <a:r>
              <a:rPr lang="en-US" b="1" dirty="0"/>
              <a:t>image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do you think this means?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Transformations: Part D</a:t>
            </a:r>
          </a:p>
        </p:txBody>
      </p:sp>
    </p:spTree>
    <p:extLst>
      <p:ext uri="{BB962C8B-B14F-4D97-AF65-F5344CB8AC3E}">
        <p14:creationId xmlns:p14="http://schemas.microsoft.com/office/powerpoint/2010/main" val="11851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think happens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</a:t>
            </a:r>
            <a:r>
              <a:rPr lang="en-US" dirty="0"/>
              <a:t>?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Transformations: Prediction Time</a:t>
            </a:r>
          </a:p>
        </p:txBody>
      </p:sp>
    </p:spTree>
    <p:extLst>
      <p:ext uri="{BB962C8B-B14F-4D97-AF65-F5344CB8AC3E}">
        <p14:creationId xmlns:p14="http://schemas.microsoft.com/office/powerpoint/2010/main" val="6534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complete the Guided Notes together.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Notes</a:t>
            </a:r>
          </a:p>
        </p:txBody>
      </p:sp>
    </p:spTree>
    <p:extLst>
      <p:ext uri="{BB962C8B-B14F-4D97-AF65-F5344CB8AC3E}">
        <p14:creationId xmlns:p14="http://schemas.microsoft.com/office/powerpoint/2010/main" val="20419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else do you see </a:t>
            </a:r>
            <a:r>
              <a:rPr lang="en-US" b="1" dirty="0">
                <a:solidFill>
                  <a:schemeClr val="accent4"/>
                </a:solidFill>
              </a:rPr>
              <a:t>dilations</a:t>
            </a:r>
            <a:r>
              <a:rPr lang="en-US" dirty="0"/>
              <a:t>?</a:t>
            </a:r>
          </a:p>
          <a:p>
            <a:r>
              <a:rPr lang="en-US" dirty="0"/>
              <a:t>Think of something that is in this room or something that is familiar to you that relates to dilations.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Dilations in Our World</a:t>
            </a:r>
          </a:p>
        </p:txBody>
      </p:sp>
    </p:spTree>
    <p:extLst>
      <p:ext uri="{BB962C8B-B14F-4D97-AF65-F5344CB8AC3E}">
        <p14:creationId xmlns:p14="http://schemas.microsoft.com/office/powerpoint/2010/main" val="23101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your own </a:t>
            </a:r>
            <a:br>
              <a:rPr lang="en-US" dirty="0"/>
            </a:br>
            <a:r>
              <a:rPr lang="en-US" dirty="0"/>
              <a:t>beadwork design.</a:t>
            </a:r>
          </a:p>
          <a:p>
            <a:r>
              <a:rPr lang="en-US" dirty="0"/>
              <a:t>Imagine that it would be </a:t>
            </a:r>
            <a:br>
              <a:rPr lang="en-US" dirty="0"/>
            </a:br>
            <a:r>
              <a:rPr lang="en-US" dirty="0"/>
              <a:t>worn around the wrist or </a:t>
            </a:r>
            <a:br>
              <a:rPr lang="en-US" dirty="0"/>
            </a:br>
            <a:r>
              <a:rPr lang="en-US" dirty="0"/>
              <a:t>cuff like a bracelet.</a:t>
            </a:r>
          </a:p>
          <a:p>
            <a:r>
              <a:rPr lang="en-US" dirty="0"/>
              <a:t>Be sure that your preimage is a polygon with 6 vertices.</a:t>
            </a:r>
          </a:p>
          <a:p>
            <a:r>
              <a:rPr lang="en-US" dirty="0"/>
              <a:t>Label your vertices.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D1C22-5DF1-70FF-2147-AAF8FD842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5" t="13487" r="2087" b="10421"/>
          <a:stretch/>
        </p:blipFill>
        <p:spPr>
          <a:xfrm>
            <a:off x="4347289" y="735872"/>
            <a:ext cx="4339511" cy="2328276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Beadwork</a:t>
            </a:r>
          </a:p>
        </p:txBody>
      </p:sp>
    </p:spTree>
    <p:extLst>
      <p:ext uri="{BB962C8B-B14F-4D97-AF65-F5344CB8AC3E}">
        <p14:creationId xmlns:p14="http://schemas.microsoft.com/office/powerpoint/2010/main" val="11955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Trade papers.</a:t>
            </a:r>
          </a:p>
          <a:p>
            <a:r>
              <a:rPr lang="en-US" dirty="0"/>
              <a:t>Create a complementary vest design for your partner using a dilation. </a:t>
            </a:r>
          </a:p>
          <a:p>
            <a:r>
              <a:rPr lang="en-US" dirty="0"/>
              <a:t>Dilate your partner’s design using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dirty="0"/>
              <a:t>.</a:t>
            </a:r>
          </a:p>
          <a:p>
            <a:r>
              <a:rPr lang="en-US" dirty="0"/>
              <a:t>Label the corresponding vertices.</a:t>
            </a:r>
          </a:p>
          <a:p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Beadwork</a:t>
            </a:r>
          </a:p>
        </p:txBody>
      </p:sp>
    </p:spTree>
    <p:extLst>
      <p:ext uri="{BB962C8B-B14F-4D97-AF65-F5344CB8AC3E}">
        <p14:creationId xmlns:p14="http://schemas.microsoft.com/office/powerpoint/2010/main" val="18870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 the transformation of the </a:t>
            </a:r>
            <a:br>
              <a:rPr lang="en-US" dirty="0"/>
            </a:br>
            <a:r>
              <a:rPr lang="en-US" dirty="0"/>
              <a:t>standard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coordinate plane that maps each </a:t>
            </a:r>
            <a:br>
              <a:rPr lang="en-US" dirty="0"/>
            </a:br>
            <a:r>
              <a:rPr lang="en-US" dirty="0"/>
              <a:t>point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to the image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for a certain positive constant, </a:t>
            </a:r>
            <a:r>
              <a:rPr 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dirty="0"/>
              <a:t>. This transformation maps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(4, 16)</a:t>
            </a:r>
            <a:r>
              <a:rPr lang="en-US" dirty="0"/>
              <a:t>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(1, 4)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what image does this transformation map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(–12, 4)</a:t>
            </a:r>
            <a:r>
              <a:rPr lang="en-US" dirty="0"/>
              <a:t>?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Dilation Exit Ticket</a:t>
            </a:r>
          </a:p>
        </p:txBody>
      </p:sp>
      <p:pic>
        <p:nvPicPr>
          <p:cNvPr id="3" name="Picture 2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C0F86D7F-E785-3294-3CDC-E8B113B9E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950" y="400050"/>
            <a:ext cx="2422849" cy="16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(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397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maps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, then we find the</a:t>
            </a:r>
            <a:br>
              <a:rPr lang="en-US" dirty="0"/>
            </a:br>
            <a:r>
              <a:rPr lang="en-US" dirty="0"/>
              <a:t>scale factor by finding the ratio of the image to </a:t>
            </a:r>
            <a:br>
              <a:rPr lang="en-US" dirty="0"/>
            </a:br>
            <a:br>
              <a:rPr lang="en-US" sz="1100" dirty="0"/>
            </a:br>
            <a:r>
              <a:rPr lang="en-US" dirty="0"/>
              <a:t>preimage:</a:t>
            </a:r>
          </a:p>
          <a:p>
            <a:endParaRPr lang="en-US" sz="1400" dirty="0"/>
          </a:p>
          <a:p>
            <a:r>
              <a:rPr lang="en-US" dirty="0"/>
              <a:t>Then multiply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-values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-values of the point 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 12, 4)</a:t>
            </a:r>
            <a:r>
              <a:rPr lang="en-US" dirty="0"/>
              <a:t> by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(or divide by 4 in this case).</a:t>
            </a:r>
          </a:p>
          <a:p>
            <a:r>
              <a:rPr lang="en-US" dirty="0"/>
              <a:t>This means that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 12, 4)</a:t>
            </a:r>
            <a:r>
              <a:rPr lang="en-US" dirty="0"/>
              <a:t> maps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(–3, 1)</a:t>
            </a:r>
            <a:r>
              <a:rPr lang="en-US" dirty="0"/>
              <a:t>.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Dilation Exit Ticket (Solution)</a:t>
            </a:r>
          </a:p>
        </p:txBody>
      </p:sp>
      <p:pic>
        <p:nvPicPr>
          <p:cNvPr id="3" name="Picture 2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C0F86D7F-E785-3294-3CDC-E8B113B9E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950" y="400050"/>
            <a:ext cx="2422849" cy="163798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7332151-838E-DA27-A7EF-B0924867D6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677869"/>
              </p:ext>
            </p:extLst>
          </p:nvPr>
        </p:nvGraphicFramePr>
        <p:xfrm>
          <a:off x="2201085" y="2136775"/>
          <a:ext cx="20447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44440" imgH="787320" progId="Equation.DSMT4">
                  <p:embed/>
                </p:oleObj>
              </mc:Choice>
              <mc:Fallback>
                <p:oleObj name="Equation" r:id="rId4" imgW="2044440" imgH="7873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7332151-838E-DA27-A7EF-B0924867D6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1085" y="2136775"/>
                        <a:ext cx="20447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7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FBCA28-140F-8A42-9364-1ED04BA0B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Traditional Transformations, Part </a:t>
            </a:r>
            <a:r>
              <a:rPr lang="en-US" dirty="0"/>
              <a:t>4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D9A7854-D128-194F-AB89-C5ADDB206B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Dilations: Beadwork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F43316-D303-40EC-B829-211C2BCB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49D1D-F9F5-4708-9845-24D99C470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028497"/>
            <a:ext cx="7772400" cy="1736981"/>
          </a:xfrm>
        </p:spPr>
        <p:txBody>
          <a:bodyPr/>
          <a:lstStyle/>
          <a:p>
            <a:pPr marL="55563" indent="0">
              <a:buNone/>
            </a:pPr>
            <a:r>
              <a:rPr lang="en-US" dirty="0"/>
              <a:t>How are transformations and symbolism used through indigenous cultures?</a:t>
            </a:r>
          </a:p>
        </p:txBody>
      </p:sp>
    </p:spTree>
    <p:extLst>
      <p:ext uri="{BB962C8B-B14F-4D97-AF65-F5344CB8AC3E}">
        <p14:creationId xmlns:p14="http://schemas.microsoft.com/office/powerpoint/2010/main" val="674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575D-3662-4A13-BACA-E7044AD3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74266-61E7-4912-8A51-C9B03DDB6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2396018"/>
          </a:xfrm>
        </p:spPr>
        <p:txBody>
          <a:bodyPr>
            <a:normAutofit/>
          </a:bodyPr>
          <a:lstStyle/>
          <a:p>
            <a:r>
              <a:rPr lang="en-US" dirty="0"/>
              <a:t>Represent coordinate-plane transformations graphically, algebraically, and verbally.</a:t>
            </a:r>
          </a:p>
          <a:p>
            <a:r>
              <a:rPr lang="en-US" dirty="0"/>
              <a:t>Apply transformations to solve problems.</a:t>
            </a:r>
          </a:p>
        </p:txBody>
      </p:sp>
    </p:spTree>
    <p:extLst>
      <p:ext uri="{BB962C8B-B14F-4D97-AF65-F5344CB8AC3E}">
        <p14:creationId xmlns:p14="http://schemas.microsoft.com/office/powerpoint/2010/main" val="26808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BAA89141-800E-0A81-318B-B43A94F4D1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/>
          <a:stretch/>
        </p:blipFill>
        <p:spPr>
          <a:xfrm>
            <a:off x="830331" y="316158"/>
            <a:ext cx="7622063" cy="4287410"/>
          </a:xfrm>
          <a:prstGeom prst="rect">
            <a:avLst/>
          </a:prstGeom>
        </p:spPr>
      </p:pic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AB6FC5E9-73CB-477F-1637-FC4574967705}"/>
              </a:ext>
            </a:extLst>
          </p:cNvPr>
          <p:cNvSpPr txBox="1">
            <a:spLocks/>
          </p:cNvSpPr>
          <p:nvPr/>
        </p:nvSpPr>
        <p:spPr>
          <a:xfrm>
            <a:off x="0" y="4613275"/>
            <a:ext cx="9144000" cy="525265"/>
          </a:xfrm>
          <a:prstGeom prst="rect">
            <a:avLst/>
          </a:prstGeom>
        </p:spPr>
        <p:txBody>
          <a:bodyPr vert="horz" lIns="91435" tIns="45718" rIns="91435" bIns="45718">
            <a:normAutofit/>
          </a:bodyPr>
          <a:lstStyle>
            <a:lvl1pPr marL="227013" indent="-227013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tabLst/>
              <a:defRPr kumimoji="0" sz="2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80035" indent="-185156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0"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685765" indent="-185156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kumimoji="0" sz="17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891494" indent="-15772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kumimoji="0" sz="15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097224" indent="-15772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kumimoji="0" sz="135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1302953" indent="-15772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06" indent="-137153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836" indent="-137153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566" indent="-137153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Beadwork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9352"/>
            <a:ext cx="6158858" cy="34340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Discuss what you learned from the video.</a:t>
            </a:r>
          </a:p>
          <a:p>
            <a:r>
              <a:rPr lang="en-US" dirty="0"/>
              <a:t>Why is beadwork made?</a:t>
            </a:r>
          </a:p>
          <a:p>
            <a:r>
              <a:rPr lang="en-US" dirty="0"/>
              <a:t>How could someone represent their culture with beadwork?</a:t>
            </a:r>
          </a:p>
          <a:p>
            <a:r>
              <a:rPr lang="en-US" dirty="0"/>
              <a:t>Why do you think she uses a larger bead to make a larger design?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Beadwork</a:t>
            </a:r>
          </a:p>
        </p:txBody>
      </p:sp>
      <p:pic>
        <p:nvPicPr>
          <p:cNvPr id="2" name="Content Placeholder 4" descr="A picture containing graphics&#10;&#10;Description automatically generated">
            <a:extLst>
              <a:ext uri="{FF2B5EF4-FFF2-40B4-BE49-F238E27FC236}">
                <a16:creationId xmlns:a16="http://schemas.microsoft.com/office/drawing/2014/main" id="{15536250-30CE-9847-D182-586FC9D8B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058" y="1164498"/>
            <a:ext cx="2070742" cy="12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the GeoGebra activity: </a:t>
            </a: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geogebra.org/m/</a:t>
            </a:r>
            <a:r>
              <a:rPr lang="en-US" dirty="0" err="1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ecyvtdfg</a:t>
            </a:r>
            <a:endParaRPr lang="en-US" dirty="0"/>
          </a:p>
          <a:p>
            <a:r>
              <a:rPr lang="en-US" dirty="0"/>
              <a:t>Spend time exploring the GeoGebra applets and see how things work.</a:t>
            </a:r>
          </a:p>
          <a:p>
            <a:r>
              <a:rPr lang="en-US" dirty="0"/>
              <a:t>Use the GeoGebra applets and follow the directions to complete Part A (the front) of your handout.</a:t>
            </a:r>
          </a:p>
          <a:p>
            <a:pPr lvl="1"/>
            <a:r>
              <a:rPr lang="en-US" dirty="0"/>
              <a:t>What does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seem to do?</a:t>
            </a:r>
          </a:p>
          <a:p>
            <a:pPr lvl="1"/>
            <a:r>
              <a:rPr lang="en-US" dirty="0"/>
              <a:t>What does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Z</a:t>
            </a:r>
            <a:r>
              <a:rPr lang="en-US" dirty="0"/>
              <a:t> seem to do?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Transformations: Part A</a:t>
            </a:r>
          </a:p>
        </p:txBody>
      </p:sp>
    </p:spTree>
    <p:extLst>
      <p:ext uri="{BB962C8B-B14F-4D97-AF65-F5344CB8AC3E}">
        <p14:creationId xmlns:p14="http://schemas.microsoft.com/office/powerpoint/2010/main" val="14437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you follow the directions in GeoGebra for Part B, review your responses for Part A.</a:t>
            </a:r>
          </a:p>
          <a:p>
            <a:r>
              <a:rPr lang="en-US" dirty="0"/>
              <a:t>Do they still hold true?</a:t>
            </a:r>
          </a:p>
          <a:p>
            <a:r>
              <a:rPr lang="en-US" dirty="0"/>
              <a:t>Do any need revision?</a:t>
            </a:r>
          </a:p>
          <a:p>
            <a:pPr lvl="1"/>
            <a:r>
              <a:rPr lang="en-US" dirty="0"/>
              <a:t>Make changes to Part A as needed.</a:t>
            </a:r>
          </a:p>
          <a:p>
            <a:pPr lvl="1"/>
            <a:r>
              <a:rPr lang="en-US" dirty="0"/>
              <a:t>What does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seem to do?</a:t>
            </a:r>
          </a:p>
          <a:p>
            <a:pPr lvl="1"/>
            <a:r>
              <a:rPr lang="en-US" dirty="0"/>
              <a:t>What does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Z</a:t>
            </a:r>
            <a:r>
              <a:rPr lang="en-US" dirty="0"/>
              <a:t> seem to do?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Transformations: Part B</a:t>
            </a:r>
          </a:p>
        </p:txBody>
      </p:sp>
    </p:spTree>
    <p:extLst>
      <p:ext uri="{BB962C8B-B14F-4D97-AF65-F5344CB8AC3E}">
        <p14:creationId xmlns:p14="http://schemas.microsoft.com/office/powerpoint/2010/main" val="27693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 GeoGebra Part C applet and follow the directions to complete Part C (on the back) of your handout.</a:t>
            </a:r>
          </a:p>
          <a:p>
            <a:r>
              <a:rPr lang="en-US" dirty="0"/>
              <a:t>What did you notice about the lines through the vertices?</a:t>
            </a:r>
          </a:p>
          <a:p>
            <a:r>
              <a:rPr lang="en-US" dirty="0"/>
              <a:t>What did you notice about the ratios of the side lengths?</a:t>
            </a:r>
          </a:p>
          <a:p>
            <a:pPr lvl="1"/>
            <a:r>
              <a:rPr lang="en-US" dirty="0"/>
              <a:t>What do you think this means?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Transformations: Part C</a:t>
            </a:r>
          </a:p>
        </p:txBody>
      </p:sp>
    </p:spTree>
    <p:extLst>
      <p:ext uri="{BB962C8B-B14F-4D97-AF65-F5344CB8AC3E}">
        <p14:creationId xmlns:p14="http://schemas.microsoft.com/office/powerpoint/2010/main" val="15327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ARN theme">
  <a:themeElements>
    <a:clrScheme name="LEARN Colors">
      <a:dk1>
        <a:sysClr val="windowText" lastClr="000000"/>
      </a:dk1>
      <a:lt1>
        <a:sysClr val="window" lastClr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LEAR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RN Slides Template" id="{418F4C7D-6FF6-4BC3-8FFB-630639050169}" vid="{6C158D59-EBB1-47A7-9CFF-6E4552F2CE41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LEARN Slides Template</Template>
  <TotalTime>1691</TotalTime>
  <Words>712</Words>
  <Application>Microsoft Office PowerPoint</Application>
  <PresentationFormat>On-screen Show (16:9)</PresentationFormat>
  <Paragraphs>66</Paragraphs>
  <Slides>17</Slides>
  <Notes>6</Notes>
  <HiddenSlides>1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Wingdings 2</vt:lpstr>
      <vt:lpstr>LEARN theme</vt:lpstr>
      <vt:lpstr>Equation</vt:lpstr>
      <vt:lpstr>PowerPoint Presentation</vt:lpstr>
      <vt:lpstr>Traditional Transformations, Part 4</vt:lpstr>
      <vt:lpstr>Essential Question</vt:lpstr>
      <vt:lpstr>Lesson Objectives</vt:lpstr>
      <vt:lpstr>PowerPoint Presentation</vt:lpstr>
      <vt:lpstr>Beadwork</vt:lpstr>
      <vt:lpstr>Exploring Transformations: Part A</vt:lpstr>
      <vt:lpstr>Exploring Transformations: Part B</vt:lpstr>
      <vt:lpstr>Exploring Transformations: Part C</vt:lpstr>
      <vt:lpstr>Exploring Transformations: Part D</vt:lpstr>
      <vt:lpstr>Exploring Transformations: Prediction Time</vt:lpstr>
      <vt:lpstr>Guided Notes</vt:lpstr>
      <vt:lpstr>Dilations in Our World</vt:lpstr>
      <vt:lpstr>Designing Beadwork</vt:lpstr>
      <vt:lpstr>Designing Beadwork</vt:lpstr>
      <vt:lpstr>Dilation Exit Ticket</vt:lpstr>
      <vt:lpstr>Dilation Exit Ticket (Solution)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Transformations, Part 4</dc:title>
  <dc:subject/>
  <dc:creator>K20 Center</dc:creator>
  <cp:keywords/>
  <dc:description/>
  <cp:lastModifiedBy>Eike, Michell L.</cp:lastModifiedBy>
  <cp:revision>21</cp:revision>
  <dcterms:created xsi:type="dcterms:W3CDTF">2023-03-14T16:12:55Z</dcterms:created>
  <dcterms:modified xsi:type="dcterms:W3CDTF">2023-12-13T13:20:52Z</dcterms:modified>
  <cp:category/>
</cp:coreProperties>
</file>