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7"/>
  </p:notesMasterIdLst>
  <p:sldIdLst>
    <p:sldId id="282" r:id="rId2"/>
    <p:sldId id="283" r:id="rId3"/>
    <p:sldId id="284" r:id="rId4"/>
    <p:sldId id="285" r:id="rId5"/>
    <p:sldId id="293" r:id="rId6"/>
    <p:sldId id="273" r:id="rId7"/>
    <p:sldId id="345" r:id="rId8"/>
    <p:sldId id="344" r:id="rId9"/>
    <p:sldId id="326" r:id="rId10"/>
    <p:sldId id="343" r:id="rId11"/>
    <p:sldId id="324" r:id="rId12"/>
    <p:sldId id="325" r:id="rId13"/>
    <p:sldId id="327" r:id="rId14"/>
    <p:sldId id="328" r:id="rId15"/>
    <p:sldId id="340" r:id="rId16"/>
    <p:sldId id="342" r:id="rId17"/>
    <p:sldId id="341" r:id="rId18"/>
    <p:sldId id="322" r:id="rId19"/>
    <p:sldId id="323" r:id="rId20"/>
    <p:sldId id="334" r:id="rId21"/>
    <p:sldId id="336" r:id="rId22"/>
    <p:sldId id="337" r:id="rId23"/>
    <p:sldId id="338" r:id="rId24"/>
    <p:sldId id="339" r:id="rId25"/>
    <p:sldId id="335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2D8"/>
    <a:srgbClr val="A9C4C8"/>
    <a:srgbClr val="BDD4EA"/>
    <a:srgbClr val="DCBA25"/>
    <a:srgbClr val="FFFF00"/>
    <a:srgbClr val="3E5C61"/>
    <a:srgbClr val="397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9" autoAdjust="0"/>
    <p:restoredTop sz="94744"/>
  </p:normalViewPr>
  <p:slideViewPr>
    <p:cSldViewPr snapToGrid="0" snapToObjects="1">
      <p:cViewPr varScale="1">
        <p:scale>
          <a:sx n="121" d="100"/>
          <a:sy n="121" d="100"/>
        </p:scale>
        <p:origin x="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KjKx2iDJn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72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K20 Center. (n.d.). Bell Ringers and Exit Tickets.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6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K20 Center. (n.d.). Bell Ringers and Exit Tickets.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33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K20 Center. (n.d.). Bell Ringers and Exit Tickets.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5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(2023, July 5).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</a:t>
            </a:r>
            <a:r>
              <a:rPr lang="en-US" sz="1800" b="0" i="1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ICAP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- Apparel designing and culture 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https://youtu.be/nKjKx2iDJnM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9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Card Sort. Strategies. </a:t>
            </a:r>
            <a:r>
              <a:rPr lang="en-US" sz="1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https://learn.k20center.ou.edu/strategy/147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9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Card Sort. Strategies. </a:t>
            </a:r>
            <a:r>
              <a:rPr lang="en-US" sz="1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https://learn.k20center.ou.edu/strategy/147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Identity Chart.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https://learn.k20center.ou.edu/strategy/2729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7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K20 Center. (n.d.). Bell Ringers and Exit Tickets.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1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K20 Center. (n.d.). Bell Ringers and Exit Tickets.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51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K20 Center. (n.d.). Bell Ringers and Exit Tickets.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6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K20 Center. (n.d.). Bell Ringers and Exit Tickets.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4.pn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1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5.w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34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44.wmf"/><Relationship Id="rId2" Type="http://schemas.openxmlformats.org/officeDocument/2006/relationships/notesSlide" Target="../notesSlides/notesSlide10.xml"/><Relationship Id="rId16" Type="http://schemas.openxmlformats.org/officeDocument/2006/relationships/oleObject" Target="../embeddings/oleObject22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wmf"/><Relationship Id="rId11" Type="http://schemas.openxmlformats.org/officeDocument/2006/relationships/image" Target="../media/image41.png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43.wmf"/><Relationship Id="rId10" Type="http://schemas.openxmlformats.org/officeDocument/2006/relationships/image" Target="../media/image40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2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44.wmf"/><Relationship Id="rId2" Type="http://schemas.openxmlformats.org/officeDocument/2006/relationships/notesSlide" Target="../notesSlides/notesSlide11.xml"/><Relationship Id="rId16" Type="http://schemas.openxmlformats.org/officeDocument/2006/relationships/oleObject" Target="../embeddings/oleObject29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wmf"/><Relationship Id="rId11" Type="http://schemas.openxmlformats.org/officeDocument/2006/relationships/image" Target="../media/image41.png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43.wmf"/><Relationship Id="rId10" Type="http://schemas.openxmlformats.org/officeDocument/2006/relationships/image" Target="../media/image40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nKjKx2iDJnM?feature=oembed" TargetMode="External"/><Relationship Id="rId5" Type="http://schemas.openxmlformats.org/officeDocument/2006/relationships/hyperlink" Target="https://youtu.be/nKjKx2iDJnM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desmo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72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079240" cy="3434098"/>
          </a:xfrm>
        </p:spPr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en-US" dirty="0"/>
              <a:t>Draw a preimage in the center. Label at least 3 vertices.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Foldable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6B5903-9B7C-5FC1-9924-AA676AE29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15368" y="307246"/>
            <a:ext cx="2933511" cy="448827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7A6CE5-CD9D-F68F-7E38-1B812B3AA870}"/>
              </a:ext>
            </a:extLst>
          </p:cNvPr>
          <p:cNvCxnSpPr>
            <a:cxnSpLocks/>
          </p:cNvCxnSpPr>
          <p:nvPr/>
        </p:nvCxnSpPr>
        <p:spPr>
          <a:xfrm>
            <a:off x="2343150" y="2343150"/>
            <a:ext cx="3549650" cy="149225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6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322233" cy="343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n-US" dirty="0"/>
              <a:t>Apply each transformation to your preimage individually by creating your own question and solution.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dirty="0"/>
              <a:t>Write the rules for </a:t>
            </a:r>
            <a:br>
              <a:rPr lang="en-US" dirty="0"/>
            </a:br>
            <a:r>
              <a:rPr lang="en-US" dirty="0"/>
              <a:t>the transformation </a:t>
            </a:r>
            <a:br>
              <a:rPr lang="en-US" dirty="0"/>
            </a:br>
            <a:r>
              <a:rPr lang="en-US" dirty="0"/>
              <a:t>inside each flap.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8310DA-FB88-3151-11A0-523446A0BC06}"/>
              </a:ext>
            </a:extLst>
          </p:cNvPr>
          <p:cNvCxnSpPr>
            <a:cxnSpLocks/>
          </p:cNvCxnSpPr>
          <p:nvPr/>
        </p:nvCxnSpPr>
        <p:spPr>
          <a:xfrm flipV="1">
            <a:off x="3351741" y="4220633"/>
            <a:ext cx="1351492" cy="22225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DD95BCF5-CC52-7014-F3C2-6EA064F20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83590" y="230823"/>
            <a:ext cx="4625414" cy="474958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6B0972-DA61-1F8F-0C7D-C6E6E95C843E}"/>
              </a:ext>
            </a:extLst>
          </p:cNvPr>
          <p:cNvCxnSpPr>
            <a:cxnSpLocks/>
          </p:cNvCxnSpPr>
          <p:nvPr/>
        </p:nvCxnSpPr>
        <p:spPr>
          <a:xfrm>
            <a:off x="2347946" y="3143245"/>
            <a:ext cx="3866587" cy="4677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1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there is more than </a:t>
            </a:r>
            <a:br>
              <a:rPr lang="en-US" dirty="0"/>
            </a:br>
            <a:r>
              <a:rPr lang="en-US" dirty="0"/>
              <a:t>one transformation applied </a:t>
            </a:r>
            <a:br>
              <a:rPr lang="en-US" dirty="0"/>
            </a:br>
            <a:r>
              <a:rPr lang="en-US" dirty="0"/>
              <a:t>to a figure</a:t>
            </a:r>
          </a:p>
          <a:p>
            <a:endParaRPr lang="en-US" dirty="0"/>
          </a:p>
          <a:p>
            <a:r>
              <a:rPr lang="en-US" b="1" u="sng" dirty="0"/>
              <a:t>Example</a:t>
            </a:r>
            <a:r>
              <a:rPr lang="en-US" b="1" dirty="0"/>
              <a:t>:</a:t>
            </a:r>
            <a:r>
              <a:rPr lang="en-US" dirty="0"/>
              <a:t> A </a:t>
            </a:r>
            <a:r>
              <a:rPr lang="en-US" b="1" dirty="0">
                <a:solidFill>
                  <a:schemeClr val="accent4"/>
                </a:solidFill>
              </a:rPr>
              <a:t>preimage</a:t>
            </a:r>
            <a:r>
              <a:rPr lang="en-US" dirty="0"/>
              <a:t> reflected over 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-axis and then rotated 90° about the origin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Compositions of Transformations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370353D5-512C-F646-785C-2AB4ED1B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23" y="1164497"/>
            <a:ext cx="3575377" cy="357895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877B46-D209-A0F9-5084-1B3B7FD50D3E}"/>
              </a:ext>
            </a:extLst>
          </p:cNvPr>
          <p:cNvCxnSpPr>
            <a:cxnSpLocks/>
          </p:cNvCxnSpPr>
          <p:nvPr/>
        </p:nvCxnSpPr>
        <p:spPr>
          <a:xfrm>
            <a:off x="3729567" y="3479800"/>
            <a:ext cx="1921933" cy="0"/>
          </a:xfrm>
          <a:prstGeom prst="line">
            <a:avLst/>
          </a:prstGeom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9F88E4-DF51-E629-ECD5-8A97A6BAC0D5}"/>
              </a:ext>
            </a:extLst>
          </p:cNvPr>
          <p:cNvCxnSpPr>
            <a:cxnSpLocks/>
          </p:cNvCxnSpPr>
          <p:nvPr/>
        </p:nvCxnSpPr>
        <p:spPr>
          <a:xfrm>
            <a:off x="736601" y="3890433"/>
            <a:ext cx="1371599" cy="0"/>
          </a:xfrm>
          <a:prstGeom prst="line">
            <a:avLst/>
          </a:prstGeom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EA233A-C034-0DA1-A4B7-CB00705DA0A6}"/>
              </a:ext>
            </a:extLst>
          </p:cNvPr>
          <p:cNvCxnSpPr>
            <a:cxnSpLocks/>
          </p:cNvCxnSpPr>
          <p:nvPr/>
        </p:nvCxnSpPr>
        <p:spPr>
          <a:xfrm>
            <a:off x="3374690" y="3890433"/>
            <a:ext cx="378884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9352"/>
            <a:ext cx="4690533" cy="3434098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4"/>
                </a:solidFill>
              </a:rPr>
              <a:t>glide reflection</a:t>
            </a:r>
            <a:r>
              <a:rPr lang="en-US" dirty="0"/>
              <a:t> is a specially</a:t>
            </a:r>
            <a:br>
              <a:rPr lang="en-US" dirty="0"/>
            </a:br>
            <a:r>
              <a:rPr lang="en-US" dirty="0"/>
              <a:t>named composition of a translation and a reflection where the translation vector is parallel to the line of reflection.</a:t>
            </a:r>
          </a:p>
          <a:p>
            <a:r>
              <a:rPr lang="en-US" dirty="0"/>
              <a:t>A common example of this is footprints, like the bear paw prints to the right.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Compositions of Transformations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D01E87C-2BCB-BC2B-0252-BF27A886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52644" y="1309294"/>
            <a:ext cx="3434156" cy="34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certain cases, a composition of transformations can be represented by a single transformation. Describe two different ways to transform the preimage into the image.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Transformations: Example 1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DBAD42-85EF-AD5D-A15A-0E8E0FB31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4812" y="2571750"/>
            <a:ext cx="7054377" cy="2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/>
          <a:lstStyle/>
          <a:p>
            <a:r>
              <a:rPr lang="en-US" dirty="0"/>
              <a:t>The preimage was </a:t>
            </a:r>
            <a:r>
              <a:rPr lang="en-US" b="1" dirty="0"/>
              <a:t>reflected</a:t>
            </a:r>
            <a:r>
              <a:rPr lang="en-US" dirty="0"/>
              <a:t> over the line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dirty="0"/>
              <a:t>, then </a:t>
            </a:r>
            <a:r>
              <a:rPr lang="en-US" b="1" dirty="0"/>
              <a:t>reflected</a:t>
            </a:r>
            <a:r>
              <a:rPr lang="en-US" dirty="0"/>
              <a:t> over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–8</a:t>
            </a:r>
            <a:r>
              <a:rPr lang="en-US" dirty="0"/>
              <a:t>.</a:t>
            </a:r>
          </a:p>
          <a:p>
            <a:r>
              <a:rPr lang="en-US" dirty="0"/>
              <a:t>The preimage was </a:t>
            </a:r>
            <a:r>
              <a:rPr lang="en-US" b="1" dirty="0"/>
              <a:t>translated</a:t>
            </a:r>
            <a:r>
              <a:rPr lang="en-US" dirty="0"/>
              <a:t> 18 units left.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Transformations (Solution)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DBAD42-85EF-AD5D-A15A-0E8E0FB31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4812" y="2571750"/>
            <a:ext cx="7054377" cy="2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846" y="1309352"/>
            <a:ext cx="3042953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Describe two different ways to transform the preimage into the image.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Transformations: Example 2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7F9910B-8EE6-2400-9B56-6AA8159CB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1" y="1309352"/>
            <a:ext cx="5113020" cy="34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846" y="1309352"/>
            <a:ext cx="3042953" cy="3434098"/>
          </a:xfrm>
        </p:spPr>
        <p:txBody>
          <a:bodyPr/>
          <a:lstStyle/>
          <a:p>
            <a:r>
              <a:rPr lang="en-US" dirty="0"/>
              <a:t>The preimage was </a:t>
            </a:r>
            <a:r>
              <a:rPr lang="en-US" b="1" dirty="0"/>
              <a:t>reflected</a:t>
            </a:r>
            <a:r>
              <a:rPr lang="en-US" dirty="0"/>
              <a:t> over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-axis, then </a:t>
            </a:r>
            <a:r>
              <a:rPr lang="en-US" b="1" dirty="0"/>
              <a:t>reflected</a:t>
            </a:r>
            <a:r>
              <a:rPr lang="en-US" dirty="0"/>
              <a:t> over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-axis.</a:t>
            </a:r>
          </a:p>
          <a:p>
            <a:r>
              <a:rPr lang="en-US" dirty="0"/>
              <a:t>The preimage was </a:t>
            </a:r>
            <a:r>
              <a:rPr lang="en-US" b="1" dirty="0"/>
              <a:t>rotated</a:t>
            </a:r>
            <a:r>
              <a:rPr lang="en-US" dirty="0"/>
              <a:t> 180°.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Transformations (Solution)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7F9910B-8EE6-2400-9B56-6AA8159CB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1" y="1309352"/>
            <a:ext cx="5113020" cy="34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991" y="1309352"/>
            <a:ext cx="4444808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Work with your partner and use what you have learned about transformations to solve the puzzle.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Puzzle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157649B-190D-D276-74F1-CB1B3B9C4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09352"/>
            <a:ext cx="3427281" cy="34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298" y="1309352"/>
            <a:ext cx="4795501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the unshaded preimage and shaded image to determine the unknown transformation.</a:t>
            </a:r>
          </a:p>
          <a:p>
            <a:r>
              <a:rPr lang="en-US" b="1" dirty="0"/>
              <a:t>First Transformation:</a:t>
            </a:r>
          </a:p>
          <a:p>
            <a:endParaRPr lang="en-US" dirty="0"/>
          </a:p>
          <a:p>
            <a:r>
              <a:rPr lang="en-US" b="1" dirty="0"/>
              <a:t>Second Transformation:</a:t>
            </a:r>
          </a:p>
          <a:p>
            <a:pPr marL="0" indent="0">
              <a:buNone/>
            </a:pPr>
            <a:r>
              <a:rPr lang="en-US" dirty="0"/>
              <a:t>        Rotate 90° about the origin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Exit Ticket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661D0-9199-FE2B-9EC2-50B7937BF1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1" y="1309353"/>
            <a:ext cx="3434098" cy="343409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DF95D5C-1DDF-F288-DAFC-A58736780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841284"/>
              </p:ext>
            </p:extLst>
          </p:nvPr>
        </p:nvGraphicFramePr>
        <p:xfrm>
          <a:off x="4572000" y="3026401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469800" progId="Equation.DSMT4">
                  <p:embed/>
                </p:oleObj>
              </mc:Choice>
              <mc:Fallback>
                <p:oleObj name="Equation" r:id="rId4" imgW="158724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DF95D5C-1DDF-F288-DAFC-A587367809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3026401"/>
                        <a:ext cx="1587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81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Traditional Transformations, Part 5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Compositions of Transformations: Fashion Design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Placeholder 10">
            <a:extLst>
              <a:ext uri="{FF2B5EF4-FFF2-40B4-BE49-F238E27FC236}">
                <a16:creationId xmlns:a16="http://schemas.microsoft.com/office/drawing/2014/main" id="{ECDF5832-72E4-B179-FD20-25F49DBE62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280001"/>
              </p:ext>
            </p:extLst>
          </p:nvPr>
        </p:nvGraphicFramePr>
        <p:xfrm>
          <a:off x="3991602" y="2190190"/>
          <a:ext cx="4695197" cy="2336025"/>
        </p:xfrm>
        <a:graphic>
          <a:graphicData uri="http://schemas.openxmlformats.org/drawingml/2006/table">
            <a:tbl>
              <a:tblPr firstRow="1" firstCol="1" bandRow="1"/>
              <a:tblGrid>
                <a:gridCol w="2261361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2433836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Image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95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95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95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298" y="1309352"/>
            <a:ext cx="4795501" cy="3434098"/>
          </a:xfrm>
        </p:spPr>
        <p:txBody>
          <a:bodyPr/>
          <a:lstStyle/>
          <a:p>
            <a:r>
              <a:rPr lang="en-US" dirty="0"/>
              <a:t>We need to begin by identifying the coordinates of the image.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Exit Ticket (Solution)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661D0-9199-FE2B-9EC2-50B7937BF1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1" y="1309353"/>
            <a:ext cx="3434098" cy="3434098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8A82FF3-7EDE-C5A0-1DD2-44184B9BE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946325"/>
              </p:ext>
            </p:extLst>
          </p:nvPr>
        </p:nvGraphicFramePr>
        <p:xfrm>
          <a:off x="6992938" y="2790825"/>
          <a:ext cx="118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469800" progId="Equation.DSMT4">
                  <p:embed/>
                </p:oleObj>
              </mc:Choice>
              <mc:Fallback>
                <p:oleObj name="Equation" r:id="rId4" imgW="1180800" imgH="46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8A82FF3-7EDE-C5A0-1DD2-44184B9BE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92938" y="2790825"/>
                        <a:ext cx="1181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07ED955-0B13-B414-A824-5AB039D36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142247"/>
              </p:ext>
            </p:extLst>
          </p:nvPr>
        </p:nvGraphicFramePr>
        <p:xfrm>
          <a:off x="6992938" y="3425825"/>
          <a:ext cx="118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800" imgH="469800" progId="Equation.DSMT4">
                  <p:embed/>
                </p:oleObj>
              </mc:Choice>
              <mc:Fallback>
                <p:oleObj name="Equation" r:id="rId6" imgW="1180800" imgH="469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07ED955-0B13-B414-A824-5AB039D36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92938" y="3425825"/>
                        <a:ext cx="1181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A3651B6-2524-FBC7-83B8-57939E836E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082153"/>
              </p:ext>
            </p:extLst>
          </p:nvPr>
        </p:nvGraphicFramePr>
        <p:xfrm>
          <a:off x="6980238" y="3976688"/>
          <a:ext cx="1206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469800" progId="Equation.DSMT4">
                  <p:embed/>
                </p:oleObj>
              </mc:Choice>
              <mc:Fallback>
                <p:oleObj name="Equation" r:id="rId8" imgW="120636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A3651B6-2524-FBC7-83B8-57939E836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80238" y="3976688"/>
                        <a:ext cx="1206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7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599" cy="3434098"/>
          </a:xfrm>
        </p:spPr>
        <p:txBody>
          <a:bodyPr/>
          <a:lstStyle/>
          <a:p>
            <a:r>
              <a:rPr lang="en-US" dirty="0"/>
              <a:t>Now we need to undo the last transformation.</a:t>
            </a:r>
          </a:p>
          <a:p>
            <a:r>
              <a:rPr lang="en-US" dirty="0"/>
              <a:t>We know the algebraic rule for </a:t>
            </a:r>
            <a:br>
              <a:rPr lang="en-US" dirty="0"/>
            </a:br>
            <a:r>
              <a:rPr lang="en-US" dirty="0"/>
              <a:t>a 90° rotation is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Exit Ticket (Solution)</a:t>
            </a:r>
          </a:p>
        </p:txBody>
      </p:sp>
      <p:graphicFrame>
        <p:nvGraphicFramePr>
          <p:cNvPr id="5" name="Table Placeholder 10">
            <a:extLst>
              <a:ext uri="{FF2B5EF4-FFF2-40B4-BE49-F238E27FC236}">
                <a16:creationId xmlns:a16="http://schemas.microsoft.com/office/drawing/2014/main" id="{A2ADED62-4AD3-6FB7-C02D-7DDFF191D3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571380"/>
              </p:ext>
            </p:extLst>
          </p:nvPr>
        </p:nvGraphicFramePr>
        <p:xfrm>
          <a:off x="3991602" y="2190190"/>
          <a:ext cx="4695197" cy="2336025"/>
        </p:xfrm>
        <a:graphic>
          <a:graphicData uri="http://schemas.openxmlformats.org/drawingml/2006/table">
            <a:tbl>
              <a:tblPr firstRow="1" firstCol="1" bandRow="1"/>
              <a:tblGrid>
                <a:gridCol w="2261361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2433836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95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95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95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8A82FF3-7EDE-C5A0-1DD2-44184B9BE9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2938" y="2790825"/>
          <a:ext cx="118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0800" imgH="469800" progId="Equation.DSMT4">
                  <p:embed/>
                </p:oleObj>
              </mc:Choice>
              <mc:Fallback>
                <p:oleObj name="Equation" r:id="rId3" imgW="1180800" imgH="46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8A82FF3-7EDE-C5A0-1DD2-44184B9BE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92938" y="2790825"/>
                        <a:ext cx="1181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07ED955-0B13-B414-A824-5AB039D36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809109"/>
              </p:ext>
            </p:extLst>
          </p:nvPr>
        </p:nvGraphicFramePr>
        <p:xfrm>
          <a:off x="6992938" y="3425825"/>
          <a:ext cx="118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800" imgH="469800" progId="Equation.DSMT4">
                  <p:embed/>
                </p:oleObj>
              </mc:Choice>
              <mc:Fallback>
                <p:oleObj name="Equation" r:id="rId5" imgW="1180800" imgH="469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07ED955-0B13-B414-A824-5AB039D36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92938" y="3425825"/>
                        <a:ext cx="1181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A3651B6-2524-FBC7-83B8-57939E836E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568142"/>
              </p:ext>
            </p:extLst>
          </p:nvPr>
        </p:nvGraphicFramePr>
        <p:xfrm>
          <a:off x="6980238" y="3976688"/>
          <a:ext cx="1206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06360" imgH="469800" progId="Equation.DSMT4">
                  <p:embed/>
                </p:oleObj>
              </mc:Choice>
              <mc:Fallback>
                <p:oleObj name="Equation" r:id="rId7" imgW="120636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A3651B6-2524-FBC7-83B8-57939E836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80238" y="3976688"/>
                        <a:ext cx="1206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625FF8D-A0FD-3C46-2092-C58F40A71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021600"/>
              </p:ext>
            </p:extLst>
          </p:nvPr>
        </p:nvGraphicFramePr>
        <p:xfrm>
          <a:off x="4779963" y="2251075"/>
          <a:ext cx="3213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213000" imgH="457200" progId="Equation.DSMT4">
                  <p:embed/>
                </p:oleObj>
              </mc:Choice>
              <mc:Fallback>
                <p:oleObj name="Equation" r:id="rId9" imgW="3213000" imgH="457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625FF8D-A0FD-3C46-2092-C58F40A71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79963" y="2251075"/>
                        <a:ext cx="3213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FE54573E-A0DD-14DF-155F-6B36B74F9CF8}"/>
              </a:ext>
            </a:extLst>
          </p:cNvPr>
          <p:cNvSpPr/>
          <p:nvPr/>
        </p:nvSpPr>
        <p:spPr>
          <a:xfrm>
            <a:off x="2973169" y="2216864"/>
            <a:ext cx="978408" cy="484632"/>
          </a:xfrm>
          <a:prstGeom prst="rightArrow">
            <a:avLst>
              <a:gd name="adj1" fmla="val 29663"/>
              <a:gd name="adj2" fmla="val 5338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599" cy="3434098"/>
          </a:xfrm>
        </p:spPr>
        <p:txBody>
          <a:bodyPr/>
          <a:lstStyle/>
          <a:p>
            <a:r>
              <a:rPr lang="en-US" dirty="0"/>
              <a:t>This means that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-value for Point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′′</a:t>
            </a:r>
            <a:r>
              <a:rPr lang="en-US" dirty="0"/>
              <a:t> is the opposite of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-value for point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dirty="0"/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= –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</a:t>
            </a:r>
          </a:p>
          <a:p>
            <a:r>
              <a:rPr lang="en-US" dirty="0"/>
              <a:t>So, for point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dirty="0"/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–9</a:t>
            </a:r>
            <a:br>
              <a:rPr lang="en-US" dirty="0"/>
            </a:br>
            <a:r>
              <a:rPr lang="en-US" dirty="0"/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en-US" dirty="0"/>
              <a:t>.</a:t>
            </a:r>
          </a:p>
          <a:p>
            <a:r>
              <a:rPr lang="en-US" dirty="0"/>
              <a:t>Repeat this for the</a:t>
            </a:r>
            <a:br>
              <a:rPr lang="en-US" dirty="0"/>
            </a:br>
            <a:r>
              <a:rPr lang="en-US" dirty="0"/>
              <a:t>remaining points.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Exit Ticket (Solution)</a:t>
            </a:r>
          </a:p>
        </p:txBody>
      </p:sp>
      <p:graphicFrame>
        <p:nvGraphicFramePr>
          <p:cNvPr id="5" name="Table Placeholder 10">
            <a:extLst>
              <a:ext uri="{FF2B5EF4-FFF2-40B4-BE49-F238E27FC236}">
                <a16:creationId xmlns:a16="http://schemas.microsoft.com/office/drawing/2014/main" id="{A2ADED62-4AD3-6FB7-C02D-7DDFF191D362}"/>
              </a:ext>
            </a:extLst>
          </p:cNvPr>
          <p:cNvGraphicFramePr>
            <a:graphicFrameLocks/>
          </p:cNvGraphicFramePr>
          <p:nvPr/>
        </p:nvGraphicFramePr>
        <p:xfrm>
          <a:off x="3991602" y="2190190"/>
          <a:ext cx="4695197" cy="2336025"/>
        </p:xfrm>
        <a:graphic>
          <a:graphicData uri="http://schemas.openxmlformats.org/drawingml/2006/table">
            <a:tbl>
              <a:tblPr firstRow="1" firstCol="1" bandRow="1"/>
              <a:tblGrid>
                <a:gridCol w="2261361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2433836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95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95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95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8A82FF3-7EDE-C5A0-1DD2-44184B9BE9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2938" y="2790825"/>
          <a:ext cx="118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0800" imgH="469800" progId="Equation.DSMT4">
                  <p:embed/>
                </p:oleObj>
              </mc:Choice>
              <mc:Fallback>
                <p:oleObj name="Equation" r:id="rId3" imgW="1180800" imgH="46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8A82FF3-7EDE-C5A0-1DD2-44184B9BE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92938" y="2790825"/>
                        <a:ext cx="1181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07ED955-0B13-B414-A824-5AB039D36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810501"/>
              </p:ext>
            </p:extLst>
          </p:nvPr>
        </p:nvGraphicFramePr>
        <p:xfrm>
          <a:off x="6992938" y="3425825"/>
          <a:ext cx="118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800" imgH="469800" progId="Equation.DSMT4">
                  <p:embed/>
                </p:oleObj>
              </mc:Choice>
              <mc:Fallback>
                <p:oleObj name="Equation" r:id="rId5" imgW="1180800" imgH="469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07ED955-0B13-B414-A824-5AB039D36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92938" y="3425825"/>
                        <a:ext cx="1181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A3651B6-2524-FBC7-83B8-57939E836E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942584"/>
              </p:ext>
            </p:extLst>
          </p:nvPr>
        </p:nvGraphicFramePr>
        <p:xfrm>
          <a:off x="6980238" y="3976688"/>
          <a:ext cx="1206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06360" imgH="469800" progId="Equation.DSMT4">
                  <p:embed/>
                </p:oleObj>
              </mc:Choice>
              <mc:Fallback>
                <p:oleObj name="Equation" r:id="rId7" imgW="120636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A3651B6-2524-FBC7-83B8-57939E836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80238" y="3976688"/>
                        <a:ext cx="1206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625FF8D-A0FD-3C46-2092-C58F40A71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618623"/>
              </p:ext>
            </p:extLst>
          </p:nvPr>
        </p:nvGraphicFramePr>
        <p:xfrm>
          <a:off x="4769013" y="2251075"/>
          <a:ext cx="3213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213000" imgH="457200" progId="Equation.DSMT4">
                  <p:embed/>
                </p:oleObj>
              </mc:Choice>
              <mc:Fallback>
                <p:oleObj name="Equation" r:id="rId9" imgW="3213000" imgH="457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625FF8D-A0FD-3C46-2092-C58F40A71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69013" y="2251075"/>
                        <a:ext cx="3213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4612649-20E1-9108-F8C6-0BA66B4DE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081308"/>
              </p:ext>
            </p:extLst>
          </p:nvPr>
        </p:nvGraphicFramePr>
        <p:xfrm>
          <a:off x="4597400" y="2806700"/>
          <a:ext cx="113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30040" imgH="469800" progId="Equation.DSMT4">
                  <p:embed/>
                </p:oleObj>
              </mc:Choice>
              <mc:Fallback>
                <p:oleObj name="Equation" r:id="rId11" imgW="1130040" imgH="469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4612649-20E1-9108-F8C6-0BA66B4DE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97400" y="2806700"/>
                        <a:ext cx="11303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63FACDB-7B44-D947-7CD9-C611D051B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855866"/>
              </p:ext>
            </p:extLst>
          </p:nvPr>
        </p:nvGraphicFramePr>
        <p:xfrm>
          <a:off x="4476750" y="3421063"/>
          <a:ext cx="1371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71600" imgH="469800" progId="Equation.DSMT4">
                  <p:embed/>
                </p:oleObj>
              </mc:Choice>
              <mc:Fallback>
                <p:oleObj name="Equation" r:id="rId13" imgW="137160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63FACDB-7B44-D947-7CD9-C611D051B0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76750" y="3421063"/>
                        <a:ext cx="13716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570FD47-1DBB-923F-6EDB-8B3B82135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541584"/>
              </p:ext>
            </p:extLst>
          </p:nvPr>
        </p:nvGraphicFramePr>
        <p:xfrm>
          <a:off x="4464050" y="3989388"/>
          <a:ext cx="1397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800" imgH="469800" progId="Equation.DSMT4">
                  <p:embed/>
                </p:oleObj>
              </mc:Choice>
              <mc:Fallback>
                <p:oleObj name="Equation" r:id="rId15" imgW="1396800" imgH="469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570FD47-1DBB-923F-6EDB-8B3B821357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64050" y="3989388"/>
                        <a:ext cx="13970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853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299" y="1309352"/>
            <a:ext cx="4795500" cy="3434098"/>
          </a:xfrm>
        </p:spPr>
        <p:txBody>
          <a:bodyPr/>
          <a:lstStyle/>
          <a:p>
            <a:r>
              <a:rPr lang="en-US" dirty="0"/>
              <a:t>Now compare what we found with the preimage coordinates.</a:t>
            </a:r>
          </a:p>
        </p:txBody>
      </p:sp>
      <p:graphicFrame>
        <p:nvGraphicFramePr>
          <p:cNvPr id="5" name="Table Placeholder 10">
            <a:extLst>
              <a:ext uri="{FF2B5EF4-FFF2-40B4-BE49-F238E27FC236}">
                <a16:creationId xmlns:a16="http://schemas.microsoft.com/office/drawing/2014/main" id="{A2ADED62-4AD3-6FB7-C02D-7DDFF191D362}"/>
              </a:ext>
            </a:extLst>
          </p:cNvPr>
          <p:cNvGraphicFramePr>
            <a:graphicFrameLocks/>
          </p:cNvGraphicFramePr>
          <p:nvPr/>
        </p:nvGraphicFramePr>
        <p:xfrm>
          <a:off x="3991602" y="2190190"/>
          <a:ext cx="4695197" cy="2336025"/>
        </p:xfrm>
        <a:graphic>
          <a:graphicData uri="http://schemas.openxmlformats.org/drawingml/2006/table">
            <a:tbl>
              <a:tblPr firstRow="1" firstCol="1" bandRow="1"/>
              <a:tblGrid>
                <a:gridCol w="2261361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2433836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95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95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95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Exit Ticket (Solution)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625FF8D-A0FD-3C46-2092-C58F40A71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870184"/>
              </p:ext>
            </p:extLst>
          </p:nvPr>
        </p:nvGraphicFramePr>
        <p:xfrm>
          <a:off x="4769850" y="2251075"/>
          <a:ext cx="288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82880" imgH="457200" progId="Equation.DSMT4">
                  <p:embed/>
                </p:oleObj>
              </mc:Choice>
              <mc:Fallback>
                <p:oleObj name="Equation" r:id="rId3" imgW="2882880" imgH="457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625FF8D-A0FD-3C46-2092-C58F40A71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9850" y="2251075"/>
                        <a:ext cx="2882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4612649-20E1-9108-F8C6-0BA66B4DE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420172"/>
              </p:ext>
            </p:extLst>
          </p:nvPr>
        </p:nvGraphicFramePr>
        <p:xfrm>
          <a:off x="6858000" y="2806700"/>
          <a:ext cx="113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0040" imgH="469800" progId="Equation.DSMT4">
                  <p:embed/>
                </p:oleObj>
              </mc:Choice>
              <mc:Fallback>
                <p:oleObj name="Equation" r:id="rId5" imgW="1130040" imgH="469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4612649-20E1-9108-F8C6-0BA66B4DE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0" y="2806700"/>
                        <a:ext cx="11303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63FACDB-7B44-D947-7CD9-C611D051B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070054"/>
              </p:ext>
            </p:extLst>
          </p:nvPr>
        </p:nvGraphicFramePr>
        <p:xfrm>
          <a:off x="6737350" y="3421063"/>
          <a:ext cx="1371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469800" progId="Equation.DSMT4">
                  <p:embed/>
                </p:oleObj>
              </mc:Choice>
              <mc:Fallback>
                <p:oleObj name="Equation" r:id="rId7" imgW="137160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63FACDB-7B44-D947-7CD9-C611D051B0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7350" y="3421063"/>
                        <a:ext cx="13716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570FD47-1DBB-923F-6EDB-8B3B82135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330947"/>
              </p:ext>
            </p:extLst>
          </p:nvPr>
        </p:nvGraphicFramePr>
        <p:xfrm>
          <a:off x="6724650" y="3989388"/>
          <a:ext cx="1397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0" imgH="469800" progId="Equation.DSMT4">
                  <p:embed/>
                </p:oleObj>
              </mc:Choice>
              <mc:Fallback>
                <p:oleObj name="Equation" r:id="rId9" imgW="1396800" imgH="469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570FD47-1DBB-923F-6EDB-8B3B821357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24650" y="3989388"/>
                        <a:ext cx="13970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8BC8480-800B-BF1D-27A5-1060C6B0817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61901" y="1309353"/>
            <a:ext cx="3424698" cy="3434098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3B838D0-1E8F-7E86-6E9C-AD4462341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159607"/>
              </p:ext>
            </p:extLst>
          </p:nvPr>
        </p:nvGraphicFramePr>
        <p:xfrm>
          <a:off x="4675188" y="2806700"/>
          <a:ext cx="1016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5920" imgH="469800" progId="Equation.DSMT4">
                  <p:embed/>
                </p:oleObj>
              </mc:Choice>
              <mc:Fallback>
                <p:oleObj name="Equation" r:id="rId12" imgW="1015920" imgH="469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3B838D0-1E8F-7E86-6E9C-AD4462341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75188" y="2806700"/>
                        <a:ext cx="10160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9BAB0C7-643F-E472-9597-8E1F9373A1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448926"/>
              </p:ext>
            </p:extLst>
          </p:nvPr>
        </p:nvGraphicFramePr>
        <p:xfrm>
          <a:off x="4572000" y="3421063"/>
          <a:ext cx="1231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560" imgH="469800" progId="Equation.DSMT4">
                  <p:embed/>
                </p:oleObj>
              </mc:Choice>
              <mc:Fallback>
                <p:oleObj name="Equation" r:id="rId14" imgW="1231560" imgH="469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9BAB0C7-643F-E472-9597-8E1F9373A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72000" y="3421063"/>
                        <a:ext cx="1231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B21BDD8-6DA1-F42E-38A5-B4389ECE4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98043"/>
              </p:ext>
            </p:extLst>
          </p:nvPr>
        </p:nvGraphicFramePr>
        <p:xfrm>
          <a:off x="4516438" y="3989388"/>
          <a:ext cx="1333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33440" imgH="469800" progId="Equation.DSMT4">
                  <p:embed/>
                </p:oleObj>
              </mc:Choice>
              <mc:Fallback>
                <p:oleObj name="Equation" r:id="rId16" imgW="1333440" imgH="469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B21BDD8-6DA1-F42E-38A5-B4389ECE49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16438" y="3989388"/>
                        <a:ext cx="1333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74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299" y="1309352"/>
            <a:ext cx="4795500" cy="3434098"/>
          </a:xfrm>
        </p:spPr>
        <p:txBody>
          <a:bodyPr/>
          <a:lstStyle/>
          <a:p>
            <a:r>
              <a:rPr lang="en-US" dirty="0"/>
              <a:t>What pattern do you notice?</a:t>
            </a:r>
          </a:p>
        </p:txBody>
      </p:sp>
      <p:graphicFrame>
        <p:nvGraphicFramePr>
          <p:cNvPr id="5" name="Table Placeholder 10">
            <a:extLst>
              <a:ext uri="{FF2B5EF4-FFF2-40B4-BE49-F238E27FC236}">
                <a16:creationId xmlns:a16="http://schemas.microsoft.com/office/drawing/2014/main" id="{A2ADED62-4AD3-6FB7-C02D-7DDFF191D362}"/>
              </a:ext>
            </a:extLst>
          </p:cNvPr>
          <p:cNvGraphicFramePr>
            <a:graphicFrameLocks/>
          </p:cNvGraphicFramePr>
          <p:nvPr/>
        </p:nvGraphicFramePr>
        <p:xfrm>
          <a:off x="3991602" y="2190190"/>
          <a:ext cx="4695197" cy="2336025"/>
        </p:xfrm>
        <a:graphic>
          <a:graphicData uri="http://schemas.openxmlformats.org/drawingml/2006/table">
            <a:tbl>
              <a:tblPr firstRow="1" firstCol="1" bandRow="1"/>
              <a:tblGrid>
                <a:gridCol w="2261361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2433836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95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95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95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Exit Ticket (Solution)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625FF8D-A0FD-3C46-2092-C58F40A718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9850" y="2251075"/>
          <a:ext cx="288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82880" imgH="457200" progId="Equation.DSMT4">
                  <p:embed/>
                </p:oleObj>
              </mc:Choice>
              <mc:Fallback>
                <p:oleObj name="Equation" r:id="rId3" imgW="2882880" imgH="457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625FF8D-A0FD-3C46-2092-C58F40A71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9850" y="2251075"/>
                        <a:ext cx="2882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4612649-20E1-9108-F8C6-0BA66B4DE7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806700"/>
          <a:ext cx="113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0040" imgH="469800" progId="Equation.DSMT4">
                  <p:embed/>
                </p:oleObj>
              </mc:Choice>
              <mc:Fallback>
                <p:oleObj name="Equation" r:id="rId5" imgW="1130040" imgH="469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4612649-20E1-9108-F8C6-0BA66B4DE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0" y="2806700"/>
                        <a:ext cx="11303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63FACDB-7B44-D947-7CD9-C611D051B0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7350" y="3421063"/>
          <a:ext cx="1371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469800" progId="Equation.DSMT4">
                  <p:embed/>
                </p:oleObj>
              </mc:Choice>
              <mc:Fallback>
                <p:oleObj name="Equation" r:id="rId7" imgW="137160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63FACDB-7B44-D947-7CD9-C611D051B0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7350" y="3421063"/>
                        <a:ext cx="13716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570FD47-1DBB-923F-6EDB-8B3B821357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24650" y="3989388"/>
          <a:ext cx="1397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0" imgH="469800" progId="Equation.DSMT4">
                  <p:embed/>
                </p:oleObj>
              </mc:Choice>
              <mc:Fallback>
                <p:oleObj name="Equation" r:id="rId9" imgW="1396800" imgH="469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570FD47-1DBB-923F-6EDB-8B3B821357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24650" y="3989388"/>
                        <a:ext cx="13970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8BC8480-800B-BF1D-27A5-1060C6B0817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61901" y="1309353"/>
            <a:ext cx="3424698" cy="3434098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3B838D0-1E8F-7E86-6E9C-AD44623418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5188" y="2806700"/>
          <a:ext cx="1016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5920" imgH="469800" progId="Equation.DSMT4">
                  <p:embed/>
                </p:oleObj>
              </mc:Choice>
              <mc:Fallback>
                <p:oleObj name="Equation" r:id="rId12" imgW="1015920" imgH="469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3B838D0-1E8F-7E86-6E9C-AD4462341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75188" y="2806700"/>
                        <a:ext cx="10160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9BAB0C7-643F-E472-9597-8E1F9373A1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3421063"/>
          <a:ext cx="1231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560" imgH="469800" progId="Equation.DSMT4">
                  <p:embed/>
                </p:oleObj>
              </mc:Choice>
              <mc:Fallback>
                <p:oleObj name="Equation" r:id="rId14" imgW="1231560" imgH="469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9BAB0C7-643F-E472-9597-8E1F9373A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72000" y="3421063"/>
                        <a:ext cx="1231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B21BDD8-6DA1-F42E-38A5-B4389ECE49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6438" y="3989388"/>
          <a:ext cx="1333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33440" imgH="469800" progId="Equation.DSMT4">
                  <p:embed/>
                </p:oleObj>
              </mc:Choice>
              <mc:Fallback>
                <p:oleObj name="Equation" r:id="rId16" imgW="1333440" imgH="469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B21BDD8-6DA1-F42E-38A5-B4389ECE49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16438" y="3989388"/>
                        <a:ext cx="1333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17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298" y="1309352"/>
            <a:ext cx="4795501" cy="3434098"/>
          </a:xfrm>
        </p:spPr>
        <p:txBody>
          <a:bodyPr/>
          <a:lstStyle/>
          <a:p>
            <a:r>
              <a:rPr lang="en-US" dirty="0"/>
              <a:t>The first transformation was a dilation by a scale factor of 3.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Exit Ticket (Solution)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661D0-9199-FE2B-9EC2-50B7937BF1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1" y="1309353"/>
            <a:ext cx="3434098" cy="3434098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F4928FD-8E9F-B169-AE57-4CB2CBDD0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39942"/>
              </p:ext>
            </p:extLst>
          </p:nvPr>
        </p:nvGraphicFramePr>
        <p:xfrm>
          <a:off x="4797843" y="2336800"/>
          <a:ext cx="242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25680" imgH="469800" progId="Equation.DSMT4">
                  <p:embed/>
                </p:oleObj>
              </mc:Choice>
              <mc:Fallback>
                <p:oleObj name="Equation" r:id="rId4" imgW="2425680" imgH="469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F4928FD-8E9F-B169-AE57-4CB2CBDD09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7843" y="2336800"/>
                        <a:ext cx="2425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1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1736981"/>
          </a:xfrm>
        </p:spPr>
        <p:txBody>
          <a:bodyPr/>
          <a:lstStyle/>
          <a:p>
            <a:pPr marL="55563" indent="0">
              <a:buNone/>
            </a:pPr>
            <a:r>
              <a:rPr lang="en-US" dirty="0"/>
              <a:t>How are transformations and symbolism used through indigenous cultures?</a:t>
            </a:r>
          </a:p>
        </p:txBody>
      </p:sp>
    </p:spTree>
    <p:extLst>
      <p:ext uri="{BB962C8B-B14F-4D97-AF65-F5344CB8AC3E}">
        <p14:creationId xmlns:p14="http://schemas.microsoft.com/office/powerpoint/2010/main" val="674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2396018"/>
          </a:xfrm>
        </p:spPr>
        <p:txBody>
          <a:bodyPr>
            <a:normAutofit/>
          </a:bodyPr>
          <a:lstStyle/>
          <a:p>
            <a:r>
              <a:rPr lang="en-US" dirty="0"/>
              <a:t>Represent coordinate-plane transformations graphically, algebraically, and verbally.</a:t>
            </a:r>
          </a:p>
          <a:p>
            <a:r>
              <a:rPr lang="en-US" dirty="0"/>
              <a:t>Apply transformations to solve problems.</a:t>
            </a:r>
          </a:p>
        </p:txBody>
      </p:sp>
    </p:spTree>
    <p:extLst>
      <p:ext uri="{BB962C8B-B14F-4D97-AF65-F5344CB8AC3E}">
        <p14:creationId xmlns:p14="http://schemas.microsoft.com/office/powerpoint/2010/main" val="26808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DA2014E2-6491-AF30-D579-A51D9D50E5B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rcRect/>
          <a:stretch/>
        </p:blipFill>
        <p:spPr>
          <a:xfrm>
            <a:off x="760969" y="321118"/>
            <a:ext cx="7622063" cy="4287410"/>
          </a:xfrm>
          <a:prstGeom prst="rect">
            <a:avLst/>
          </a:prstGeom>
        </p:spPr>
      </p:pic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AB6FC5E9-73CB-477F-1637-FC4574967705}"/>
              </a:ext>
            </a:extLst>
          </p:cNvPr>
          <p:cNvSpPr txBox="1">
            <a:spLocks/>
          </p:cNvSpPr>
          <p:nvPr/>
        </p:nvSpPr>
        <p:spPr>
          <a:xfrm>
            <a:off x="0" y="4618235"/>
            <a:ext cx="9144000" cy="525265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Apparel Designing and Culture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student.desmos.com</a:t>
            </a:r>
            <a:r>
              <a:rPr lang="en-US" dirty="0"/>
              <a:t>.</a:t>
            </a:r>
          </a:p>
          <a:p>
            <a:r>
              <a:rPr lang="en-US" dirty="0"/>
              <a:t>Sort the cards into one of the following categories:</a:t>
            </a:r>
          </a:p>
          <a:p>
            <a:pPr lvl="1"/>
            <a:r>
              <a:rPr lang="en-US" dirty="0"/>
              <a:t>Translations</a:t>
            </a:r>
          </a:p>
          <a:p>
            <a:pPr lvl="1"/>
            <a:r>
              <a:rPr lang="en-US" dirty="0"/>
              <a:t>Reflections</a:t>
            </a:r>
          </a:p>
          <a:p>
            <a:pPr lvl="1"/>
            <a:r>
              <a:rPr lang="en-US" dirty="0"/>
              <a:t>Rotations</a:t>
            </a:r>
          </a:p>
          <a:p>
            <a:pPr lvl="1"/>
            <a:r>
              <a:rPr lang="en-US" dirty="0"/>
              <a:t>Dilations</a:t>
            </a:r>
          </a:p>
          <a:p>
            <a:r>
              <a:rPr lang="en-US" dirty="0"/>
              <a:t>Make sure each category has at least 2 cards.</a:t>
            </a:r>
          </a:p>
          <a:p>
            <a:r>
              <a:rPr lang="en-US" dirty="0"/>
              <a:t>Be ready to explain your reasoning.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Sort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D002D73-BDFF-C9F9-3743-0CB100B65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885" y="307247"/>
            <a:ext cx="2517915" cy="14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full-screen mode.</a:t>
            </a:r>
          </a:p>
          <a:p>
            <a:pPr lvl="1"/>
            <a:r>
              <a:rPr lang="en-US" dirty="0"/>
              <a:t>Click the expanding arrows in the center of the top pane of the window.</a:t>
            </a:r>
          </a:p>
          <a:p>
            <a:r>
              <a:rPr lang="en-US" dirty="0"/>
              <a:t>Organize the cards as if they were on your desk.</a:t>
            </a:r>
          </a:p>
          <a:p>
            <a:r>
              <a:rPr lang="en-US" dirty="0"/>
              <a:t>Condense or expand a stack of cards.</a:t>
            </a:r>
          </a:p>
          <a:p>
            <a:pPr lvl="1"/>
            <a:r>
              <a:rPr lang="en-US" dirty="0"/>
              <a:t>Click the arrow at the bottom of the stack.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Click on a card to enlarge that image.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Sort: Helpful Tips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84584F-B4BA-80C1-7CEF-C266533D28A1}"/>
              </a:ext>
            </a:extLst>
          </p:cNvPr>
          <p:cNvGrpSpPr/>
          <p:nvPr/>
        </p:nvGrpSpPr>
        <p:grpSpPr>
          <a:xfrm>
            <a:off x="2019981" y="3341668"/>
            <a:ext cx="5104038" cy="718389"/>
            <a:chOff x="1559719" y="4045124"/>
            <a:chExt cx="6024562" cy="8479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8EF64FA-A2C7-0E06-7CD9-3BDF0DA29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9719" y="4045124"/>
              <a:ext cx="6024562" cy="8479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EB71CDF-2A51-D313-2C79-DC9BAF2F9989}"/>
                </a:ext>
              </a:extLst>
            </p:cNvPr>
            <p:cNvSpPr/>
            <p:nvPr/>
          </p:nvSpPr>
          <p:spPr>
            <a:xfrm>
              <a:off x="2131900" y="4507200"/>
              <a:ext cx="348343" cy="333360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D450B0-AB43-179A-43C9-949F7E7A18A1}"/>
              </a:ext>
            </a:extLst>
          </p:cNvPr>
          <p:cNvGrpSpPr/>
          <p:nvPr/>
        </p:nvGrpSpPr>
        <p:grpSpPr>
          <a:xfrm>
            <a:off x="3853588" y="1397496"/>
            <a:ext cx="4942071" cy="273462"/>
            <a:chOff x="1590294" y="2241137"/>
            <a:chExt cx="6024562" cy="3333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032BCE5-B578-9B39-0DE3-9FF7BA5CA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0294" y="2261462"/>
              <a:ext cx="6024562" cy="2927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3764F50-0304-3588-F282-98C215CBC861}"/>
                </a:ext>
              </a:extLst>
            </p:cNvPr>
            <p:cNvSpPr/>
            <p:nvPr/>
          </p:nvSpPr>
          <p:spPr>
            <a:xfrm>
              <a:off x="4428403" y="2241137"/>
              <a:ext cx="348343" cy="333360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464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Next to the arrows, write what you have </a:t>
            </a:r>
            <a:br>
              <a:rPr lang="en-US" dirty="0"/>
            </a:br>
            <a:r>
              <a:rPr lang="en-US" dirty="0"/>
              <a:t>learned about indigenous culture while </a:t>
            </a:r>
            <a:br>
              <a:rPr lang="en-US" dirty="0"/>
            </a:br>
            <a:r>
              <a:rPr lang="en-US" dirty="0"/>
              <a:t>studying transformations. Consider the following:</a:t>
            </a:r>
          </a:p>
          <a:p>
            <a:r>
              <a:rPr lang="en-US" dirty="0"/>
              <a:t>What forms of artwork were showcased? </a:t>
            </a:r>
          </a:p>
          <a:p>
            <a:r>
              <a:rPr lang="en-US" dirty="0"/>
              <a:t>How do indigenous tribes continue to practice their culture today? </a:t>
            </a:r>
          </a:p>
          <a:p>
            <a:r>
              <a:rPr lang="en-US" dirty="0"/>
              <a:t>What have you learned about First American cultures? </a:t>
            </a:r>
          </a:p>
          <a:p>
            <a:r>
              <a:rPr lang="en-US" dirty="0"/>
              <a:t>How do the artists use math to create their art?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Chart</a:t>
            </a:r>
          </a:p>
        </p:txBody>
      </p:sp>
      <p:pic>
        <p:nvPicPr>
          <p:cNvPr id="4" name="Picture 3" descr="A picture containing circle, screenshot, art, design&#10;&#10;Description automatically generated">
            <a:extLst>
              <a:ext uri="{FF2B5EF4-FFF2-40B4-BE49-F238E27FC236}">
                <a16:creationId xmlns:a16="http://schemas.microsoft.com/office/drawing/2014/main" id="{32B815B3-C9BF-8977-32F9-2C1543344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160" y="400050"/>
            <a:ext cx="1930639" cy="19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4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784" y="1309352"/>
            <a:ext cx="3485015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Create your foldable: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Cut along the dashed lines* and fold along the solid lines.</a:t>
            </a:r>
          </a:p>
          <a:p>
            <a:pPr marL="0" indent="0">
              <a:buNone/>
            </a:pPr>
            <a:r>
              <a:rPr lang="en-US" sz="2400" i="1" dirty="0"/>
              <a:t>*Do not cut the dashed lines near “Reflections” </a:t>
            </a:r>
            <a:br>
              <a:rPr lang="en-US" sz="2400" i="1" dirty="0"/>
            </a:br>
            <a:r>
              <a:rPr lang="en-US" sz="2400" i="1" dirty="0"/>
              <a:t>or “Dilations.”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A4821F-0AA7-4D34-120B-912972C4CC59}"/>
              </a:ext>
            </a:extLst>
          </p:cNvPr>
          <p:cNvCxnSpPr>
            <a:cxnSpLocks/>
          </p:cNvCxnSpPr>
          <p:nvPr/>
        </p:nvCxnSpPr>
        <p:spPr>
          <a:xfrm>
            <a:off x="5817827" y="2211282"/>
            <a:ext cx="1798998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5837D9-B219-34CC-5E60-05C900742CA1}"/>
              </a:ext>
            </a:extLst>
          </p:cNvPr>
          <p:cNvCxnSpPr>
            <a:cxnSpLocks/>
          </p:cNvCxnSpPr>
          <p:nvPr/>
        </p:nvCxnSpPr>
        <p:spPr>
          <a:xfrm>
            <a:off x="5807347" y="2975522"/>
            <a:ext cx="2555477" cy="0"/>
          </a:xfrm>
          <a:prstGeom prst="line">
            <a:avLst/>
          </a:prstGeom>
          <a:ln w="28575">
            <a:solidFill>
              <a:srgbClr val="DCBA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Foldable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397604-DDEE-B24A-5666-D076B58BCAB4}"/>
              </a:ext>
            </a:extLst>
          </p:cNvPr>
          <p:cNvCxnSpPr>
            <a:cxnSpLocks/>
          </p:cNvCxnSpPr>
          <p:nvPr/>
        </p:nvCxnSpPr>
        <p:spPr>
          <a:xfrm>
            <a:off x="5810375" y="3379231"/>
            <a:ext cx="608592" cy="0"/>
          </a:xfrm>
          <a:prstGeom prst="line">
            <a:avLst/>
          </a:prstGeom>
          <a:ln w="28575">
            <a:solidFill>
              <a:srgbClr val="DCBA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B5B6C0-3890-D166-782C-B7BCD6B5708A}"/>
              </a:ext>
            </a:extLst>
          </p:cNvPr>
          <p:cNvCxnSpPr>
            <a:cxnSpLocks/>
          </p:cNvCxnSpPr>
          <p:nvPr/>
        </p:nvCxnSpPr>
        <p:spPr>
          <a:xfrm>
            <a:off x="5817827" y="2598632"/>
            <a:ext cx="1652948" cy="0"/>
          </a:xfrm>
          <a:prstGeom prst="line">
            <a:avLst/>
          </a:prstGeom>
          <a:ln w="38100">
            <a:solidFill>
              <a:srgbClr val="A9C4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69561043-39A4-ABE9-DD60-72A9F500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1164497"/>
            <a:ext cx="4450887" cy="34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3448</TotalTime>
  <Words>977</Words>
  <Application>Microsoft Office PowerPoint</Application>
  <PresentationFormat>On-screen Show (16:9)</PresentationFormat>
  <Paragraphs>93</Paragraphs>
  <Slides>25</Slides>
  <Notes>12</Notes>
  <HiddenSlides>6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 2</vt:lpstr>
      <vt:lpstr>LEARN theme</vt:lpstr>
      <vt:lpstr>Equation</vt:lpstr>
      <vt:lpstr>PowerPoint Presentation</vt:lpstr>
      <vt:lpstr>Traditional Transformations, Part 5</vt:lpstr>
      <vt:lpstr>Essential Question</vt:lpstr>
      <vt:lpstr>Lesson Objectives</vt:lpstr>
      <vt:lpstr>PowerPoint Presentation</vt:lpstr>
      <vt:lpstr>Card Sort</vt:lpstr>
      <vt:lpstr>Card Sort: Helpful Tips</vt:lpstr>
      <vt:lpstr>Identity Chart</vt:lpstr>
      <vt:lpstr>Foldable</vt:lpstr>
      <vt:lpstr>Foldable</vt:lpstr>
      <vt:lpstr>Foldable</vt:lpstr>
      <vt:lpstr>Compositions of Transformations</vt:lpstr>
      <vt:lpstr>Compositions of Transformations</vt:lpstr>
      <vt:lpstr>Multiple Transformations: Example 1</vt:lpstr>
      <vt:lpstr>Multiple Transformations (Solution)</vt:lpstr>
      <vt:lpstr>Multiple Transformations: Example 2</vt:lpstr>
      <vt:lpstr>Multiple Transformations (Solution)</vt:lpstr>
      <vt:lpstr>Transformation Puzzle</vt:lpstr>
      <vt:lpstr>Composition Exit Ticket</vt:lpstr>
      <vt:lpstr>Composition Exit Ticket (Solution)</vt:lpstr>
      <vt:lpstr>Composition Exit Ticket (Solution)</vt:lpstr>
      <vt:lpstr>Composition Exit Ticket (Solution)</vt:lpstr>
      <vt:lpstr>Composition Exit Ticket (Solution)</vt:lpstr>
      <vt:lpstr>Composition Exit Ticket (Solution)</vt:lpstr>
      <vt:lpstr>Composition Exit Ticket (Solution)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Transformations, Part 5</dc:title>
  <dc:subject/>
  <dc:creator>K20 Center</dc:creator>
  <cp:keywords/>
  <dc:description/>
  <cp:lastModifiedBy>Eike, Michell L.</cp:lastModifiedBy>
  <cp:revision>37</cp:revision>
  <dcterms:created xsi:type="dcterms:W3CDTF">2023-03-14T16:12:55Z</dcterms:created>
  <dcterms:modified xsi:type="dcterms:W3CDTF">2023-12-13T13:22:28Z</dcterms:modified>
  <cp:category/>
</cp:coreProperties>
</file>