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266BE4C-B72F-4B02-AAA7-625652B1BB0C}">
  <a:tblStyle styleId="{F266BE4C-B72F-4B02-AAA7-625652B1BB0C}"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02" d="100"/>
          <a:sy n="202" d="100"/>
        </p:scale>
        <p:origin x="548" y="1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youtube.com/watch?v=SmneeIeh-TQ"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youtube.com/watch?v=n7NYzjRdcYM&amp;t=40s"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youtube.com/watch?v=XitK-lUjyzc"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youtube.com/watch?v=S0qao2xINsE&amp;t=103s"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youtube.com/watch?v=8HAR3QBuiiU&amp;t=410s"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youtube.com/watch?v=RrIAUhmQsXM"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youtube.com/watch?v=tNxrnOC_WTs&amp;t=19s"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youtube.com/watch?v=JjTlHvbZ4L8&amp;t=55s"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youtube.com/watch?v=6Jh1SWS1dHY&amp;t=7314s"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youtube.com/watch?v=a1lazBK1Pec"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earn.k20center.ou.edu/strategy/73"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youtube.com/watch?v=C6nn-ZnN70o"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youtube.com/watch?v=3CC2818ahEw&amp;t=37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YlETBQHBm9w"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youtube.com/watch?v=JF3ueHjUc3k"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clip/UgkxU3Kt1POqB53PYZyujbuk4EU7LH9CT3h3"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youtube.com/watch?v=FxFS8okUqKk"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U1SxcbMBdxU&amp;t=186s"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youtube.com/watch?v=z9fQq3DakUg&amp;t=311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tgebG8yEJWQ&amp;t=54s"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youtube.com/clip/UgkxItivDHXzt6bNJyAjfjF9TdM3tSFdOBij"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youtube.com/watch?v=R0ktWzohhnA&amp;t=1537s"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youtube.com/clip/UgkxvIve-rdwYdrAe1vHK--AJPjhr5I6ptEk"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youtube.com/watch?v=xms50vFYnG8"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15013c24db_0_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US"/>
              <a:t>Alexansher. (2022, October 3). “Because it is my name!” [Video]. YouTube. </a:t>
            </a:r>
            <a:r>
              <a:rPr lang="en-US" u="sng">
                <a:solidFill>
                  <a:schemeClr val="hlink"/>
                </a:solidFill>
                <a:hlinkClick r:id="rId3"/>
              </a:rPr>
              <a:t>https://www.youtube.com/watch?v=SmneeIeh-TQ</a:t>
            </a:r>
            <a:r>
              <a:rPr lang="en-US"/>
              <a:t> </a:t>
            </a:r>
            <a:endParaRPr/>
          </a:p>
          <a:p>
            <a:pPr marL="0" lvl="0" indent="0" algn="l" rtl="0">
              <a:spcBef>
                <a:spcPts val="0"/>
              </a:spcBef>
              <a:spcAft>
                <a:spcPts val="0"/>
              </a:spcAft>
              <a:buClr>
                <a:schemeClr val="dk1"/>
              </a:buClr>
              <a:buSzPts val="1400"/>
              <a:buFont typeface="Arial"/>
              <a:buNone/>
            </a:pPr>
            <a:endParaRPr/>
          </a:p>
          <a:p>
            <a:pPr marL="0" lvl="0" indent="0" algn="l" rtl="0">
              <a:spcBef>
                <a:spcPts val="0"/>
              </a:spcBef>
              <a:spcAft>
                <a:spcPts val="0"/>
              </a:spcAft>
              <a:buClr>
                <a:schemeClr val="dk1"/>
              </a:buClr>
              <a:buSzPts val="1400"/>
              <a:buFont typeface="Arial"/>
              <a:buNone/>
            </a:pPr>
            <a:r>
              <a:rPr lang="en-US"/>
              <a:t>Barkly, K. (2021, November 12). Ben Whishaw - “Because it is my name!” (The crucible) [Video]. YouTube. </a:t>
            </a:r>
            <a:r>
              <a:rPr lang="en-US" u="sng">
                <a:solidFill>
                  <a:schemeClr val="hlink"/>
                </a:solidFill>
                <a:hlinkClick r:id="rId4"/>
              </a:rPr>
              <a:t>https://www.youtube.com/watch?v=n7NYzjRdcYM&amp;t=40s</a:t>
            </a:r>
            <a:r>
              <a:rPr lang="en-US"/>
              <a:t> </a:t>
            </a:r>
            <a:endParaRPr/>
          </a:p>
        </p:txBody>
      </p:sp>
      <p:sp>
        <p:nvSpPr>
          <p:cNvPr id="156" name="Google Shape;156;g215013c24db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15013c24db_0_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MOV Clips. (2020, August 15). Romeo and Juliet(1996) - Pool romance [Video]. YouTube. </a:t>
            </a:r>
            <a:r>
              <a:rPr lang="en-US" u="sng">
                <a:solidFill>
                  <a:schemeClr val="hlink"/>
                </a:solidFill>
                <a:hlinkClick r:id="rId3"/>
              </a:rPr>
              <a:t>https://www.youtube.com/watch?v=XitK-lUjyzc</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shakeoutloud. (2011, December 4). Balcony scene from Romeo &amp; Juliet [Video]. YouTube. </a:t>
            </a:r>
            <a:r>
              <a:rPr lang="en-US" u="sng">
                <a:solidFill>
                  <a:schemeClr val="hlink"/>
                </a:solidFill>
                <a:hlinkClick r:id="rId4"/>
              </a:rPr>
              <a:t>https://www.youtube.com/watch?v=S0qao2xINsE&amp;t=103s</a:t>
            </a:r>
            <a:r>
              <a:rPr lang="en-US"/>
              <a:t> </a:t>
            </a:r>
            <a:endParaRPr/>
          </a:p>
        </p:txBody>
      </p:sp>
      <p:sp>
        <p:nvSpPr>
          <p:cNvPr id="164" name="Google Shape;164;g215013c24db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15013c24db_0_7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US"/>
              <a:t>Warner Bros. Pictures. (2021, June 6). In the heights - First 8 minutes [Video]. YouTube. </a:t>
            </a:r>
            <a:r>
              <a:rPr lang="en-US" u="sng">
                <a:solidFill>
                  <a:schemeClr val="hlink"/>
                </a:solidFill>
                <a:hlinkClick r:id="rId3"/>
              </a:rPr>
              <a:t>https://www.youtube.com/watch?v=8HAR3QBuiiU&amp;t=410s</a:t>
            </a:r>
            <a:r>
              <a:rPr lang="en-US"/>
              <a:t> </a:t>
            </a:r>
            <a:endParaRPr/>
          </a:p>
          <a:p>
            <a:pPr marL="0" lvl="0" indent="0" algn="l" rtl="0">
              <a:spcBef>
                <a:spcPts val="0"/>
              </a:spcBef>
              <a:spcAft>
                <a:spcPts val="0"/>
              </a:spcAft>
              <a:buClr>
                <a:schemeClr val="dk1"/>
              </a:buClr>
              <a:buSzPts val="1400"/>
              <a:buFont typeface="Arial"/>
              <a:buNone/>
            </a:pPr>
            <a:endParaRPr/>
          </a:p>
          <a:p>
            <a:pPr marL="0" lvl="0" indent="0" algn="l" rtl="0">
              <a:spcBef>
                <a:spcPts val="0"/>
              </a:spcBef>
              <a:spcAft>
                <a:spcPts val="0"/>
              </a:spcAft>
              <a:buClr>
                <a:schemeClr val="dk1"/>
              </a:buClr>
              <a:buSzPts val="1400"/>
              <a:buFont typeface="Arial"/>
              <a:buNone/>
            </a:pPr>
            <a:r>
              <a:rPr lang="en-US"/>
              <a:t>Great Performances | PBS. (2020, August 5). “In the heights” the opening number | Chasing Broadway dreams | Broadway’s best | Great Performances [Video]. YouTube. </a:t>
            </a:r>
            <a:r>
              <a:rPr lang="en-US" u="sng">
                <a:solidFill>
                  <a:schemeClr val="hlink"/>
                </a:solidFill>
                <a:hlinkClick r:id="rId4"/>
              </a:rPr>
              <a:t>https://www.youtube.com/watch?v=RrIAUhmQsXM</a:t>
            </a:r>
            <a:r>
              <a:rPr lang="en-US"/>
              <a:t> </a:t>
            </a:r>
            <a:endParaRPr/>
          </a:p>
        </p:txBody>
      </p:sp>
      <p:sp>
        <p:nvSpPr>
          <p:cNvPr id="172" name="Google Shape;172;g215013c24db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15013c24db_0_8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a:t>Universal Pictures. (2020, January 22). To kill a mockingbird | Atticus Finch’s closing argument [Video]. YouTube. </a:t>
            </a:r>
            <a:r>
              <a:rPr lang="en-US" u="sng">
                <a:solidFill>
                  <a:schemeClr val="hlink"/>
                </a:solidFill>
                <a:hlinkClick r:id="rId3"/>
              </a:rPr>
              <a:t>https://www.youtube.com/watch?v=tNxrnOC_WTs&amp;t=19s</a:t>
            </a:r>
            <a:r>
              <a:rPr lang="en-US"/>
              <a:t> </a:t>
            </a:r>
            <a:endParaRPr/>
          </a:p>
          <a:p>
            <a:pPr marL="0" lvl="0" indent="0" algn="l" rtl="0">
              <a:spcBef>
                <a:spcPts val="0"/>
              </a:spcBef>
              <a:spcAft>
                <a:spcPts val="0"/>
              </a:spcAft>
              <a:buSzPts val="1400"/>
              <a:buNone/>
            </a:pPr>
            <a:endParaRPr/>
          </a:p>
          <a:p>
            <a:pPr marL="0" lvl="0" indent="0" algn="l" rtl="0">
              <a:spcBef>
                <a:spcPts val="0"/>
              </a:spcBef>
              <a:spcAft>
                <a:spcPts val="0"/>
              </a:spcAft>
              <a:buSzPts val="1400"/>
              <a:buNone/>
            </a:pPr>
            <a:r>
              <a:rPr lang="en-US"/>
              <a:t>Live from Here. (2019, April 21). Jeff Daniels performs a scene from ‘To kill a mockingbird’ | Live from here with Chris Thile [Video]. YouTube. </a:t>
            </a:r>
            <a:r>
              <a:rPr lang="en-US" u="sng">
                <a:solidFill>
                  <a:schemeClr val="hlink"/>
                </a:solidFill>
                <a:hlinkClick r:id="rId4"/>
              </a:rPr>
              <a:t>https://www.youtube.com/watch?v=JjTlHvbZ4L8&amp;t=55s</a:t>
            </a:r>
            <a:r>
              <a:rPr lang="en-US"/>
              <a:t> </a:t>
            </a:r>
            <a:endParaRPr/>
          </a:p>
        </p:txBody>
      </p:sp>
      <p:sp>
        <p:nvSpPr>
          <p:cNvPr id="180" name="Google Shape;180;g215013c24db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15013c24db_0_9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a:t>Hayes, S. (2022, September 4). BBC - Death of a salesman - Warren Mitchell - by Arthur Miller - BBC Drama 1996 [Video]. YouTube. </a:t>
            </a:r>
            <a:r>
              <a:rPr lang="en-US" u="sng">
                <a:solidFill>
                  <a:schemeClr val="hlink"/>
                </a:solidFill>
                <a:hlinkClick r:id="rId3"/>
              </a:rPr>
              <a:t>https://www.youtube.com/watch?v=6Jh1SWS1dHY&amp;t=7314s</a:t>
            </a:r>
            <a:r>
              <a:rPr lang="en-US"/>
              <a:t> </a:t>
            </a:r>
            <a:endParaRPr/>
          </a:p>
          <a:p>
            <a:pPr marL="0" lvl="0" indent="0" algn="l" rtl="0">
              <a:spcBef>
                <a:spcPts val="0"/>
              </a:spcBef>
              <a:spcAft>
                <a:spcPts val="0"/>
              </a:spcAft>
              <a:buSzPts val="1400"/>
              <a:buNone/>
            </a:pPr>
            <a:endParaRPr/>
          </a:p>
          <a:p>
            <a:pPr marL="0" lvl="0" indent="0" algn="l" rtl="0">
              <a:spcBef>
                <a:spcPts val="0"/>
              </a:spcBef>
              <a:spcAft>
                <a:spcPts val="0"/>
              </a:spcAft>
              <a:buSzPts val="1400"/>
              <a:buNone/>
            </a:pPr>
            <a:r>
              <a:rPr lang="en-US"/>
              <a:t>Piazza, T. (2011, July 13). Death of a Salesman Hoffman [Video]. YouTube. </a:t>
            </a:r>
            <a:r>
              <a:rPr lang="en-US" u="sng">
                <a:solidFill>
                  <a:schemeClr val="hlink"/>
                </a:solidFill>
                <a:hlinkClick r:id="rId4"/>
              </a:rPr>
              <a:t>https://www.youtube.com/watch?v=a1lazBK1Pec</a:t>
            </a:r>
            <a:r>
              <a:rPr lang="en-US"/>
              <a:t> </a:t>
            </a:r>
            <a:endParaRPr/>
          </a:p>
        </p:txBody>
      </p:sp>
      <p:sp>
        <p:nvSpPr>
          <p:cNvPr id="188" name="Google Shape;188;g215013c24db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r>
              <a:rPr lang="en-US" sz="1200">
                <a:solidFill>
                  <a:srgbClr val="292929"/>
                </a:solidFill>
                <a:highlight>
                  <a:srgbClr val="FFFFFF"/>
                </a:highlight>
              </a:rPr>
              <a:t>K20 Center. (2020, September 16). Choice boards. Strategies. </a:t>
            </a:r>
            <a:r>
              <a:rPr lang="en-US" sz="1200">
                <a:solidFill>
                  <a:schemeClr val="hlink"/>
                </a:solidFill>
                <a:highlight>
                  <a:srgbClr val="FFFFFF"/>
                </a:highlight>
                <a:uFill>
                  <a:noFill/>
                </a:uFill>
                <a:hlinkClick r:id="rId3"/>
              </a:rPr>
              <a:t>https://learn.k20center.ou.edu/strategy/73</a:t>
            </a:r>
            <a:endParaRPr sz="1200">
              <a:solidFill>
                <a:schemeClr val="hlink"/>
              </a:solidFill>
              <a:highlight>
                <a:srgbClr val="FFFFFF"/>
              </a:highlight>
            </a:endParaRPr>
          </a:p>
          <a:p>
            <a:pPr marL="457200" lvl="0" indent="-228600" algn="l" rtl="0">
              <a:lnSpc>
                <a:spcPct val="115000"/>
              </a:lnSpc>
              <a:spcBef>
                <a:spcPts val="0"/>
              </a:spcBef>
              <a:spcAft>
                <a:spcPts val="0"/>
              </a:spcAft>
              <a:buClr>
                <a:srgbClr val="292929"/>
              </a:buClr>
              <a:buSzPts val="1200"/>
              <a:buNone/>
            </a:pPr>
            <a:endParaRPr sz="1200">
              <a:solidFill>
                <a:srgbClr val="292929"/>
              </a:solidFill>
              <a:highlight>
                <a:srgbClr val="FFFFFF"/>
              </a:highlight>
            </a:endParaRPr>
          </a:p>
          <a:p>
            <a:pPr marL="0" lvl="0" indent="0" algn="l" rtl="0">
              <a:lnSpc>
                <a:spcPct val="100000"/>
              </a:lnSpc>
              <a:spcBef>
                <a:spcPts val="0"/>
              </a:spcBef>
              <a:spcAft>
                <a:spcPts val="0"/>
              </a:spcAft>
              <a:buSzPts val="1400"/>
              <a:buNone/>
            </a:pP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TUNE - Musical Moments. (2022, April 25). Waving through a window (Ben Platt) | Dear Evan Hansen (2021) | TUNE [Video]. YouTube. </a:t>
            </a:r>
            <a:r>
              <a:rPr lang="en-US" u="sng">
                <a:solidFill>
                  <a:schemeClr val="hlink"/>
                </a:solidFill>
                <a:hlinkClick r:id="rId3"/>
              </a:rPr>
              <a:t>https://www.youtube.com/watch?v=C6nn-ZnN70o</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Curtis, M. H. (2022, January 23). Dear Evan Hansen | 2017 Tony Awards [Video]. YouTube. </a:t>
            </a:r>
            <a:r>
              <a:rPr lang="en-US" u="sng">
                <a:solidFill>
                  <a:schemeClr val="hlink"/>
                </a:solidFill>
                <a:hlinkClick r:id="rId4"/>
              </a:rPr>
              <a:t>https://www.youtube.com/watch?v=3CC2818ahEw&amp;t=37s</a:t>
            </a:r>
            <a:r>
              <a:rPr lang="en-US"/>
              <a:t>  </a:t>
            </a:r>
            <a:endParaRPr/>
          </a:p>
        </p:txBody>
      </p:sp>
      <p:sp>
        <p:nvSpPr>
          <p:cNvPr id="100" name="Google Shape;10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15013c24db_0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Focus Features. (2022, February 23). Pride &amp; prejudice | Elizabeth rejects Mr. Darcy in the rain [Video]. YouTube. </a:t>
            </a:r>
            <a:r>
              <a:rPr lang="en-US" u="sng">
                <a:solidFill>
                  <a:schemeClr val="hlink"/>
                </a:solidFill>
                <a:hlinkClick r:id="rId3"/>
              </a:rPr>
              <a:t>https://www.youtube.com/watch?v=YlETBQHBm9w</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BBC Studios. (2008, February 11). Darcy confesses his love | Pride and prejudice | BBC Studios [Video]. YouTube. </a:t>
            </a:r>
            <a:r>
              <a:rPr lang="en-US" u="sng">
                <a:solidFill>
                  <a:schemeClr val="hlink"/>
                </a:solidFill>
                <a:hlinkClick r:id="rId4"/>
              </a:rPr>
              <a:t>https://www.youtube.com/watch?v=JF3ueHjUc3k</a:t>
            </a:r>
            <a:r>
              <a:rPr lang="en-US"/>
              <a:t> </a:t>
            </a:r>
            <a:endParaRPr/>
          </a:p>
        </p:txBody>
      </p:sp>
      <p:sp>
        <p:nvSpPr>
          <p:cNvPr id="108" name="Google Shape;108;g215013c24db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15013c24db_0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DFDalton1962. (2011, May 25). Oklahoma! - I cain’t say no [Video]. YouTube. </a:t>
            </a:r>
            <a:r>
              <a:rPr lang="en-US" u="sng">
                <a:solidFill>
                  <a:schemeClr val="hlink"/>
                </a:solidFill>
                <a:hlinkClick r:id="rId3"/>
              </a:rPr>
              <a:t>https://www.youtube.com/clip/UgkxU3Kt1POqB53PYZyujbuk4EU7LH9CT3h3</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CBS. (2019, June 9). The cast of Oklahoma! performs “I cain’t say no/ Oklahoma” at the 2019 Tony Awards [Video]. YouTube. </a:t>
            </a:r>
            <a:r>
              <a:rPr lang="en-US" u="sng">
                <a:solidFill>
                  <a:schemeClr val="hlink"/>
                </a:solidFill>
                <a:hlinkClick r:id="rId4"/>
              </a:rPr>
              <a:t>https://www.youtube.com/watch?v=FxFS8okUqKk</a:t>
            </a:r>
            <a:r>
              <a:rPr lang="en-US"/>
              <a:t> </a:t>
            </a:r>
            <a:endParaRPr/>
          </a:p>
        </p:txBody>
      </p:sp>
      <p:sp>
        <p:nvSpPr>
          <p:cNvPr id="116" name="Google Shape;116;g215013c24db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15013c24db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t a. (2018, February 5). Harvey - Alley scene [Video]. YouTube. </a:t>
            </a:r>
            <a:r>
              <a:rPr lang="en-US" u="sng">
                <a:solidFill>
                  <a:schemeClr val="hlink"/>
                </a:solidFill>
                <a:hlinkClick r:id="rId3"/>
              </a:rPr>
              <a:t>https://www.youtube.com/watch?v=U1SxcbMBdxU&amp;t=186s</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notyoda73. (2012, June 6). Jim Parsons &amp; Harvey - First look [Video]. YouTube. </a:t>
            </a:r>
            <a:r>
              <a:rPr lang="en-US" u="sng">
                <a:solidFill>
                  <a:schemeClr val="hlink"/>
                </a:solidFill>
                <a:hlinkClick r:id="rId4"/>
              </a:rPr>
              <a:t>https://www.youtube.com/watch?v=z9fQq3DakUg&amp;t=311s</a:t>
            </a:r>
            <a:r>
              <a:rPr lang="en-US"/>
              <a:t> </a:t>
            </a:r>
            <a:endParaRPr/>
          </a:p>
        </p:txBody>
      </p:sp>
      <p:sp>
        <p:nvSpPr>
          <p:cNvPr id="124" name="Google Shape;124;g215013c24db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15013c24db_0_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Screen Themes. (2021, April 20). Driving Miss Daisy (1989) - Lunch break scene [1080p] [Video]. YouTube. </a:t>
            </a:r>
            <a:r>
              <a:rPr lang="en-US" u="sng">
                <a:solidFill>
                  <a:schemeClr val="hlink"/>
                </a:solidFill>
                <a:hlinkClick r:id="rId3"/>
              </a:rPr>
              <a:t>https://www.youtube.com/watch?v=tgebG8yEJWQ&amp;t=54s</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Torgerson, J. T. (2016, June 28). Driving Miss Daisy [Video]. YouTube. </a:t>
            </a:r>
            <a:r>
              <a:rPr lang="en-US" u="sng">
                <a:solidFill>
                  <a:schemeClr val="hlink"/>
                </a:solidFill>
                <a:hlinkClick r:id="rId4"/>
              </a:rPr>
              <a:t>https://www.youtube.com/clip/UgkxItivDHXzt6bNJyAjfjF9TdM3tSFdOBij</a:t>
            </a:r>
            <a:r>
              <a:rPr lang="en-US"/>
              <a:t> </a:t>
            </a:r>
            <a:endParaRPr/>
          </a:p>
        </p:txBody>
      </p:sp>
      <p:sp>
        <p:nvSpPr>
          <p:cNvPr id="132" name="Google Shape;132;g215013c24db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15013c24db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Unionville HS Musical. (2019, May 25). Little shop of horrors (full), Unionville High School musical 2019 [Video]. YouTube. </a:t>
            </a:r>
            <a:r>
              <a:rPr lang="en-US" u="sng">
                <a:solidFill>
                  <a:schemeClr val="hlink"/>
                </a:solidFill>
                <a:hlinkClick r:id="rId3"/>
              </a:rPr>
              <a:t>https://www.youtube.com/watch?v=R0ktWzohhnA&amp;t=1537s</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Iverson, R. (2020, February 6). AMTSJ Little shop of horrors [Video]. YouTube. </a:t>
            </a:r>
            <a:r>
              <a:rPr lang="en-US" u="sng">
                <a:solidFill>
                  <a:schemeClr val="hlink"/>
                </a:solidFill>
                <a:hlinkClick r:id="rId4"/>
              </a:rPr>
              <a:t>https://www.youtube.com/clip/UgkxvIve-rdwYdrAe1vHK--AJPjhr5I6ptEk</a:t>
            </a:r>
            <a:r>
              <a:rPr lang="en-US"/>
              <a:t> </a:t>
            </a:r>
            <a:endParaRPr/>
          </a:p>
        </p:txBody>
      </p:sp>
      <p:sp>
        <p:nvSpPr>
          <p:cNvPr id="140" name="Google Shape;140;g215013c24db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15013c24db_0_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Binge Society. (2021, November 23). Little women: Laurie proposes to Jo | Original vs. remake [Video] YouTube. </a:t>
            </a:r>
            <a:r>
              <a:rPr lang="en-US" u="sng">
                <a:solidFill>
                  <a:schemeClr val="hlink"/>
                </a:solidFill>
                <a:hlinkClick r:id="rId3"/>
              </a:rPr>
              <a:t>https://www.youtube.com/watch?v=xms50vFYnG8</a:t>
            </a:r>
            <a:r>
              <a:rPr lang="en-US"/>
              <a:t> </a:t>
            </a:r>
            <a:endParaRPr/>
          </a:p>
        </p:txBody>
      </p:sp>
      <p:sp>
        <p:nvSpPr>
          <p:cNvPr id="148" name="Google Shape;148;g215013c24d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8" Type="http://schemas.openxmlformats.org/officeDocument/2006/relationships/image" Target="../media/image19.jpg"/><Relationship Id="rId3" Type="http://schemas.openxmlformats.org/officeDocument/2006/relationships/hyperlink" Target="https://www.youtube.com/watch?v=SmneeIeh-TQ" TargetMode="External"/><Relationship Id="rId7" Type="http://schemas.openxmlformats.org/officeDocument/2006/relationships/hyperlink" Target="http://www.youtube.com/watch?v=n7NYzjRdcY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8.jpg"/><Relationship Id="rId5" Type="http://schemas.openxmlformats.org/officeDocument/2006/relationships/hyperlink" Target="http://www.youtube.com/watch?v=SmneeIeh-TQ" TargetMode="External"/><Relationship Id="rId4" Type="http://schemas.openxmlformats.org/officeDocument/2006/relationships/hyperlink" Target="https://www.youtube.com/embed/n7NYzjRdcYM?start=39"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21.jpg"/><Relationship Id="rId3" Type="http://schemas.openxmlformats.org/officeDocument/2006/relationships/hyperlink" Target="https://www.youtube.com/watch?v=XitK-lUjyzc" TargetMode="External"/><Relationship Id="rId7" Type="http://schemas.openxmlformats.org/officeDocument/2006/relationships/hyperlink" Target="http://www.youtube.com/watch?v=S0qao2xINs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0.jpg"/><Relationship Id="rId5" Type="http://schemas.openxmlformats.org/officeDocument/2006/relationships/hyperlink" Target="http://www.youtube.com/watch?v=XitK-lUjyzc" TargetMode="External"/><Relationship Id="rId4" Type="http://schemas.openxmlformats.org/officeDocument/2006/relationships/hyperlink" Target="https://www.youtube.com/embed/S0qao2xINsE?start=102&amp;end=180"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23.jpg"/><Relationship Id="rId3" Type="http://schemas.openxmlformats.org/officeDocument/2006/relationships/hyperlink" Target="https://www.youtube.com/embed/8HAR3QBuiiU?start=409" TargetMode="External"/><Relationship Id="rId7" Type="http://schemas.openxmlformats.org/officeDocument/2006/relationships/hyperlink" Target="http://www.youtube.com/watch?v=RrIAUhmQsX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2.jpg"/><Relationship Id="rId5" Type="http://schemas.openxmlformats.org/officeDocument/2006/relationships/hyperlink" Target="http://www.youtube.com/watch?v=8HAR3QBuiiU" TargetMode="External"/><Relationship Id="rId4" Type="http://schemas.openxmlformats.org/officeDocument/2006/relationships/hyperlink" Target="https://www.youtube.com/watch?v=RrIAUhmQsXM"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25.jpg"/><Relationship Id="rId3" Type="http://schemas.openxmlformats.org/officeDocument/2006/relationships/hyperlink" Target="https://www.youtube.com/embed/tNxrnOC_WTs?start=18&amp;end=424" TargetMode="External"/><Relationship Id="rId7" Type="http://schemas.openxmlformats.org/officeDocument/2006/relationships/hyperlink" Target="http://www.youtube.com/watch?v=JjTlHvbZ4L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4.jpg"/><Relationship Id="rId5" Type="http://schemas.openxmlformats.org/officeDocument/2006/relationships/hyperlink" Target="http://www.youtube.com/watch?v=tNxrnOC_WTs" TargetMode="External"/><Relationship Id="rId4" Type="http://schemas.openxmlformats.org/officeDocument/2006/relationships/hyperlink" Target="https://www.youtube.com/embed/JjTlHvbZ4L8?start=55&amp;end=344"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27.jpg"/><Relationship Id="rId3" Type="http://schemas.openxmlformats.org/officeDocument/2006/relationships/hyperlink" Target="https://youtu.be/6Jh1SWS1dHY?t=7314" TargetMode="External"/><Relationship Id="rId7" Type="http://schemas.openxmlformats.org/officeDocument/2006/relationships/hyperlink" Target="http://www.youtube.com/watch?v=6Jh1SWS1dH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6.jpg"/><Relationship Id="rId5" Type="http://schemas.openxmlformats.org/officeDocument/2006/relationships/hyperlink" Target="http://www.youtube.com/watch?v=a1lazBK1Pec" TargetMode="External"/><Relationship Id="rId4" Type="http://schemas.openxmlformats.org/officeDocument/2006/relationships/hyperlink" Target="https://www.youtube.com/watch?v=a1lazBK1Pe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hyperlink" Target="https://youtu.be/C6nn-ZnN70o" TargetMode="External"/><Relationship Id="rId7" Type="http://schemas.openxmlformats.org/officeDocument/2006/relationships/hyperlink" Target="http://www.youtube.com/watch?v=3CC2818ahE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hyperlink" Target="http://www.youtube.com/watch?v=C6nn-ZnN70o" TargetMode="External"/><Relationship Id="rId4" Type="http://schemas.openxmlformats.org/officeDocument/2006/relationships/hyperlink" Target="https://youtu.be/3CC2818ahEw?t=37"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hyperlink" Target="https://www.youtube.com/watch?v=YlETBQHBm9w" TargetMode="External"/><Relationship Id="rId7" Type="http://schemas.openxmlformats.org/officeDocument/2006/relationships/hyperlink" Target="http://www.youtube.com/watch?v=JF3ueHjUc3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hyperlink" Target="http://www.youtube.com/watch?v=YlETBQHBm9w" TargetMode="External"/><Relationship Id="rId4" Type="http://schemas.openxmlformats.org/officeDocument/2006/relationships/hyperlink" Target="https://www.youtube.com/watch?v=JF3ueHjUc3k"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hyperlink" Target="https://youtube.com/clip/UgkxU3Kt1POqB53PYZyujbuk4EU7LH9CT3h3" TargetMode="External"/><Relationship Id="rId7" Type="http://schemas.openxmlformats.org/officeDocument/2006/relationships/hyperlink" Target="http://www.youtube.com/watch?v=FxFS8okUqK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hyperlink" Target="http://www.youtube.com/watch?v=A18kYnP4Pec" TargetMode="External"/><Relationship Id="rId4" Type="http://schemas.openxmlformats.org/officeDocument/2006/relationships/hyperlink" Target="https://www.youtube.com/watch?v=FxFS8okUqKk?start=00&amp;end=100"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hyperlink" Target="https://www.youtube.com/embed/U1SxcbMBdxU?start=186&amp;end=271" TargetMode="External"/><Relationship Id="rId7" Type="http://schemas.openxmlformats.org/officeDocument/2006/relationships/hyperlink" Target="http://www.youtube.com/watch?v=U1SxcbMBdx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hyperlink" Target="http://www.youtube.com/watch?v=z9fQq3DakUg" TargetMode="External"/><Relationship Id="rId4" Type="http://schemas.openxmlformats.org/officeDocument/2006/relationships/hyperlink" Target="https://www.youtube.com/embed/z9fQq3DakUg?start=311&amp;end=407"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hyperlink" Target="https://www.youtube.com/embed/tgebG8yEJWQ?start=54&amp;end=98" TargetMode="External"/><Relationship Id="rId7" Type="http://schemas.openxmlformats.org/officeDocument/2006/relationships/hyperlink" Target="http://www.youtube.com/watch?v=-JK5robuhY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jpg"/><Relationship Id="rId5" Type="http://schemas.openxmlformats.org/officeDocument/2006/relationships/hyperlink" Target="http://www.youtube.com/watch?v=tgebG8yEJWQ" TargetMode="External"/><Relationship Id="rId4" Type="http://schemas.openxmlformats.org/officeDocument/2006/relationships/hyperlink" Target="https://youtube.com/clip/UgkxItivDHXzt6bNJyAjfjF9TdM3tSFdOBij"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16.jpg"/><Relationship Id="rId3" Type="http://schemas.openxmlformats.org/officeDocument/2006/relationships/hyperlink" Target="https://www.youtube.com/embed/R0ktWzohhnA?start=1537&amp;end=1577" TargetMode="External"/><Relationship Id="rId7" Type="http://schemas.openxmlformats.org/officeDocument/2006/relationships/hyperlink" Target="http://www.youtube.com/watch?v=CUMNY2lsOK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hyperlink" Target="http://www.youtube.com/watch?v=R0ktWzohhnA" TargetMode="External"/><Relationship Id="rId4" Type="http://schemas.openxmlformats.org/officeDocument/2006/relationships/hyperlink" Target="https://youtube.com/clip/UgkxvIve-rdwYdrAe1vHK--AJPjhr5I6ptE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youtu.be/xms50vFYnG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hyperlink" Target="http://www.youtube.com/watch?v=xms50vFYnG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2"/>
          <p:cNvSpPr txBox="1"/>
          <p:nvPr/>
        </p:nvSpPr>
        <p:spPr>
          <a:xfrm>
            <a:off x="644652" y="1007598"/>
            <a:ext cx="7851600"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None/>
            </a:pPr>
            <a:r>
              <a:rPr lang="en-US" sz="5000">
                <a:solidFill>
                  <a:srgbClr val="FFFFFF"/>
                </a:solidFill>
                <a:latin typeface="Calibri"/>
                <a:ea typeface="Calibri"/>
                <a:cs typeface="Calibri"/>
                <a:sym typeface="Calibri"/>
              </a:rPr>
              <a:t>Scene Things Differently</a:t>
            </a:r>
            <a:endParaRPr sz="5000">
              <a:solidFill>
                <a:srgbClr val="FFFFFF"/>
              </a:solidFill>
              <a:latin typeface="Calibri"/>
              <a:ea typeface="Calibri"/>
              <a:cs typeface="Calibri"/>
              <a:sym typeface="Calibri"/>
            </a:endParaRPr>
          </a:p>
        </p:txBody>
      </p:sp>
      <p:sp>
        <p:nvSpPr>
          <p:cNvPr id="91" name="Google Shape;91;p22"/>
          <p:cNvSpPr txBo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p>
            <a:pPr marL="0" marR="34288" lvl="0" indent="0" algn="l" rtl="0">
              <a:spcBef>
                <a:spcPts val="520"/>
              </a:spcBef>
              <a:spcAft>
                <a:spcPts val="0"/>
              </a:spcAft>
              <a:buNone/>
            </a:pPr>
            <a:r>
              <a:rPr lang="en-US" sz="2600">
                <a:solidFill>
                  <a:srgbClr val="FFFFFF"/>
                </a:solidFill>
                <a:latin typeface="Calibri"/>
                <a:ea typeface="Calibri"/>
                <a:cs typeface="Calibri"/>
                <a:sym typeface="Calibri"/>
              </a:rPr>
              <a:t>Character Portrayal on Stage Versus Film</a:t>
            </a:r>
            <a:endParaRPr sz="2600">
              <a:solidFill>
                <a:srgbClr val="FFFFFF"/>
              </a:solidFill>
              <a:latin typeface="Calibri"/>
              <a:ea typeface="Calibri"/>
              <a:cs typeface="Calibri"/>
              <a:sym typeface="Calibri"/>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The Crucible</a:t>
            </a:r>
            <a:endParaRPr/>
          </a:p>
        </p:txBody>
      </p:sp>
      <p:graphicFrame>
        <p:nvGraphicFramePr>
          <p:cNvPr id="159" name="Google Shape;159;p31"/>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Stage</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stage version</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60" name="Google Shape;160;p31" descr="&quot;Because it is my name! Because I cannot have another in my life!&quot;&#10;&#10;My father showed me this scene as kid." title="&quot;Because it is my name!&quot;">
            <a:hlinkClick r:id="rId5"/>
          </p:cNvPr>
          <p:cNvPicPr preferRelativeResize="0"/>
          <p:nvPr/>
        </p:nvPicPr>
        <p:blipFill>
          <a:blip r:embed="rId6">
            <a:alphaModFix/>
          </a:blip>
          <a:stretch>
            <a:fillRect/>
          </a:stretch>
        </p:blipFill>
        <p:spPr>
          <a:xfrm>
            <a:off x="457200" y="1714500"/>
            <a:ext cx="4147300" cy="2332856"/>
          </a:xfrm>
          <a:prstGeom prst="rect">
            <a:avLst/>
          </a:prstGeom>
          <a:noFill/>
          <a:ln w="9525" cap="flat" cmpd="sng">
            <a:solidFill>
              <a:srgbClr val="BED7D3"/>
            </a:solidFill>
            <a:prstDash val="solid"/>
            <a:round/>
            <a:headEnd type="none" w="sm" len="sm"/>
            <a:tailEnd type="none" w="sm" len="sm"/>
          </a:ln>
        </p:spPr>
      </p:pic>
      <p:pic>
        <p:nvPicPr>
          <p:cNvPr id="161" name="Google Shape;161;p31" descr="CW: Blood, Gore&#10;&#10;Ben Whishaw performs John Proctor's speech towards the end of the play in Ivo Van Hove's production of The Crucible by Arthur Miller. This production also featured an original score by Philip Glass and movement/choreography by Steven Hoggett.&#10;&#10;This production also featured the following performers:&#10;Sophie Okonedo – Elizabeth Proctor&#10;Ciarán Hinds – Deputy Governor Danforth&#10;Saoirse Ronan – Abigail Williams&#10;Bill Camp – Rev. John Hale&#10;Tavi Gevinson – Mary Warren&#10;Jason Butler Harner – Rev. Samuel Parris&#10;Jim Norton – Giles Corey&#10;Tina Benko – Ann Putnam / Sarah Good&#10;Jenny Jules – Tituba&#10;Thomas Jay Ryan – Thomas Putnam&#10;Brenda Wehle – Rebecca Nurse&#10;Teagle F. Bougere – Judge Hathorne&#10;Michael Braun – Ezekiel Cheever&#10;Elizabeth Teeter – Betty Parris&#10;Ashlei Sharpe Chestnut – Susanna Walcott&#10;Ray Anthony Thomas – Francis Nurse&#10;Erin Wilhelmi – Mercy Lewis" title="Ben Whishaw - &quot;Because it is my name!&quot; (The Crucible)">
            <a:hlinkClick r:id="rId7"/>
          </p:cNvPr>
          <p:cNvPicPr preferRelativeResize="0"/>
          <p:nvPr/>
        </p:nvPicPr>
        <p:blipFill>
          <a:blip r:embed="rId8">
            <a:alphaModFix/>
          </a:blip>
          <a:stretch>
            <a:fillRect/>
          </a:stretch>
        </p:blipFill>
        <p:spPr>
          <a:xfrm>
            <a:off x="4604500" y="1714500"/>
            <a:ext cx="4147300" cy="2332856"/>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0"/>
                                        </p:tgtEl>
                                        <p:attrNameLst>
                                          <p:attrName>style.visibility</p:attrName>
                                        </p:attrNameLst>
                                      </p:cBhvr>
                                      <p:to>
                                        <p:strVal val="visible"/>
                                      </p:to>
                                    </p:set>
                                    <p:animEffect transition="in" filter="fade">
                                      <p:cBhvr>
                                        <p:cTn id="7" dur="1000"/>
                                        <p:tgtEl>
                                          <p:spTgt spid="16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1"/>
                                        </p:tgtEl>
                                        <p:attrNameLst>
                                          <p:attrName>style.visibility</p:attrName>
                                        </p:attrNameLst>
                                      </p:cBhvr>
                                      <p:to>
                                        <p:strVal val="visible"/>
                                      </p:to>
                                    </p:set>
                                    <p:animEffect transition="in" filter="fade">
                                      <p:cBhvr>
                                        <p:cTn id="12" dur="1000"/>
                                        <p:tgtEl>
                                          <p:spTgt spid="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Romeo + Juliet</a:t>
            </a:r>
            <a:endParaRPr/>
          </a:p>
        </p:txBody>
      </p:sp>
      <p:graphicFrame>
        <p:nvGraphicFramePr>
          <p:cNvPr id="167" name="Google Shape;167;p32"/>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 (1996)</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 (1968)</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 [00:00-01:03]</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film version [01:42-03:00]</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68" name="Google Shape;168;p32" descr="Baz Luhrmann helped adapt this classic Shakespearean romantic tragedy for the screen, updating the setting to a post-modern city named Verona Beach. In this version, the Capulets and the Montagues are two rival gangs. Juliet (Claire Danes) is attending a costume ball thrown by her parents. Her father Fulgencio Capulet (Paul Sorvino) has arranged her marriage to the boorish Paris (Paul Rudd) as part of a strategic investment plan. Romeo attends the masked ball and he and Juliet fall in love.(google)&#10;&#10;Distributed by 20th Century Studios." title="Romeo and Juliet(1996) - Pool Romance">
            <a:hlinkClick r:id="rId5"/>
          </p:cNvPr>
          <p:cNvPicPr preferRelativeResize="0"/>
          <p:nvPr/>
        </p:nvPicPr>
        <p:blipFill>
          <a:blip r:embed="rId6">
            <a:alphaModFix/>
          </a:blip>
          <a:stretch>
            <a:fillRect/>
          </a:stretch>
        </p:blipFill>
        <p:spPr>
          <a:xfrm>
            <a:off x="457200" y="1714500"/>
            <a:ext cx="4147289" cy="2332850"/>
          </a:xfrm>
          <a:prstGeom prst="rect">
            <a:avLst/>
          </a:prstGeom>
          <a:noFill/>
          <a:ln w="9525" cap="flat" cmpd="sng">
            <a:solidFill>
              <a:srgbClr val="BED7D3"/>
            </a:solidFill>
            <a:prstDash val="solid"/>
            <a:round/>
            <a:headEnd type="none" w="sm" len="sm"/>
            <a:tailEnd type="none" w="sm" len="sm"/>
          </a:ln>
        </p:spPr>
      </p:pic>
      <p:pic>
        <p:nvPicPr>
          <p:cNvPr id="169" name="Google Shape;169;p32" descr="This is truly a great performance of this scene. I have never seen better, live or on film. To buy or rent this film on youtube go to &#10;WATCH THE MOVIE: http://bit.ly/RandJmovie&#10;http://shakespeareoutloud.ca" title="Balcony scene from Romeo &amp; Juliet">
            <a:hlinkClick r:id="rId7"/>
          </p:cNvPr>
          <p:cNvPicPr preferRelativeResize="0"/>
          <p:nvPr/>
        </p:nvPicPr>
        <p:blipFill>
          <a:blip r:embed="rId8">
            <a:alphaModFix/>
          </a:blip>
          <a:stretch>
            <a:fillRect/>
          </a:stretch>
        </p:blipFill>
        <p:spPr>
          <a:xfrm>
            <a:off x="4604500" y="1714500"/>
            <a:ext cx="4147300" cy="2332856"/>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fade">
                                      <p:cBhvr>
                                        <p:cTn id="7" dur="1000"/>
                                        <p:tgtEl>
                                          <p:spTgt spid="16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
                                        </p:tgtEl>
                                        <p:attrNameLst>
                                          <p:attrName>style.visibility</p:attrName>
                                        </p:attrNameLst>
                                      </p:cBhvr>
                                      <p:to>
                                        <p:strVal val="visible"/>
                                      </p:to>
                                    </p:set>
                                    <p:animEffect transition="in" filter="fade">
                                      <p:cBhvr>
                                        <p:cTn id="12" dur="1000"/>
                                        <p:tgtEl>
                                          <p:spTgt spid="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In the Heights</a:t>
            </a:r>
            <a:endParaRPr/>
          </a:p>
        </p:txBody>
      </p:sp>
      <p:graphicFrame>
        <p:nvGraphicFramePr>
          <p:cNvPr id="175" name="Google Shape;175;p33"/>
          <p:cNvGraphicFramePr/>
          <p:nvPr/>
        </p:nvGraphicFramePr>
        <p:xfrm>
          <a:off x="457200" y="1309688"/>
          <a:ext cx="3000000" cy="3000000"/>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Stage</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stage version</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76" name="Google Shape;176;p33" descr="In The Heights is in theaters and streaming exclusively on @HBOMax THIS THURSDAY.  Get Tickets: https://www.hbomax.com/in-the-heights &#10;---------------------------------------------------------------------------------------------------------------------------------------------------------------&#10;&#10;The creator of “Hamilton” and the director of “Crazy Rich Asians” invite you to a cinematic event, where the streets are made of music and little dreams become big... “In the Heights.”&#10;&#10;Lights up on Washington Heights...The scent of a cafecito caliente hangs in the air just outside of the 181st Street subway stop, where a kaleidoscope of dreams rallies this vibrant and tight-knit community. At the intersection of it all is the likeable, magnetic bodega owner Usnavi (Anthony Ramos), who saves every penny from his daily grind as he hopes, imagines and sings about a better life.&#10;&#10;“In the Heights” fuses Lin-Manuel Miranda’s kinetic music and lyrics with director Jon M. Chu’s lively and authentic eye for storytelling to capture a world very much of its place, but universal in its experience.&#10;&#10;“In the Heights” stars Anthony Ramos (“A Star is Born,” Broadway’s “Hamilton”), Corey Hawkins (“Straight Outta Compton,” “BlacKkKlansman”), singer/songwriter Leslie Grace, Melissa Barrera (TV’s “Vida”), Olga Merediz (Broadway’s “In the Heights”), Daphne Rubin-Vega (Broadway’s “Rent”), Gregory Diaz IV (Broadway’s “Matilda the Musical”), Stephanie Beatriz (TV’s “Brooklyn Nine-Nine”), Dascha Polanco (TV’s “Orange is the New Black”) and Jimmy Smits (the “Star Wars” films).&#10;&#10;Chu directed the film from a screenplay by Quiara Alegría Hudes, based on the musical stage play, music and lyrics by Lin-Manuel Miranda, book by Quiara Alegría Hudes and concept by Miranda. Miranda, Hudes, Scott Sanders, Anthony Bregman and Mara Jacobs produced the film, with David Nicksay and Kevin McCormick serving as executive producers.&#10;&#10;Behind the camera, Chu reunited with his “Crazy Rich Asians” production designer, Nelson Coates, and editor, Myron Kerstein. He also collaborated with director of photography Alice Brooks (TV’s “The Walking Dead”) and costume designer Mitchell Travers (“Eighth Grade”). Original songs by Miranda. Alex Lacamoire (“Fosse/Verdon”) and Bill Sherman (“Sesame Street”) served as executive music producers. The choreography is by Christopher Scott, who previously teamed with Chu on the award-winning “The Legion of Extraordinary Dancers.”&#10;“In the Heights” was filmed in New York, primarily on location in the dynamic community of Washington Heights.&#10;&#10;Warner Bros. Pictures presents a 5000 Broadway / Barrio Grrrl! / Likely Story / SGS Pictures Production, A Jon M. Chu Film, “In the Heights.” Slated to open on June 10, 2021 in theaters and on HBO Max, the film will be distributed worldwide by Warner Bros. Pictures. It will be available on HBO Max for 31 days from theatrical release.&#10;&#10;“In the Heights” is rated PG-13 for some language and suggestive references.&#10;www.intheheights-movie.com" title="In The Heights - First 8 Minutes">
            <a:hlinkClick r:id="rId5"/>
          </p:cNvPr>
          <p:cNvPicPr preferRelativeResize="0"/>
          <p:nvPr/>
        </p:nvPicPr>
        <p:blipFill>
          <a:blip r:embed="rId6">
            <a:alphaModFix/>
          </a:blip>
          <a:stretch>
            <a:fillRect/>
          </a:stretch>
        </p:blipFill>
        <p:spPr>
          <a:xfrm>
            <a:off x="457200" y="1714500"/>
            <a:ext cx="4147300" cy="2332856"/>
          </a:xfrm>
          <a:prstGeom prst="rect">
            <a:avLst/>
          </a:prstGeom>
          <a:noFill/>
          <a:ln w="9525" cap="flat" cmpd="sng">
            <a:solidFill>
              <a:srgbClr val="BED7D3"/>
            </a:solidFill>
            <a:prstDash val="solid"/>
            <a:round/>
            <a:headEnd type="none" w="sm" len="sm"/>
            <a:tailEnd type="none" w="sm" len="sm"/>
          </a:ln>
        </p:spPr>
      </p:pic>
      <p:pic>
        <p:nvPicPr>
          <p:cNvPr id="177" name="Google Shape;177;p33" descr="Watch the cast of the documentary, &quot;In the Heights: Chasing Broadway Dreams,&quot; perform the opening number from the Tony Award-winning musical, &quot;In the Heights.&quot;&#10; &#10;Please like &amp; subscribe now if you enjoyed: http://bit.ly/1G40XgZ &#10; &#10;TUNE IN OR STREAM: FRIDAY, AUGUST 7 9/8C ON PBS&#10;&#10;Watch full episodes and more: http://www.pbs.org/greatperformances &#10;Facebook: http://www.facebook.com/greatperformances &#10;Twitter: http://twitter.com/gperfpbs/   &#10; &#10;----------------- &#10; &#10;The only continuing primetime performance showcase on American television, Great Performances presents a diverse programming portfolio of classical music, opera, popular song, musical theater, dance, drama, and performance documentaries. With its programs garnering 67 Emmy Awards and six George Foster Peabody Awards, the series has received every major television honor. &#10; &#10;Regardless of geographic or economic limitations, Great Performances ensures its audiences “the best seats in the house” with a roster of artists and performing arts companies that represent a “Who’s Who” of excellence and virtuosity in the international performing arts." title="&quot;In the Heights&quot; the Opening Number | Chasing Broadway Dreams | Broadway's Best | Great Performances">
            <a:hlinkClick r:id="rId7"/>
          </p:cNvPr>
          <p:cNvPicPr preferRelativeResize="0"/>
          <p:nvPr/>
        </p:nvPicPr>
        <p:blipFill>
          <a:blip r:embed="rId8">
            <a:alphaModFix/>
          </a:blip>
          <a:stretch>
            <a:fillRect/>
          </a:stretch>
        </p:blipFill>
        <p:spPr>
          <a:xfrm>
            <a:off x="4604500" y="1714500"/>
            <a:ext cx="4147300" cy="2332856"/>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6"/>
                                        </p:tgtEl>
                                        <p:attrNameLst>
                                          <p:attrName>style.visibility</p:attrName>
                                        </p:attrNameLst>
                                      </p:cBhvr>
                                      <p:to>
                                        <p:strVal val="visible"/>
                                      </p:to>
                                    </p:set>
                                    <p:animEffect transition="in" filter="fade">
                                      <p:cBhvr>
                                        <p:cTn id="7" dur="1000"/>
                                        <p:tgtEl>
                                          <p:spTgt spid="17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7"/>
                                        </p:tgtEl>
                                        <p:attrNameLst>
                                          <p:attrName>style.visibility</p:attrName>
                                        </p:attrNameLst>
                                      </p:cBhvr>
                                      <p:to>
                                        <p:strVal val="visible"/>
                                      </p:to>
                                    </p:set>
                                    <p:animEffect transition="in" filter="fade">
                                      <p:cBhvr>
                                        <p:cTn id="12" dur="1000"/>
                                        <p:tgtEl>
                                          <p:spTgt spid="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To Kill a Mockingbird</a:t>
            </a:r>
            <a:endParaRPr/>
          </a:p>
        </p:txBody>
      </p:sp>
      <p:graphicFrame>
        <p:nvGraphicFramePr>
          <p:cNvPr id="183" name="Google Shape;183;p34"/>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Staged Reading</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staged reading version</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84" name="Google Shape;184;p34" descr="&quot;Now, gentlemen, in this country our courts are the great levelers. In our courts, all men are created equal. I'm no idealist to believe firmly in the integrity of our courts and of our jury system. That's no ideal to me. That is a living, working reality!&quot;&#10;&#10;Buy/Rent To Kill a Mockingbird!&#10;Amazon: https://www.amazon.com/Kill-Mockingbird-Gregory-Peck/dp/B002KDSBGA&#10;iTunes: https://itunes.apple.com/us/movie/to-kill-a-mockingbird/id283068031&#10;YouTube Movies: https://www.youtube.com/watch?v=PwB35WkFfKA&#10;Google Play: https://play.google.com/store/movies/details/To_Kill_a_Mockingbird?id=PwB35WkFfKA&amp;hl=en_US&#10;Fandango Now: https://www.fandangonow.com/details/movie/to-kill-a-mockingbird-1962/1MVd1cacb190f196964b0da2549e6aa66ff&#10;VUDU: https://www.vudu.com/content/movies/details/To-Kill-a-Mockingbird/5711&#10;Universal Pictures Home Entertainment: https://www.uphe.com/movies/to-kill-a-mockingbird&#10;&#10;Gregory Peck won an Oscar® for his brilliant performance as the Southern lawyer who defends a black man accused of rape in this film version of the Pulitzer Prize-winning novel. The way in which it captures a time, a place, and above all, a mood, makes this film a masterpiece. The setting is a dusty Southern town during the Depression. A white woman accuses a black man of rape. Though he is obviously innocent, the outcome of his trial is such a foregone conclusion that no lawyer will step forward to defend him – except Peck, the town's most distinguished citizen. His compassionate defense costs him many friendships but earns him the respect and admiration of his two motherless children.&#10;&#10;© 1963 Pakula-Mulligan Productions, Inc. &amp; Brentwood Productions, Inc. All Rights Reserved.&#10;Cast: Gregory Peck, John Megna, Ruth White, Paul Fix, Brock Peters, Frank Overton&#10;Produced By: Alan J. Pakula&#10;Directed By: Robert Mulligan" title="To Kill a Mockingbird | Atticus Finch's Closing Argument">
            <a:hlinkClick r:id="rId5"/>
          </p:cNvPr>
          <p:cNvPicPr preferRelativeResize="0"/>
          <p:nvPr/>
        </p:nvPicPr>
        <p:blipFill>
          <a:blip r:embed="rId6">
            <a:alphaModFix/>
          </a:blip>
          <a:stretch>
            <a:fillRect/>
          </a:stretch>
        </p:blipFill>
        <p:spPr>
          <a:xfrm>
            <a:off x="457200" y="1730075"/>
            <a:ext cx="4147300" cy="2332856"/>
          </a:xfrm>
          <a:prstGeom prst="rect">
            <a:avLst/>
          </a:prstGeom>
          <a:noFill/>
          <a:ln w="9525" cap="flat" cmpd="sng">
            <a:solidFill>
              <a:srgbClr val="BED7D3"/>
            </a:solidFill>
            <a:prstDash val="solid"/>
            <a:round/>
            <a:headEnd type="none" w="sm" len="sm"/>
            <a:tailEnd type="none" w="sm" len="sm"/>
          </a:ln>
        </p:spPr>
      </p:pic>
      <p:pic>
        <p:nvPicPr>
          <p:cNvPr id="185" name="Google Shape;185;p34" descr="Subscribe to the Live from Here channel and click the bell for notifications: https://bit.ly/2JCVkzd&#10;&#10;Jeff Daniels performs a scene from Broadway's 'To Kill a Mockingbird' on our April 20, 2019 broadcast. More about the show: https://tokillamockingbirdbroadway.com/&#10;&#10;Buy tickets to Live from Here shows: https://www.livefromhere.org/tour&#10;Listen to full episodes of Live from Here: https://www.livefromhere.org/listen&#10;Support Live from Here: https://support.mpr.org/LFH_web&#10;&#10;Follow Live from Here on Facebook: facebook.com/livefromhereapm&#10;Follow Live from Here on Twitter: twitter.com/livefromhereapm&#10;Follow Live from Here on Instagram: instagram.com/livefromhereapm&#10;Subscribe to the Live from Here newsletter: https://www.livefromhere.org/pages/about/subscribe&#10;&#10;--&#10;&#10;Live From Here with Chris Thile is the modern variety show, broadcast on public radio stations across the country. Each week, you’ll hear the best in music, comedy, theatre and more. With a world-class house band and fantastic special guests — from longtime favorites to exciting new voices — it’s something you just have to see for yourself!&#10;&#10;#JeffDaniels #ToKillAMockingbird #Broadway #HarperLee" title="Jeff Daniels performs a scene from 'To Kill a Mockingbird' | Live from Here with Chris Thile">
            <a:hlinkClick r:id="rId7"/>
          </p:cNvPr>
          <p:cNvPicPr preferRelativeResize="0"/>
          <p:nvPr/>
        </p:nvPicPr>
        <p:blipFill>
          <a:blip r:embed="rId8">
            <a:alphaModFix/>
          </a:blip>
          <a:stretch>
            <a:fillRect/>
          </a:stretch>
        </p:blipFill>
        <p:spPr>
          <a:xfrm>
            <a:off x="4604500" y="1730075"/>
            <a:ext cx="4147326" cy="2332850"/>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fade">
                                      <p:cBhvr>
                                        <p:cTn id="7" dur="1000"/>
                                        <p:tgtEl>
                                          <p:spTgt spid="1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5"/>
                                        </p:tgtEl>
                                        <p:attrNameLst>
                                          <p:attrName>style.visibility</p:attrName>
                                        </p:attrNameLst>
                                      </p:cBhvr>
                                      <p:to>
                                        <p:strVal val="visible"/>
                                      </p:to>
                                    </p:set>
                                    <p:animEffect transition="in" filter="fade">
                                      <p:cBhvr>
                                        <p:cTn id="12"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Death of a Salesman</a:t>
            </a:r>
            <a:endParaRPr/>
          </a:p>
        </p:txBody>
      </p:sp>
      <p:graphicFrame>
        <p:nvGraphicFramePr>
          <p:cNvPr id="191" name="Google Shape;191;p35"/>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 (1996)</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 (1985)</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 (1996)</a:t>
                      </a:r>
                      <a:r>
                        <a:rPr lang="en-US">
                          <a:solidFill>
                            <a:srgbClr val="3D85C6"/>
                          </a:solidFill>
                          <a:latin typeface="Calibri"/>
                          <a:ea typeface="Calibri"/>
                          <a:cs typeface="Calibri"/>
                          <a:sym typeface="Calibri"/>
                        </a:rPr>
                        <a:t> </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film version (1985)</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92" name="Google Shape;192;p35" descr="Death of a Salesman by Arthur Miller is considered one of the greatest examples of 20th century American dramas.  See why in this gripping father and son scene brilliantly played by Dustin Hoffman and John Malkovich" title="Death of a Salesman Hoffman">
            <a:hlinkClick r:id="rId5"/>
          </p:cNvPr>
          <p:cNvPicPr preferRelativeResize="0"/>
          <p:nvPr/>
        </p:nvPicPr>
        <p:blipFill>
          <a:blip r:embed="rId6">
            <a:alphaModFix/>
          </a:blip>
          <a:stretch>
            <a:fillRect/>
          </a:stretch>
        </p:blipFill>
        <p:spPr>
          <a:xfrm>
            <a:off x="4604475" y="1730050"/>
            <a:ext cx="4147275" cy="2332856"/>
          </a:xfrm>
          <a:prstGeom prst="rect">
            <a:avLst/>
          </a:prstGeom>
          <a:noFill/>
          <a:ln w="9525" cap="flat" cmpd="sng">
            <a:solidFill>
              <a:srgbClr val="BED7D3"/>
            </a:solidFill>
            <a:prstDash val="solid"/>
            <a:round/>
            <a:headEnd type="none" w="sm" len="sm"/>
            <a:tailEnd type="none" w="sm" len="sm"/>
          </a:ln>
        </p:spPr>
      </p:pic>
      <p:pic>
        <p:nvPicPr>
          <p:cNvPr id="193" name="Google Shape;193;p35" descr="The BBC adaptation of Arthur Miller's classic play. Salesman Willy Loman (Warren Mitchell) attempts to make sense of both his life and his family relationships with tragic results. &#10;Directed by David Thacker and starred Warren Mitchell as Willy Loman. Mitchell reprised the role for which he had won the West End theatre Laurence Olivier Award for Actor of the Year in a revival in 1979. &#10;&#10;Willy Loman - Warren Mitchell&#10;Linda - Rosemary Harris&#10;Biff - Iain Glen&#10;Happy - Owen Teale&#10;Miss Forsythe - Juliet Aubrey&#10;Woman - Pam Ferris&#10;&#10;First broadcast: 1996 - Duration: 135 minutes&#10;&#10;https://en.wikipedia.org/wiki/Death_of_a_Salesman_(1996_film)&#10;https://www.imdb.com/title/tt0173761/&#10;&#10;(Sorry the audio track is a little low)." title="BBC - Death Of A Salesman - Warren Mitchell - by Arthur Miller - BBC Drama 1996">
            <a:hlinkClick r:id="rId7"/>
          </p:cNvPr>
          <p:cNvPicPr preferRelativeResize="0"/>
          <p:nvPr/>
        </p:nvPicPr>
        <p:blipFill>
          <a:blip r:embed="rId8">
            <a:alphaModFix/>
          </a:blip>
          <a:stretch>
            <a:fillRect/>
          </a:stretch>
        </p:blipFill>
        <p:spPr>
          <a:xfrm>
            <a:off x="457200" y="1730075"/>
            <a:ext cx="4147275" cy="2332831"/>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2"/>
                                        </p:tgtEl>
                                        <p:attrNameLst>
                                          <p:attrName>style.visibility</p:attrName>
                                        </p:attrNameLst>
                                      </p:cBhvr>
                                      <p:to>
                                        <p:strVal val="visible"/>
                                      </p:to>
                                    </p:set>
                                    <p:animEffect transition="in" filter="fade">
                                      <p:cBhvr>
                                        <p:cTn id="7" dur="1000"/>
                                        <p:tgtEl>
                                          <p:spTgt spid="19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3"/>
                                        </p:tgtEl>
                                        <p:attrNameLst>
                                          <p:attrName>style.visibility</p:attrName>
                                        </p:attrNameLst>
                                      </p:cBhvr>
                                      <p:to>
                                        <p:strVal val="visible"/>
                                      </p:to>
                                    </p:set>
                                    <p:animEffect transition="in" filter="fade">
                                      <p:cBhvr>
                                        <p:cTn id="12" dur="1000"/>
                                        <p:tgtEl>
                                          <p:spTgt spid="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3"/>
          <p:cNvSpPr txBox="1">
            <a:spLocks noGrp="1"/>
          </p:cNvSpPr>
          <p:nvPr>
            <p:ph type="title"/>
          </p:nvPr>
        </p:nvSpPr>
        <p:spPr>
          <a:xfrm>
            <a:off x="530350" y="419652"/>
            <a:ext cx="7772400" cy="5742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Choice Board</a:t>
            </a:r>
            <a:endParaRPr/>
          </a:p>
        </p:txBody>
      </p:sp>
      <p:sp>
        <p:nvSpPr>
          <p:cNvPr id="97" name="Google Shape;97;p23"/>
          <p:cNvSpPr txBox="1">
            <a:spLocks noGrp="1"/>
          </p:cNvSpPr>
          <p:nvPr>
            <p:ph type="body" idx="1"/>
          </p:nvPr>
        </p:nvSpPr>
        <p:spPr>
          <a:xfrm>
            <a:off x="253250" y="1266324"/>
            <a:ext cx="7772400" cy="3408900"/>
          </a:xfrm>
          <a:prstGeom prst="rect">
            <a:avLst/>
          </a:prstGeom>
          <a:noFill/>
          <a:ln>
            <a:noFill/>
          </a:ln>
        </p:spPr>
        <p:txBody>
          <a:bodyPr spcFirstLastPara="1" wrap="square" lIns="45700" tIns="45700" rIns="45700" bIns="45700" anchor="t" anchorCtr="0">
            <a:normAutofit lnSpcReduction="10000"/>
          </a:bodyPr>
          <a:lstStyle/>
          <a:p>
            <a:pPr marL="512762" indent="-457200">
              <a:spcBef>
                <a:spcPts val="0"/>
              </a:spcBef>
            </a:pPr>
            <a:r>
              <a:rPr lang="en-US" dirty="0"/>
              <a:t>Choose a play from slides 3-14. Watch the two YouTube videos associated with your chosen play.</a:t>
            </a:r>
            <a:endParaRPr dirty="0"/>
          </a:p>
          <a:p>
            <a:pPr marL="55562" lvl="0" indent="0" algn="l" rtl="0">
              <a:lnSpc>
                <a:spcPct val="100000"/>
              </a:lnSpc>
              <a:spcBef>
                <a:spcPts val="0"/>
              </a:spcBef>
              <a:spcAft>
                <a:spcPts val="0"/>
              </a:spcAft>
              <a:buSzPts val="2600"/>
              <a:buNone/>
            </a:pPr>
            <a:endParaRPr dirty="0"/>
          </a:p>
          <a:p>
            <a:pPr marL="512762" indent="-457200">
              <a:spcBef>
                <a:spcPts val="0"/>
              </a:spcBef>
            </a:pPr>
            <a:r>
              <a:rPr lang="en-US" dirty="0"/>
              <a:t>Each video will have the same scene portrayed by different actors or the same actor in different media. </a:t>
            </a:r>
            <a:endParaRPr dirty="0"/>
          </a:p>
          <a:p>
            <a:pPr marL="55562" lvl="0" indent="0" algn="l" rtl="0">
              <a:lnSpc>
                <a:spcPct val="100000"/>
              </a:lnSpc>
              <a:spcBef>
                <a:spcPts val="0"/>
              </a:spcBef>
              <a:spcAft>
                <a:spcPts val="0"/>
              </a:spcAft>
              <a:buSzPts val="2600"/>
              <a:buNone/>
            </a:pPr>
            <a:endParaRPr dirty="0"/>
          </a:p>
          <a:p>
            <a:pPr marL="512762" indent="-457200">
              <a:spcBef>
                <a:spcPts val="0"/>
              </a:spcBef>
            </a:pPr>
            <a:r>
              <a:rPr lang="en-US" b="1" dirty="0"/>
              <a:t>Please select the text link to view the videos.</a:t>
            </a:r>
            <a:endParaRPr b="1" dirty="0"/>
          </a:p>
          <a:p>
            <a:pPr marL="55562" lvl="0" indent="0" algn="l" rtl="0">
              <a:lnSpc>
                <a:spcPct val="100000"/>
              </a:lnSpc>
              <a:spcBef>
                <a:spcPts val="0"/>
              </a:spcBef>
              <a:spcAft>
                <a:spcPts val="0"/>
              </a:spcAft>
              <a:buSzPts val="2600"/>
              <a:buNone/>
            </a:pPr>
            <a:endParaRPr dirty="0"/>
          </a:p>
          <a:p>
            <a:pPr marL="55563" lvl="0" indent="0" algn="l" rtl="0">
              <a:lnSpc>
                <a:spcPct val="100000"/>
              </a:lnSpc>
              <a:spcBef>
                <a:spcPts val="0"/>
              </a:spcBef>
              <a:spcAft>
                <a:spcPts val="0"/>
              </a:spcAft>
              <a:buSzPts val="2600"/>
              <a:buNone/>
            </a:pPr>
            <a:r>
              <a:rPr lang="en-US" dirty="0"/>
              <a:t> </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Dear Evan Hansen</a:t>
            </a:r>
            <a:endParaRPr/>
          </a:p>
        </p:txBody>
      </p:sp>
      <p:graphicFrame>
        <p:nvGraphicFramePr>
          <p:cNvPr id="103" name="Google Shape;103;p24"/>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Stage</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endParaRPr>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endParaRPr>
                        <a:latin typeface="Calibri"/>
                        <a:ea typeface="Calibri"/>
                        <a:cs typeface="Calibri"/>
                        <a:sym typeface="Calibri"/>
                      </a:endParaRPr>
                    </a:p>
                    <a:p>
                      <a:pPr marL="0" lvl="0" indent="0" algn="ctr" rtl="0">
                        <a:spcBef>
                          <a:spcPts val="0"/>
                        </a:spcBef>
                        <a:spcAft>
                          <a:spcPts val="0"/>
                        </a:spcAft>
                        <a:buClr>
                          <a:schemeClr val="dk1"/>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stage version</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04" name="Google Shape;104;p24" descr="Evan Hansen (Ben Platt) sings 'Waving Through a Window' a song about his struggles with social anxiety disorder and his longing to be accepted by his peers at high school.&#10;&#10;What is Dear Evan Hansen (2021) about?&#10;&#10;A screen adaptation of the hit Broadway musical, Tony, Grammy and Emmy award winning Ben Platt (Pitch Perfect films) reprises his role as Evan Hansen, an anxious, isolated high-school student who's aching for understanding and belonging amid the chaos and cruelty of the social media age. He soon embarks on a journey of self-discovery when a letter he wrote for a writing exercise falls into the hands of a grieving couple whose son took his own life.&#10;&#10;Watch the full movie here: https://www.uphe.com/movies/dear-evan-hansen&#10;&#10;Welcome to TUNE, a channel that celebrates the musical moments in film. From the movie musicals to the musical biopic, we'll be bringing you iconic scenes and the tunes you love!&#10;&#10;Subscribe here: youtube.com/channel/UCcqcAJ62tsyye-HbXm5GDHA?sub_confirmation=1&#10;&#10;#DearEvanHansen #BenPlatt #BroadwayMusical #TUNE" title="Waving Through a Window (Ben Platt) | Dear Evan Hansen (2021) | TUNE">
            <a:hlinkClick r:id="rId5"/>
          </p:cNvPr>
          <p:cNvPicPr preferRelativeResize="0"/>
          <p:nvPr/>
        </p:nvPicPr>
        <p:blipFill>
          <a:blip r:embed="rId6">
            <a:alphaModFix/>
          </a:blip>
          <a:stretch>
            <a:fillRect/>
          </a:stretch>
        </p:blipFill>
        <p:spPr>
          <a:xfrm>
            <a:off x="457200" y="1730075"/>
            <a:ext cx="4147275" cy="2332831"/>
          </a:xfrm>
          <a:prstGeom prst="rect">
            <a:avLst/>
          </a:prstGeom>
          <a:noFill/>
          <a:ln w="9525" cap="flat" cmpd="sng">
            <a:solidFill>
              <a:srgbClr val="BED7D3"/>
            </a:solidFill>
            <a:prstDash val="solid"/>
            <a:round/>
            <a:headEnd type="none" w="sm" len="sm"/>
            <a:tailEnd type="none" w="sm" len="sm"/>
          </a:ln>
        </p:spPr>
      </p:pic>
      <p:pic>
        <p:nvPicPr>
          <p:cNvPr id="105" name="Google Shape;105;p24" descr="Tony nominee Ben Platt performs “Waving Through a Window” at the 2017 Tony Awards, joined by his fellow cast members." title="Dear Evan Hansen | 2017 Tony Awards">
            <a:hlinkClick r:id="rId7"/>
          </p:cNvPr>
          <p:cNvPicPr preferRelativeResize="0"/>
          <p:nvPr/>
        </p:nvPicPr>
        <p:blipFill>
          <a:blip r:embed="rId8">
            <a:alphaModFix/>
          </a:blip>
          <a:stretch>
            <a:fillRect/>
          </a:stretch>
        </p:blipFill>
        <p:spPr>
          <a:xfrm>
            <a:off x="4604475" y="1730076"/>
            <a:ext cx="4147275" cy="2332831"/>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fade">
                                      <p:cBhvr>
                                        <p:cTn id="7" dur="1000"/>
                                        <p:tgtEl>
                                          <p:spTgt spid="10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5"/>
                                        </p:tgtEl>
                                        <p:attrNameLst>
                                          <p:attrName>style.visibility</p:attrName>
                                        </p:attrNameLst>
                                      </p:cBhvr>
                                      <p:to>
                                        <p:strVal val="visible"/>
                                      </p:to>
                                    </p:set>
                                    <p:animEffect transition="in" filter="fade">
                                      <p:cBhvr>
                                        <p:cTn id="12" dur="1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Pride and Prejudice</a:t>
            </a:r>
            <a:endParaRPr/>
          </a:p>
        </p:txBody>
      </p:sp>
      <p:graphicFrame>
        <p:nvGraphicFramePr>
          <p:cNvPr id="111" name="Google Shape;111;p25"/>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 w/Keira Knightley</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 1)</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film (version 2)</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12" name="Google Shape;112;p25" descr="Elizabeth (Keira Knightley) gives Mr. Darcy (Matthew MacFadyen) a scathing rebuttal, following a request he has for her... Only to realize she might have made a mistake. &#10;&#10;Film Synopsis:&#10;One of the greatest love stories of all time, Pride &amp; Prejudice, comes to the screen in a glorious new adaptation starring Keira Knightley. When Elizabeth Bennett (Knightley) meets the handsome Mr. Darcy (Matthew MacFadyen), she believes he is the last man on earth she could ever marry. But as their lives become intertwined in an unexpected adventure, she finds herself captivated by the very person she swore to loathe for all eternity. Based on the beloved masterpiece by Jane Austen, it is the classic tale of love and misunderstanding that sparkles with romance, wit and emotional force. Critics are calling it &quot;Exhilarating. A joy from start to finish&quot; (Carina Chocano, Los Angeles Times).&#10;&#10;Subscribe to Focus Features: http://bit.ly/FocusFeaturesYouTube&#10;&#10;Become a Focus Insider: https://insider.focusfeatures.com &#10;&#10;Website: https://www.focusfeatures.com&#10;Instagram: https://www.instagram.com/focusfeatures&#10;Facebook: https://www.facebook.com/focusfeatures&#10;Twitter: https://twitter.com/focusfeatures&#10;&#10;#FocusFeatures #PrideandPrejudice #KieraKnightley" title="Pride &amp; Prejudice | Elizabeth Rejects Mr. Darcy in the Rain">
            <a:hlinkClick r:id="rId5"/>
          </p:cNvPr>
          <p:cNvPicPr preferRelativeResize="0"/>
          <p:nvPr/>
        </p:nvPicPr>
        <p:blipFill>
          <a:blip r:embed="rId6">
            <a:alphaModFix/>
          </a:blip>
          <a:stretch>
            <a:fillRect/>
          </a:stretch>
        </p:blipFill>
        <p:spPr>
          <a:xfrm>
            <a:off x="457200" y="1730075"/>
            <a:ext cx="4147275" cy="2332831"/>
          </a:xfrm>
          <a:prstGeom prst="rect">
            <a:avLst/>
          </a:prstGeom>
          <a:noFill/>
          <a:ln w="9525" cap="flat" cmpd="sng">
            <a:solidFill>
              <a:srgbClr val="BED7D3"/>
            </a:solidFill>
            <a:prstDash val="solid"/>
            <a:round/>
            <a:headEnd type="none" w="sm" len="sm"/>
            <a:tailEnd type="none" w="sm" len="sm"/>
          </a:ln>
        </p:spPr>
      </p:pic>
      <p:pic>
        <p:nvPicPr>
          <p:cNvPr id="113" name="Google Shape;113;p25" descr="Darcy receives a cold rebuke from Lizzy when he professes his love.&#10;&#10;Subscribe: http://bit.ly/BBCStudios&#10;&#10;WATCH MORE:&#10;Hiroshima: http://bit.ly/BBCHiroshima&#10;Horizon: http://bit.ly/BBCHorizon&#10;Best of Alan Partridge: http://bit.ly/BestOfAlanPartridge&#10;Harry Enfield and Chums: http://bit.ly/HarryEnfieldAndChums&#10;&#10;Welcome to BBC Studios, bringing you the best of British TV! Here you'll find classic comedy, gripping drama, as well as the best documentaries, science and history! Take a look at complete listings for all our shows - we've got plenty to keep you entertained!  &#10;&#10;Is there a BBC clip you'd love to see? Make sure you let us know by leaving a comment. Want to share your views with the team behind Top Gear and win prizes? Join our fan panel: https://tinyurl.com/yayv8ktg&#10;&#10;This is a channel from BBC Worldwide, trading as BBC Studios, who help fund new BBC programmes.Service information and feedback: http://bbcworldwide.com/vod-feedback--contact-details.aspx&quot;&#10;&#10;&#10;This is a channel from BBC Studios who help fund new BBC programmes. Service information and feedback: https://www.bbcstudios.com/contact/contact-us/" title="Darcy Confesses his Love | Pride and Prejudice | BBC Studios">
            <a:hlinkClick r:id="rId7"/>
          </p:cNvPr>
          <p:cNvPicPr preferRelativeResize="0"/>
          <p:nvPr/>
        </p:nvPicPr>
        <p:blipFill>
          <a:blip r:embed="rId8">
            <a:alphaModFix/>
          </a:blip>
          <a:stretch>
            <a:fillRect/>
          </a:stretch>
        </p:blipFill>
        <p:spPr>
          <a:xfrm>
            <a:off x="4604475" y="1730075"/>
            <a:ext cx="4147275" cy="2332831"/>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fade">
                                      <p:cBhvr>
                                        <p:cTn id="7" dur="1000"/>
                                        <p:tgtEl>
                                          <p:spTgt spid="1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3"/>
                                        </p:tgtEl>
                                        <p:attrNameLst>
                                          <p:attrName>style.visibility</p:attrName>
                                        </p:attrNameLst>
                                      </p:cBhvr>
                                      <p:to>
                                        <p:strVal val="visible"/>
                                      </p:to>
                                    </p:set>
                                    <p:animEffect transition="in" filter="fade">
                                      <p:cBhvr>
                                        <p:cTn id="12" dur="10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Oklahoma!</a:t>
            </a:r>
            <a:endParaRPr/>
          </a:p>
        </p:txBody>
      </p:sp>
      <p:graphicFrame>
        <p:nvGraphicFramePr>
          <p:cNvPr id="119" name="Google Shape;119;p26"/>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Stage</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a:t>
                      </a: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[00:12-01:04]</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stage version [00:00-01:40]</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20" name="Google Shape;120;p26" descr="From the CinemaScope version of the 1955 Rodgers and Hammerstein film, &quot;Oklahoma!&quot;.  Gloria Grahame performs &quot;I Cain't Say No&quot;. &#10;&#10;No copyright infingement intended. Buy the 50th Anniversary Edition of &quot;Oklahoma!&quot; on DVD for the full CinemaScope and ToddAO versions of the film!&#10;&#10;**** Sorry, comments have been disabled because I was getting really tired of reading all the negative comments, mostly from those who clearly do not understand the performance in proper context. &#10;&#10;This secondary romance in Oklahoma! (Ado Annie and Will Parker) is intended as comic relief to the main story of Laurie and Curly. This song is not supposed to be sung perfectly or operatically. Nor is it intended to sound in any way &quot;sexy&quot; or &quot;sultry&quot;. Any performance that has these qualities is WRONG in my opinion. Had R&amp;H wanted this song to sound &quot;perfect&quot;, they would have either dubbed Gloria, or found another actress to play the part. They had almost complete artistic control over the production of this movie. (Curiously, no one complains about the similarly comedic and imperfect way Gene Nelson sings his various songs as Will Parker.)&#10;&#10;So, go ahead and criticize Gloria Grahame about this &quot;awful&quot;, &quot;pathetic&quot;, &quot;tone deaf&quot; (or any other pejorative you wish) performance, but pardon me if I don't want to read your critique at 1am in the morning. ****" title="Oklahoma!  -  I Cain't Say No">
            <a:hlinkClick r:id="rId5"/>
          </p:cNvPr>
          <p:cNvPicPr preferRelativeResize="0"/>
          <p:nvPr/>
        </p:nvPicPr>
        <p:blipFill>
          <a:blip r:embed="rId6">
            <a:alphaModFix/>
          </a:blip>
          <a:stretch>
            <a:fillRect/>
          </a:stretch>
        </p:blipFill>
        <p:spPr>
          <a:xfrm>
            <a:off x="457200" y="1730075"/>
            <a:ext cx="4147275" cy="2332842"/>
          </a:xfrm>
          <a:prstGeom prst="rect">
            <a:avLst/>
          </a:prstGeom>
          <a:noFill/>
          <a:ln w="9525" cap="flat" cmpd="sng">
            <a:solidFill>
              <a:srgbClr val="BED7D3"/>
            </a:solidFill>
            <a:prstDash val="solid"/>
            <a:round/>
            <a:headEnd type="none" w="sm" len="sm"/>
            <a:tailEnd type="none" w="sm" len="sm"/>
          </a:ln>
        </p:spPr>
      </p:pic>
      <p:pic>
        <p:nvPicPr>
          <p:cNvPr id="121" name="Google Shape;121;p26" descr="In a unique performance full of spirit and twang, the cast of Oklahoma! shows us their take on Rodgers and Hammerstein's classic. Stream the 73rd Annual Tony Awards on CBS All Access." title="The Cast Of Oklahoma! Performs &quot;I Cain't Say No/ Oklahoma&quot; At The 2019 Tony Awards">
            <a:hlinkClick r:id="rId7"/>
          </p:cNvPr>
          <p:cNvPicPr preferRelativeResize="0"/>
          <p:nvPr/>
        </p:nvPicPr>
        <p:blipFill>
          <a:blip r:embed="rId8">
            <a:alphaModFix/>
          </a:blip>
          <a:stretch>
            <a:fillRect/>
          </a:stretch>
        </p:blipFill>
        <p:spPr>
          <a:xfrm>
            <a:off x="4604475" y="1730075"/>
            <a:ext cx="4147289" cy="2332850"/>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p:cTn id="7" dur="10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1"/>
                                        </p:tgtEl>
                                        <p:attrNameLst>
                                          <p:attrName>style.visibility</p:attrName>
                                        </p:attrNameLst>
                                      </p:cBhvr>
                                      <p:to>
                                        <p:strVal val="visible"/>
                                      </p:to>
                                    </p:set>
                                    <p:animEffect transition="in" filter="fade">
                                      <p:cBhvr>
                                        <p:cTn id="12" dur="10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Harvey</a:t>
            </a:r>
            <a:endParaRPr/>
          </a:p>
        </p:txBody>
      </p:sp>
      <p:graphicFrame>
        <p:nvGraphicFramePr>
          <p:cNvPr id="127" name="Google Shape;127;p27"/>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 w/Jimmy Stewart</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Stage w/Jim Parsons</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 [03:06-04:31]</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stage version [05:11-06:47]</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28" name="Google Shape;128;p27" descr="First look at Jim Parsons and more in Harvey.&#10;From Broadway World." title="Jim Parsons &amp; Harvey - First Look">
            <a:hlinkClick r:id="rId5"/>
          </p:cNvPr>
          <p:cNvPicPr preferRelativeResize="0"/>
          <p:nvPr/>
        </p:nvPicPr>
        <p:blipFill>
          <a:blip r:embed="rId6">
            <a:alphaModFix/>
          </a:blip>
          <a:stretch>
            <a:fillRect/>
          </a:stretch>
        </p:blipFill>
        <p:spPr>
          <a:xfrm>
            <a:off x="4604475" y="1730075"/>
            <a:ext cx="4147289" cy="2332850"/>
          </a:xfrm>
          <a:prstGeom prst="rect">
            <a:avLst/>
          </a:prstGeom>
          <a:noFill/>
          <a:ln w="9525" cap="flat" cmpd="sng">
            <a:solidFill>
              <a:srgbClr val="BED7D3"/>
            </a:solidFill>
            <a:prstDash val="solid"/>
            <a:round/>
            <a:headEnd type="none" w="sm" len="sm"/>
            <a:tailEnd type="none" w="sm" len="sm"/>
          </a:ln>
        </p:spPr>
      </p:pic>
      <p:pic>
        <p:nvPicPr>
          <p:cNvPr id="129" name="Google Shape;129;p27" descr="From Harvey (1950)&#10;https://en.wikipedia.org/wiki/Harvey_(film)" title="Harvey - Alley scene">
            <a:hlinkClick r:id="rId7"/>
          </p:cNvPr>
          <p:cNvPicPr preferRelativeResize="0"/>
          <p:nvPr/>
        </p:nvPicPr>
        <p:blipFill>
          <a:blip r:embed="rId8">
            <a:alphaModFix/>
          </a:blip>
          <a:stretch>
            <a:fillRect/>
          </a:stretch>
        </p:blipFill>
        <p:spPr>
          <a:xfrm>
            <a:off x="457200" y="1730075"/>
            <a:ext cx="4147300" cy="2332850"/>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fade">
                                      <p:cBhvr>
                                        <p:cTn id="7" dur="1000"/>
                                        <p:tgtEl>
                                          <p:spTgt spid="1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9"/>
                                        </p:tgtEl>
                                        <p:attrNameLst>
                                          <p:attrName>style.visibility</p:attrName>
                                        </p:attrNameLst>
                                      </p:cBhvr>
                                      <p:to>
                                        <p:strVal val="visible"/>
                                      </p:to>
                                    </p:set>
                                    <p:animEffect transition="in" filter="fade">
                                      <p:cBhvr>
                                        <p:cTn id="12" dur="10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Driving Miss Daisy</a:t>
            </a:r>
            <a:endParaRPr/>
          </a:p>
        </p:txBody>
      </p:sp>
      <p:graphicFrame>
        <p:nvGraphicFramePr>
          <p:cNvPr id="135" name="Google Shape;135;p28"/>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Stage</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film version [00:55-01:38]</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stage version [40:20-41:16]</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36" name="Google Shape;136;p28" descr="As joyous as the main theme may be, Hans Zimmer's secondary theme packs just as much of an emotional punch. Judging from scenes like this, it's also no wonder that Jessica Tandy won the Oscar for Best Actress that year.&#10;&#10;Starring Jessica Tandy, Morgan Freeman and Dan Aykroyd. Written by Alfred Uhry and directed by Bruce Beresford. Original score by Hans Zimmer - only his second major film." title="Driving Miss Daisy (1989) - Lunch Break scene [1080p]">
            <a:hlinkClick r:id="rId5"/>
          </p:cNvPr>
          <p:cNvPicPr preferRelativeResize="0"/>
          <p:nvPr/>
        </p:nvPicPr>
        <p:blipFill>
          <a:blip r:embed="rId6">
            <a:alphaModFix/>
          </a:blip>
          <a:stretch>
            <a:fillRect/>
          </a:stretch>
        </p:blipFill>
        <p:spPr>
          <a:xfrm>
            <a:off x="457200" y="1730075"/>
            <a:ext cx="4147275" cy="2332842"/>
          </a:xfrm>
          <a:prstGeom prst="rect">
            <a:avLst/>
          </a:prstGeom>
          <a:noFill/>
          <a:ln w="9525" cap="flat" cmpd="sng">
            <a:solidFill>
              <a:srgbClr val="BED7D3"/>
            </a:solidFill>
            <a:prstDash val="solid"/>
            <a:round/>
            <a:headEnd type="none" w="sm" len="sm"/>
            <a:tailEnd type="none" w="sm" len="sm"/>
          </a:ln>
        </p:spPr>
      </p:pic>
      <p:pic>
        <p:nvPicPr>
          <p:cNvPr id="137" name="Google Shape;137;p28" descr="Camille Playhouse (Brownsville, TX) presents &quot;Driving Miss Daisy&quot;&#10;&#10;February 2016" title="Driving Miss Daisy">
            <a:hlinkClick r:id="rId7"/>
          </p:cNvPr>
          <p:cNvPicPr preferRelativeResize="0"/>
          <p:nvPr/>
        </p:nvPicPr>
        <p:blipFill>
          <a:blip r:embed="rId8">
            <a:alphaModFix/>
          </a:blip>
          <a:stretch>
            <a:fillRect/>
          </a:stretch>
        </p:blipFill>
        <p:spPr>
          <a:xfrm>
            <a:off x="4604475" y="1730075"/>
            <a:ext cx="4147289" cy="2332850"/>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fade">
                                      <p:cBhvr>
                                        <p:cTn id="7" dur="1000"/>
                                        <p:tgtEl>
                                          <p:spTgt spid="13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7"/>
                                        </p:tgtEl>
                                        <p:attrNameLst>
                                          <p:attrName>style.visibility</p:attrName>
                                        </p:attrNameLst>
                                      </p:cBhvr>
                                      <p:to>
                                        <p:strVal val="visible"/>
                                      </p:to>
                                    </p:set>
                                    <p:animEffect transition="in" filter="fade">
                                      <p:cBhvr>
                                        <p:cTn id="12" dur="10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9"/>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Little Shop of Horrors</a:t>
            </a:r>
            <a:endParaRPr/>
          </a:p>
        </p:txBody>
      </p:sp>
      <p:graphicFrame>
        <p:nvGraphicFramePr>
          <p:cNvPr id="143" name="Google Shape;143;p29"/>
          <p:cNvGraphicFramePr/>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Stage</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Stage</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stage version 1 [25:37-26:17]</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a:latin typeface="Calibri"/>
                          <a:ea typeface="Calibri"/>
                          <a:cs typeface="Calibri"/>
                          <a:sym typeface="Calibri"/>
                        </a:rPr>
                        <a:t> </a:t>
                      </a:r>
                      <a:endParaRPr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stage version 2 [26:24-27:10]</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44" name="Google Shape;144;p29" descr="Unionville High School Proudly Presents&#10;Little Shop of Horrors&#10;March 2019&#10;&#10;Nicole Norton - Director / Choreographer&#10;Yvette Stratton - Vocal Music Director&#10;Mary Boeni - Costume Director&#10;Mike Berkeihiser - Director of Stage Set Construction&#10;Edward Otto - Conductor&#10;John Leiderman - Assistant Vocal Music Director&#10;Austin Van der Mooren - Director of Technology&#10;Will Lehmann - Student Director" title="Little Shop of Horrors (Full), Unionville High School Musical 2019">
            <a:hlinkClick r:id="rId5"/>
          </p:cNvPr>
          <p:cNvPicPr preferRelativeResize="0"/>
          <p:nvPr/>
        </p:nvPicPr>
        <p:blipFill>
          <a:blip r:embed="rId6">
            <a:alphaModFix/>
          </a:blip>
          <a:stretch>
            <a:fillRect/>
          </a:stretch>
        </p:blipFill>
        <p:spPr>
          <a:xfrm>
            <a:off x="457200" y="1730076"/>
            <a:ext cx="4147275" cy="2332832"/>
          </a:xfrm>
          <a:prstGeom prst="rect">
            <a:avLst/>
          </a:prstGeom>
          <a:noFill/>
          <a:ln w="9525" cap="flat" cmpd="sng">
            <a:solidFill>
              <a:srgbClr val="BED7D3"/>
            </a:solidFill>
            <a:prstDash val="solid"/>
            <a:round/>
            <a:headEnd type="none" w="sm" len="sm"/>
            <a:tailEnd type="none" w="sm" len="sm"/>
          </a:ln>
        </p:spPr>
      </p:pic>
      <p:pic>
        <p:nvPicPr>
          <p:cNvPr id="145" name="Google Shape;145;p29" descr="From American Musical Theatre of San Jose's 2008 production of Little Shop of Horrors. Josh Lamon, Christiane Noll, Hal Linden, Kristin McDonald, Izetta Fang, Adrienne Miller, Noel Anthony, Todd Alan Johnson, Stephanie Keller, Michael Mandel, Gregg Rehrig, L.E. White." title="AMTSJ Little Shop of Horrors">
            <a:hlinkClick r:id="rId7"/>
          </p:cNvPr>
          <p:cNvPicPr preferRelativeResize="0"/>
          <p:nvPr/>
        </p:nvPicPr>
        <p:blipFill>
          <a:blip r:embed="rId8">
            <a:alphaModFix/>
          </a:blip>
          <a:stretch>
            <a:fillRect/>
          </a:stretch>
        </p:blipFill>
        <p:spPr>
          <a:xfrm>
            <a:off x="4604475" y="1730075"/>
            <a:ext cx="4147245" cy="2332825"/>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animEffect transition="in" filter="fade">
                                      <p:cBhvr>
                                        <p:cTn id="7" dur="1000"/>
                                        <p:tgtEl>
                                          <p:spTgt spid="1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5"/>
                                        </p:tgtEl>
                                        <p:attrNameLst>
                                          <p:attrName>style.visibility</p:attrName>
                                        </p:attrNameLst>
                                      </p:cBhvr>
                                      <p:to>
                                        <p:strVal val="visible"/>
                                      </p:to>
                                    </p:set>
                                    <p:animEffect transition="in" filter="fade">
                                      <p:cBhvr>
                                        <p:cTn id="12" dur="10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3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Little Women</a:t>
            </a:r>
            <a:endParaRPr/>
          </a:p>
        </p:txBody>
      </p:sp>
      <p:graphicFrame>
        <p:nvGraphicFramePr>
          <p:cNvPr id="151" name="Google Shape;151;p30"/>
          <p:cNvGraphicFramePr/>
          <p:nvPr/>
        </p:nvGraphicFramePr>
        <p:xfrm>
          <a:off x="457200" y="1309688"/>
          <a:ext cx="8294550" cy="334010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 w/Timothee Chalamet</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latin typeface="Calibri"/>
                          <a:ea typeface="Calibri"/>
                          <a:cs typeface="Calibri"/>
                          <a:sym typeface="Calibri"/>
                        </a:rPr>
                        <a:t>Film w/Christian Bale</a:t>
                      </a:r>
                      <a:endParaRPr sz="1400" u="none" strike="noStrike" cap="none"/>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gridSpan="2">
                  <a:txBody>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ctr" rtl="0">
                        <a:spcBef>
                          <a:spcPts val="0"/>
                        </a:spcBef>
                        <a:spcAft>
                          <a:spcPts val="0"/>
                        </a:spcAft>
                        <a:buNone/>
                      </a:pPr>
                      <a:r>
                        <a:rPr lang="en-US" u="sng">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Comparison Video</a:t>
                      </a:r>
                      <a:endParaRPr>
                        <a:solidFill>
                          <a:srgbClr val="3D85C6"/>
                        </a:solidFill>
                        <a:latin typeface="Calibri"/>
                        <a:ea typeface="Calibri"/>
                        <a:cs typeface="Calibri"/>
                        <a:sym typeface="Calibri"/>
                      </a:endParaRPr>
                    </a:p>
                    <a:p>
                      <a:pPr marL="0" lvl="0" indent="0" algn="ctr" rtl="0">
                        <a:spcBef>
                          <a:spcPts val="0"/>
                        </a:spcBef>
                        <a:spcAft>
                          <a:spcPts val="0"/>
                        </a:spcAft>
                        <a:buNone/>
                      </a:pPr>
                      <a:r>
                        <a:rPr lang="en-US">
                          <a:latin typeface="Calibri"/>
                          <a:ea typeface="Calibri"/>
                          <a:cs typeface="Calibri"/>
                          <a:sym typeface="Calibri"/>
                        </a:rPr>
                        <a:t>Timothee Chalamet [00:08-02:55]</a:t>
                      </a:r>
                      <a:r>
                        <a:rPr lang="en-US">
                          <a:solidFill>
                            <a:srgbClr val="3D85C6"/>
                          </a:solidFill>
                          <a:latin typeface="Calibri"/>
                          <a:ea typeface="Calibri"/>
                          <a:cs typeface="Calibri"/>
                          <a:sym typeface="Calibri"/>
                        </a:rPr>
                        <a:t>                                                        </a:t>
                      </a:r>
                      <a:r>
                        <a:rPr lang="en-US">
                          <a:latin typeface="Calibri"/>
                          <a:ea typeface="Calibri"/>
                          <a:cs typeface="Calibri"/>
                          <a:sym typeface="Calibri"/>
                        </a:rPr>
                        <a:t>Christian Bale [03:12-06:04]</a:t>
                      </a:r>
                      <a:endParaRPr>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pic>
        <p:nvPicPr>
          <p:cNvPr id="152" name="Google Shape;152;p30" descr="Are you team Chalamet+Ronan or Bale+Ryder? 👀&#10;BINGE MORE: https://bit.ly/3Cxn3s8 &#10;&#10;Credits: © 2019 Columbia Pictures Industries, Inc., Monarchy Enterprises S.a r.l. and Regency Entertainment (USA), Inc. All Rights Reserved.&#10;© 1994 Columbia Pictures Industries, Inc. All Rights Reserved. &#10;&#10;AVAILABLE FOR RENT OR BUY LITTLE WOMEN (1994): https://apple.co/2W4ENsL &#10;AVAILABLE FOR RENT OR BUY LITTLE WOMEN (2019): https://apple.co/3rAT39s &#10;&#10;#BingeSociety #littlewomen #laurieandjoe&#10;Subscribe: https://bit.ly/3aVlqJm &#10;&#10;BINGE MORE:&#10;The Fast &amp; The Furious Tokyo Drift - Winner gets me: https://bit.ly/3b3Dstn &#10;Minions - The Ultimate weapon: https://bit.ly/3DUX5QK &#10;Anaconda - Live bait: https://bit.ly/3aNFE7V &#10;Ghost Rider -Jail fight: https://bit.ly/3lQC6bi &#10;The Grudge 3 - The wrong make-out spot: https://bit.ly/3n2a8Zz &#10;Child’s Play 2 - I will kill you!: https://bit.ly/3lRc6N5 &#10;Equalizer 2 - Two kinds of pain: https://bit.ly/3vphmdO&#10;&#10;ABOUT BINGE SOCIETY: &#10;Featuring the BEST lines, the BEST characters, and the MOST famous actors. Here you’ll find the top entertainment content any movie lover would desire. Binge Society brings you not only iconic movie scenes but also our own original shows so… Cancel your plans, make some popcorn and sit back to get ready to binge with us!  &#10;&#10;FOLLOW BINGE SOCIETY&#10;All platforms: https://linktr.ee/binge_society &#10;Facebook: https://www.facebook.com/BingeSociety/&#10;Instagram: https://www.instagram.com/binge_society/ &#10;TikTok: https://www.tiktok.com/@bingesociety &#10;Twitter: https://twitter.com/binge_society" title="Little Women: Laurie proposes to Jo | Original vs. Remake">
            <a:hlinkClick r:id="rId4"/>
          </p:cNvPr>
          <p:cNvPicPr preferRelativeResize="0"/>
          <p:nvPr/>
        </p:nvPicPr>
        <p:blipFill>
          <a:blip r:embed="rId5">
            <a:alphaModFix/>
          </a:blip>
          <a:stretch>
            <a:fillRect/>
          </a:stretch>
        </p:blipFill>
        <p:spPr>
          <a:xfrm>
            <a:off x="457200" y="1714500"/>
            <a:ext cx="4147300" cy="2332856"/>
          </a:xfrm>
          <a:prstGeom prst="rect">
            <a:avLst/>
          </a:prstGeom>
          <a:noFill/>
          <a:ln w="9525" cap="flat" cmpd="sng">
            <a:solidFill>
              <a:srgbClr val="BED7D3"/>
            </a:solidFill>
            <a:prstDash val="solid"/>
            <a:round/>
            <a:headEnd type="none" w="sm" len="sm"/>
            <a:tailEnd type="none" w="sm" len="sm"/>
          </a:ln>
        </p:spPr>
      </p:pic>
      <p:pic>
        <p:nvPicPr>
          <p:cNvPr id="153" name="Google Shape;153;p30" descr="Are you team Chalamet+Ronan or Bale+Ryder? 👀&#10;BINGE MORE: https://bit.ly/3Cxn3s8 &#10;&#10;Credits: © 2019 Columbia Pictures Industries, Inc., Monarchy Enterprises S.a r.l. and Regency Entertainment (USA), Inc. All Rights Reserved.&#10;© 1994 Columbia Pictures Industries, Inc. All Rights Reserved. &#10;&#10;AVAILABLE FOR RENT OR BUY LITTLE WOMEN (1994): https://apple.co/2W4ENsL &#10;AVAILABLE FOR RENT OR BUY LITTLE WOMEN (2019): https://apple.co/3rAT39s &#10;&#10;#BingeSociety #littlewomen #laurieandjoe&#10;Subscribe: https://bit.ly/3aVlqJm &#10;&#10;BINGE MORE:&#10;The Fast &amp; The Furious Tokyo Drift - Winner gets me: https://bit.ly/3b3Dstn &#10;Minions - The Ultimate weapon: https://bit.ly/3DUX5QK &#10;Anaconda - Live bait: https://bit.ly/3aNFE7V &#10;Ghost Rider -Jail fight: https://bit.ly/3lQC6bi &#10;The Grudge 3 - The wrong make-out spot: https://bit.ly/3n2a8Zz &#10;Child’s Play 2 - I will kill you!: https://bit.ly/3lRc6N5 &#10;Equalizer 2 - Two kinds of pain: https://bit.ly/3vphmdO&#10;&#10;ABOUT BINGE SOCIETY: &#10;Featuring the BEST lines, the BEST characters, and the MOST famous actors. Here you’ll find the top entertainment content any movie lover would desire. Binge Society brings you not only iconic movie scenes but also our own original shows so… Cancel your plans, make some popcorn and sit back to get ready to binge with us!  &#10;&#10;FOLLOW BINGE SOCIETY&#10;All platforms: https://linktr.ee/binge_society &#10;Facebook: https://www.facebook.com/BingeSociety/&#10;Instagram: https://www.instagram.com/binge_society/ &#10;TikTok: https://www.tiktok.com/@bingesociety &#10;Twitter: https://twitter.com/binge_society" title="Little Women: Laurie proposes to Jo | Original vs. Remake">
            <a:hlinkClick r:id="rId4"/>
          </p:cNvPr>
          <p:cNvPicPr preferRelativeResize="0"/>
          <p:nvPr/>
        </p:nvPicPr>
        <p:blipFill>
          <a:blip r:embed="rId5">
            <a:alphaModFix/>
          </a:blip>
          <a:stretch>
            <a:fillRect/>
          </a:stretch>
        </p:blipFill>
        <p:spPr>
          <a:xfrm>
            <a:off x="4604500" y="1714500"/>
            <a:ext cx="4147289" cy="23328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2"/>
                                        </p:tgtEl>
                                        <p:attrNameLst>
                                          <p:attrName>style.visibility</p:attrName>
                                        </p:attrNameLst>
                                      </p:cBhvr>
                                      <p:to>
                                        <p:strVal val="visible"/>
                                      </p:to>
                                    </p:set>
                                    <p:animEffect transition="in" filter="fade">
                                      <p:cBhvr>
                                        <p:cTn id="7" dur="1000"/>
                                        <p:tgtEl>
                                          <p:spTgt spid="1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
                                        </p:tgtEl>
                                        <p:attrNameLst>
                                          <p:attrName>style.visibility</p:attrName>
                                        </p:attrNameLst>
                                      </p:cBhvr>
                                      <p:to>
                                        <p:strVal val="visible"/>
                                      </p:to>
                                    </p:set>
                                    <p:animEffect transition="in" filter="fade">
                                      <p:cBhvr>
                                        <p:cTn id="12" dur="10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1204</Words>
  <Application>Microsoft Office PowerPoint</Application>
  <PresentationFormat>On-screen Show (16:9)</PresentationFormat>
  <Paragraphs>358</Paragraphs>
  <Slides>14</Slides>
  <Notes>14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Noto Sans Symbols</vt:lpstr>
      <vt:lpstr>LEARN theme</vt:lpstr>
      <vt:lpstr>LEARN theme</vt:lpstr>
      <vt:lpstr>PowerPoint Presentation</vt:lpstr>
      <vt:lpstr>Choice Board</vt:lpstr>
      <vt:lpstr>Dear Evan Hansen</vt:lpstr>
      <vt:lpstr>Pride and Prejudice</vt:lpstr>
      <vt:lpstr>Oklahoma!</vt:lpstr>
      <vt:lpstr>Harvey</vt:lpstr>
      <vt:lpstr>Driving Miss Daisy</vt:lpstr>
      <vt:lpstr>Little Shop of Horrors</vt:lpstr>
      <vt:lpstr>Little Women</vt:lpstr>
      <vt:lpstr>The Crucible</vt:lpstr>
      <vt:lpstr>Romeo + Juliet</vt:lpstr>
      <vt:lpstr>In the Heights</vt:lpstr>
      <vt:lpstr>To Kill a Mockingbird</vt:lpstr>
      <vt:lpstr>Death of a Salesman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profe</dc:creator>
  <cp:lastModifiedBy>McLeod Porter, Delma</cp:lastModifiedBy>
  <cp:revision>1</cp:revision>
  <dcterms:modified xsi:type="dcterms:W3CDTF">2023-06-05T19:00:50Z</dcterms:modified>
</cp:coreProperties>
</file>