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30"/>
  </p:notesMasterIdLst>
  <p:sldIdLst>
    <p:sldId id="256" r:id="rId2"/>
    <p:sldId id="257" r:id="rId3"/>
    <p:sldId id="258" r:id="rId4"/>
    <p:sldId id="284"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lickr.com/photos/fncll/15474592616/in/photostrea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08a93c8035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08a93c8035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0f63e37546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0f63e37546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f63e37546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0f63e37546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0f63e37546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0f63e37546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08f53df8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208f53df8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08f53df84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g208f53df84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08f53df84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208f53df84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0f63e375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0f63e375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0f63e37546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0f63e37546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0f63e3754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0f63e3754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0f63e3754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0f63e3754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https://commons.wikimedia.org/wiki/File:Nathaniel_Hawthorne_by_Brady,_1860-64.jpg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0f63e3754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0f63e3754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0f63e3754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0f63e3754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0f63e37546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0f63e3754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0f63e37546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0f63e37546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1200"/>
              </a:spcBef>
              <a:spcAft>
                <a:spcPts val="0"/>
              </a:spcAft>
              <a:buClr>
                <a:schemeClr val="dk1"/>
              </a:buClr>
              <a:buSzPts val="1100"/>
              <a:buFont typeface="Arial"/>
              <a:buNone/>
            </a:pPr>
            <a:r>
              <a:rPr lang="en">
                <a:solidFill>
                  <a:schemeClr val="dk1"/>
                </a:solidFill>
              </a:rPr>
              <a:t>YouTube. (2021). </a:t>
            </a:r>
            <a:r>
              <a:rPr lang="en" i="1">
                <a:solidFill>
                  <a:schemeClr val="dk1"/>
                </a:solidFill>
              </a:rPr>
              <a:t>Blackout Poetry - Google Slides</a:t>
            </a:r>
            <a:r>
              <a:rPr lang="en">
                <a:solidFill>
                  <a:schemeClr val="dk1"/>
                </a:solidFill>
              </a:rPr>
              <a:t>. </a:t>
            </a:r>
            <a:r>
              <a:rPr lang="en" i="1">
                <a:solidFill>
                  <a:schemeClr val="dk1"/>
                </a:solidFill>
              </a:rPr>
              <a:t>YouTube</a:t>
            </a:r>
            <a:r>
              <a:rPr lang="en">
                <a:solidFill>
                  <a:schemeClr val="dk1"/>
                </a:solidFill>
              </a:rPr>
              <a:t>. Retrieved February 24, 2023, from https://www.youtube.com/watch?v=ADnAmvqXMRU.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0f63e3754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0f63e37546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https://www.flickr.com/photos/fncll/15474592616/in/photostream/</a:t>
            </a:r>
            <a:r>
              <a:rPr lang="en"/>
              <a: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0f63e37546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0f63e37546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https://www.flickr.com/photos/fncll/15474595366</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0f63e37546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0f63e37546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https://commons.wikimedia.org/wiki/File:%D0%91%D0%BB%D0%B5%D0%BA%D0%B0%D1%83%D1%82_%D0%BF%D0%BE%D0%B5%D0%B7%D1%96%D1%8F.png</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27c39b8c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227c39b8c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8a93c803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8a93c803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08a93c8035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08a93c803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0f63e37546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0f63e37546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0f63e37546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0f63e37546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0f63e3754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0f63e3754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0f63e37546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0f63e37546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0f63e37546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0f63e3754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00" cy="325740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40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rategy v1 1">
  <p:cSld name="Strategy v1_1">
    <p:spTree>
      <p:nvGrpSpPr>
        <p:cNvPr id="1" name="Shape 75"/>
        <p:cNvGrpSpPr/>
        <p:nvPr/>
      </p:nvGrpSpPr>
      <p:grpSpPr>
        <a:xfrm>
          <a:off x="0" y="0"/>
          <a:ext cx="0" cy="0"/>
          <a:chOff x="0" y="0"/>
          <a:chExt cx="0" cy="0"/>
        </a:xfrm>
      </p:grpSpPr>
      <p:pic>
        <p:nvPicPr>
          <p:cNvPr id="76" name="Google Shape;76;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7" name="Google Shape;77;p1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9" name="Google Shape;79;p19"/>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a:spcBef>
                <a:spcPts val="520"/>
              </a:spcBef>
              <a:spcAft>
                <a:spcPts val="0"/>
              </a:spcAft>
              <a:buSzPts val="2600"/>
              <a:buNone/>
              <a:defRPr b="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a:spcBef>
                <a:spcPts val="320"/>
              </a:spcBef>
              <a:spcAft>
                <a:spcPts val="0"/>
              </a:spcAft>
              <a:buSzPts val="1600"/>
              <a:buNone/>
              <a:defRPr sz="1600" b="1" i="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7"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www.youtube.com/watch?v=iISP02KPau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www.youtube.com/watch?v=iISP02KPau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www.youtube.com/watch?v=EVS_yYQoLJ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ADnAmvqXMRU"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Transcendentalism or Dark Romanticism?</a:t>
            </a:r>
            <a:endParaRPr/>
          </a:p>
        </p:txBody>
      </p:sp>
      <p:sp>
        <p:nvSpPr>
          <p:cNvPr id="147" name="Google Shape;147;p29"/>
          <p:cNvSpPr txBox="1">
            <a:spLocks noGrp="1"/>
          </p:cNvSpPr>
          <p:nvPr>
            <p:ph type="body" idx="1"/>
          </p:nvPr>
        </p:nvSpPr>
        <p:spPr>
          <a:xfrm>
            <a:off x="2574750" y="1534732"/>
            <a:ext cx="3994500" cy="23763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a:t>For it matters not how small the beginning may seem to be: what is once well done is done forever.”</a:t>
            </a:r>
            <a:endParaRPr/>
          </a:p>
        </p:txBody>
      </p:sp>
      <p:sp>
        <p:nvSpPr>
          <p:cNvPr id="148" name="Google Shape;148;p29"/>
          <p:cNvSpPr txBox="1">
            <a:spLocks noGrp="1"/>
          </p:cNvSpPr>
          <p:nvPr>
            <p:ph type="body" idx="2"/>
          </p:nvPr>
        </p:nvSpPr>
        <p:spPr>
          <a:xfrm>
            <a:off x="3017949" y="3943350"/>
            <a:ext cx="3108000" cy="521400"/>
          </a:xfrm>
          <a:prstGeom prst="rect">
            <a:avLst/>
          </a:prstGeom>
        </p:spPr>
        <p:txBody>
          <a:bodyPr spcFirstLastPara="1" wrap="square" lIns="91400" tIns="91400" rIns="91400" bIns="91400" anchor="t" anchorCtr="0">
            <a:normAutofit fontScale="77500" lnSpcReduction="20000"/>
          </a:bodyPr>
          <a:lstStyle/>
          <a:p>
            <a:pPr marL="0" lvl="0" indent="0" algn="l" rtl="0">
              <a:spcBef>
                <a:spcPts val="320"/>
              </a:spcBef>
              <a:spcAft>
                <a:spcPts val="0"/>
              </a:spcAft>
              <a:buNone/>
            </a:pPr>
            <a:r>
              <a:rPr lang="en"/>
              <a:t>― Henry David Thoreau, Civil Disobedience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Transcendentalism or Dark Romanticism?</a:t>
            </a:r>
            <a:endParaRPr/>
          </a:p>
        </p:txBody>
      </p:sp>
      <p:sp>
        <p:nvSpPr>
          <p:cNvPr id="154" name="Google Shape;154;p30"/>
          <p:cNvSpPr txBox="1">
            <a:spLocks noGrp="1"/>
          </p:cNvSpPr>
          <p:nvPr>
            <p:ph type="body" idx="1"/>
          </p:nvPr>
        </p:nvSpPr>
        <p:spPr>
          <a:xfrm>
            <a:off x="2574750" y="1534732"/>
            <a:ext cx="3994500" cy="2376300"/>
          </a:xfrm>
          <a:prstGeom prst="rect">
            <a:avLst/>
          </a:prstGeom>
        </p:spPr>
        <p:txBody>
          <a:bodyPr spcFirstLastPara="1" wrap="square" lIns="91400" tIns="91400" rIns="91400" bIns="91400" anchor="t" anchorCtr="0">
            <a:normAutofit fontScale="77500" lnSpcReduction="20000"/>
          </a:bodyPr>
          <a:lstStyle/>
          <a:p>
            <a:pPr marL="0" lvl="0" indent="0" algn="l" rtl="0">
              <a:spcBef>
                <a:spcPts val="520"/>
              </a:spcBef>
              <a:spcAft>
                <a:spcPts val="0"/>
              </a:spcAft>
              <a:buNone/>
            </a:pPr>
            <a:r>
              <a:rPr lang="en"/>
              <a:t>I do know that for the sympathy of one living being, I would make peace with all. I have love in me the likes of which you can scarcely imagine and rage the likes of which you would not believe. If I cannot satisfy the one, I will indulge the other.”</a:t>
            </a:r>
            <a:endParaRPr/>
          </a:p>
        </p:txBody>
      </p:sp>
      <p:sp>
        <p:nvSpPr>
          <p:cNvPr id="155" name="Google Shape;155;p30"/>
          <p:cNvSpPr txBox="1">
            <a:spLocks noGrp="1"/>
          </p:cNvSpPr>
          <p:nvPr>
            <p:ph type="body" idx="2"/>
          </p:nvPr>
        </p:nvSpPr>
        <p:spPr>
          <a:xfrm>
            <a:off x="3017949" y="3943350"/>
            <a:ext cx="3108000" cy="521400"/>
          </a:xfrm>
          <a:prstGeom prst="rect">
            <a:avLst/>
          </a:prstGeom>
        </p:spPr>
        <p:txBody>
          <a:bodyPr spcFirstLastPara="1" wrap="square" lIns="91400" tIns="91400" rIns="91400" bIns="91400" anchor="t" anchorCtr="0">
            <a:normAutofit/>
          </a:bodyPr>
          <a:lstStyle/>
          <a:p>
            <a:pPr marL="0" lvl="0" indent="0" algn="l" rtl="0">
              <a:spcBef>
                <a:spcPts val="320"/>
              </a:spcBef>
              <a:spcAft>
                <a:spcPts val="0"/>
              </a:spcAft>
              <a:buNone/>
            </a:pPr>
            <a:r>
              <a:rPr lang="en"/>
              <a:t>― Mary Shelley, Frankenstein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Transcendentalism or Dark Romanticism?</a:t>
            </a:r>
            <a:endParaRPr/>
          </a:p>
        </p:txBody>
      </p:sp>
      <p:sp>
        <p:nvSpPr>
          <p:cNvPr id="161" name="Google Shape;161;p31"/>
          <p:cNvSpPr txBox="1">
            <a:spLocks noGrp="1"/>
          </p:cNvSpPr>
          <p:nvPr>
            <p:ph type="body" idx="1"/>
          </p:nvPr>
        </p:nvSpPr>
        <p:spPr>
          <a:xfrm>
            <a:off x="2574750" y="1534732"/>
            <a:ext cx="3994500" cy="23763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a:t>The happiest man is he who learns from nature the lesson of worship"</a:t>
            </a:r>
            <a:endParaRPr/>
          </a:p>
        </p:txBody>
      </p:sp>
      <p:sp>
        <p:nvSpPr>
          <p:cNvPr id="162" name="Google Shape;162;p31"/>
          <p:cNvSpPr txBox="1">
            <a:spLocks noGrp="1"/>
          </p:cNvSpPr>
          <p:nvPr>
            <p:ph type="body" idx="2"/>
          </p:nvPr>
        </p:nvSpPr>
        <p:spPr>
          <a:xfrm>
            <a:off x="3017949" y="3943350"/>
            <a:ext cx="3108000" cy="521400"/>
          </a:xfrm>
          <a:prstGeom prst="rect">
            <a:avLst/>
          </a:prstGeom>
        </p:spPr>
        <p:txBody>
          <a:bodyPr spcFirstLastPara="1" wrap="square" lIns="91400" tIns="91400" rIns="91400" bIns="91400" anchor="t" anchorCtr="0">
            <a:normAutofit/>
          </a:bodyPr>
          <a:lstStyle/>
          <a:p>
            <a:pPr marL="0" lvl="0" indent="0" algn="l" rtl="0">
              <a:spcBef>
                <a:spcPts val="320"/>
              </a:spcBef>
              <a:spcAft>
                <a:spcPts val="0"/>
              </a:spcAft>
              <a:buNone/>
            </a:pPr>
            <a:r>
              <a:rPr lang="en"/>
              <a:t>— Ralph Waldo Emerson (Nature)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Transcendentalism or Dark Romanticism?</a:t>
            </a:r>
            <a:endParaRPr/>
          </a:p>
        </p:txBody>
      </p:sp>
      <p:sp>
        <p:nvSpPr>
          <p:cNvPr id="168" name="Google Shape;168;p32"/>
          <p:cNvSpPr txBox="1">
            <a:spLocks noGrp="1"/>
          </p:cNvSpPr>
          <p:nvPr>
            <p:ph type="body" idx="1"/>
          </p:nvPr>
        </p:nvSpPr>
        <p:spPr>
          <a:xfrm>
            <a:off x="2574750" y="1534732"/>
            <a:ext cx="3994500" cy="23763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a:t>The universe is wider than our views of it."</a:t>
            </a:r>
            <a:endParaRPr/>
          </a:p>
        </p:txBody>
      </p:sp>
      <p:sp>
        <p:nvSpPr>
          <p:cNvPr id="169" name="Google Shape;169;p32"/>
          <p:cNvSpPr txBox="1">
            <a:spLocks noGrp="1"/>
          </p:cNvSpPr>
          <p:nvPr>
            <p:ph type="body" idx="2"/>
          </p:nvPr>
        </p:nvSpPr>
        <p:spPr>
          <a:xfrm>
            <a:off x="3017949" y="3943350"/>
            <a:ext cx="3108000" cy="521400"/>
          </a:xfrm>
          <a:prstGeom prst="rect">
            <a:avLst/>
          </a:prstGeom>
        </p:spPr>
        <p:txBody>
          <a:bodyPr spcFirstLastPara="1" wrap="square" lIns="91400" tIns="91400" rIns="91400" bIns="91400" anchor="t" anchorCtr="0">
            <a:normAutofit fontScale="77500" lnSpcReduction="20000"/>
          </a:bodyPr>
          <a:lstStyle/>
          <a:p>
            <a:pPr marL="0" lvl="0" indent="0" algn="l" rtl="0">
              <a:spcBef>
                <a:spcPts val="320"/>
              </a:spcBef>
              <a:spcAft>
                <a:spcPts val="0"/>
              </a:spcAft>
              <a:buNone/>
            </a:pPr>
            <a:r>
              <a:rPr lang="en"/>
              <a:t>— Henry David Thoreau (Walden &amp; Civil Disobedience)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Jigsaw</a:t>
            </a:r>
            <a:endParaRPr/>
          </a:p>
        </p:txBody>
      </p:sp>
      <p:sp>
        <p:nvSpPr>
          <p:cNvPr id="175" name="Google Shape;175;p33"/>
          <p:cNvSpPr txBox="1">
            <a:spLocks noGrp="1"/>
          </p:cNvSpPr>
          <p:nvPr>
            <p:ph type="body" idx="1"/>
          </p:nvPr>
        </p:nvSpPr>
        <p:spPr>
          <a:xfrm>
            <a:off x="457200" y="1309352"/>
            <a:ext cx="8229600" cy="3434100"/>
          </a:xfrm>
          <a:prstGeom prst="rect">
            <a:avLst/>
          </a:prstGeom>
          <a:noFill/>
          <a:ln>
            <a:noFill/>
          </a:ln>
        </p:spPr>
        <p:txBody>
          <a:bodyPr spcFirstLastPara="1" wrap="square" lIns="91400" tIns="91400" rIns="91400" bIns="91400" anchor="t" anchorCtr="0">
            <a:normAutofit/>
          </a:bodyPr>
          <a:lstStyle/>
          <a:p>
            <a:pPr marL="457200" lvl="0" indent="-393700" algn="l" rtl="0">
              <a:spcBef>
                <a:spcPts val="0"/>
              </a:spcBef>
              <a:spcAft>
                <a:spcPts val="0"/>
              </a:spcAft>
              <a:buSzPts val="2600"/>
              <a:buAutoNum type="arabicPeriod"/>
            </a:pPr>
            <a:r>
              <a:rPr lang="en" dirty="0"/>
              <a:t>In your group of three, you will split up the articles.  </a:t>
            </a:r>
            <a:endParaRPr dirty="0"/>
          </a:p>
          <a:p>
            <a:pPr marL="457200" lvl="0" indent="-393700" algn="l" rtl="0">
              <a:spcBef>
                <a:spcPts val="0"/>
              </a:spcBef>
              <a:spcAft>
                <a:spcPts val="0"/>
              </a:spcAft>
              <a:buSzPts val="2600"/>
              <a:buAutoNum type="arabicPeriod"/>
            </a:pPr>
            <a:r>
              <a:rPr lang="en" dirty="0"/>
              <a:t>There are three articles to choose from:</a:t>
            </a:r>
            <a:endParaRPr dirty="0"/>
          </a:p>
          <a:p>
            <a:pPr marL="914400" lvl="1" indent="-355600" algn="l" rtl="0">
              <a:spcBef>
                <a:spcPts val="0"/>
              </a:spcBef>
              <a:spcAft>
                <a:spcPts val="0"/>
              </a:spcAft>
              <a:buSzPts val="2000"/>
              <a:buAutoNum type="alphaLcParenR"/>
            </a:pPr>
            <a:r>
              <a:rPr lang="en" dirty="0"/>
              <a:t>Dark Romanticism &amp; American Renaissance</a:t>
            </a:r>
            <a:endParaRPr dirty="0"/>
          </a:p>
          <a:p>
            <a:pPr marL="914400" lvl="1" indent="-355600" algn="l" rtl="0">
              <a:spcBef>
                <a:spcPts val="0"/>
              </a:spcBef>
              <a:spcAft>
                <a:spcPts val="0"/>
              </a:spcAft>
              <a:buSzPts val="2000"/>
              <a:buAutoNum type="alphaLcParenR"/>
            </a:pPr>
            <a:r>
              <a:rPr lang="en" dirty="0"/>
              <a:t>Dark Romanticism Study Guide</a:t>
            </a:r>
            <a:endParaRPr dirty="0"/>
          </a:p>
          <a:p>
            <a:pPr marL="914400" lvl="1" indent="-355600" algn="l" rtl="0">
              <a:spcBef>
                <a:spcPts val="0"/>
              </a:spcBef>
              <a:spcAft>
                <a:spcPts val="0"/>
              </a:spcAft>
              <a:buSzPts val="2000"/>
              <a:buAutoNum type="alphaLcParenR"/>
            </a:pPr>
            <a:r>
              <a:rPr lang="en" dirty="0"/>
              <a:t>New World Encyclopedia - Dark Romanticism</a:t>
            </a:r>
            <a:endParaRPr dirty="0"/>
          </a:p>
          <a:p>
            <a:pPr marL="0" lvl="0" indent="0" algn="l" rtl="0">
              <a:spcBef>
                <a:spcPts val="0"/>
              </a:spcBef>
              <a:spcAft>
                <a:spcPts val="0"/>
              </a:spcAft>
              <a:buSzPts val="2600"/>
              <a:buNone/>
            </a:pPr>
            <a:endParaRPr dirty="0"/>
          </a:p>
        </p:txBody>
      </p:sp>
      <p:grpSp>
        <p:nvGrpSpPr>
          <p:cNvPr id="176" name="Google Shape;176;p33"/>
          <p:cNvGrpSpPr/>
          <p:nvPr/>
        </p:nvGrpSpPr>
        <p:grpSpPr>
          <a:xfrm>
            <a:off x="7629625" y="298794"/>
            <a:ext cx="1215900" cy="1216186"/>
            <a:chOff x="7629625" y="298794"/>
            <a:chExt cx="1215900" cy="1216186"/>
          </a:xfrm>
        </p:grpSpPr>
        <p:sp>
          <p:nvSpPr>
            <p:cNvPr id="177" name="Google Shape;177;p33"/>
            <p:cNvSpPr/>
            <p:nvPr/>
          </p:nvSpPr>
          <p:spPr>
            <a:xfrm>
              <a:off x="7629625" y="298794"/>
              <a:ext cx="1215900" cy="1216186"/>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8" name="Google Shape;178;p33"/>
            <p:cNvPicPr preferRelativeResize="0"/>
            <p:nvPr/>
          </p:nvPicPr>
          <p:blipFill rotWithShape="1">
            <a:blip r:embed="rId3">
              <a:alphaModFix/>
            </a:blip>
            <a:srcRect l="189" r="179"/>
            <a:stretch/>
          </p:blipFill>
          <p:spPr>
            <a:xfrm>
              <a:off x="7685726" y="349287"/>
              <a:ext cx="1103700" cy="1115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Jigsaw</a:t>
            </a:r>
            <a:endParaRPr/>
          </a:p>
        </p:txBody>
      </p:sp>
      <p:sp>
        <p:nvSpPr>
          <p:cNvPr id="184" name="Google Shape;184;p34"/>
          <p:cNvSpPr txBox="1">
            <a:spLocks noGrp="1"/>
          </p:cNvSpPr>
          <p:nvPr>
            <p:ph type="body" idx="1"/>
          </p:nvPr>
        </p:nvSpPr>
        <p:spPr>
          <a:xfrm>
            <a:off x="457200" y="1309352"/>
            <a:ext cx="6066571" cy="34341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None/>
            </a:pPr>
            <a:r>
              <a:rPr lang="en" dirty="0"/>
              <a:t>Connect with those who read the same article as you and discuss the following:</a:t>
            </a:r>
            <a:endParaRPr dirty="0"/>
          </a:p>
          <a:p>
            <a:pPr marL="457200" lvl="0" indent="-393700" algn="l" rtl="0">
              <a:spcBef>
                <a:spcPts val="0"/>
              </a:spcBef>
              <a:spcAft>
                <a:spcPts val="0"/>
              </a:spcAft>
              <a:buSzPts val="2600"/>
              <a:buAutoNum type="arabicPeriod"/>
            </a:pPr>
            <a:r>
              <a:rPr lang="en" dirty="0"/>
              <a:t>Takeaways from the article; </a:t>
            </a:r>
            <a:endParaRPr dirty="0"/>
          </a:p>
          <a:p>
            <a:pPr marL="457200" lvl="0" indent="-393700" algn="l" rtl="0">
              <a:spcBef>
                <a:spcPts val="0"/>
              </a:spcBef>
              <a:spcAft>
                <a:spcPts val="0"/>
              </a:spcAft>
              <a:buSzPts val="2600"/>
              <a:buAutoNum type="arabicPeriod"/>
            </a:pPr>
            <a:r>
              <a:rPr lang="en" dirty="0"/>
              <a:t>Characteristics of the subgenre, Dark Romanticism.</a:t>
            </a:r>
            <a:endParaRPr dirty="0"/>
          </a:p>
          <a:p>
            <a:pPr marL="0" lvl="0" indent="0" algn="l" rtl="0">
              <a:spcBef>
                <a:spcPts val="0"/>
              </a:spcBef>
              <a:spcAft>
                <a:spcPts val="0"/>
              </a:spcAft>
              <a:buSzPts val="2600"/>
              <a:buNone/>
            </a:pPr>
            <a:endParaRPr dirty="0"/>
          </a:p>
        </p:txBody>
      </p:sp>
      <p:grpSp>
        <p:nvGrpSpPr>
          <p:cNvPr id="185" name="Google Shape;185;p34"/>
          <p:cNvGrpSpPr/>
          <p:nvPr/>
        </p:nvGrpSpPr>
        <p:grpSpPr>
          <a:xfrm>
            <a:off x="7629625" y="298794"/>
            <a:ext cx="1215900" cy="1216200"/>
            <a:chOff x="7629625" y="298794"/>
            <a:chExt cx="1215900" cy="1216200"/>
          </a:xfrm>
        </p:grpSpPr>
        <p:sp>
          <p:nvSpPr>
            <p:cNvPr id="186" name="Google Shape;186;p34"/>
            <p:cNvSpPr/>
            <p:nvPr/>
          </p:nvSpPr>
          <p:spPr>
            <a:xfrm>
              <a:off x="7629625" y="298794"/>
              <a:ext cx="1215900" cy="12162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34"/>
            <p:cNvPicPr preferRelativeResize="0"/>
            <p:nvPr/>
          </p:nvPicPr>
          <p:blipFill rotWithShape="1">
            <a:blip r:embed="rId3">
              <a:alphaModFix/>
            </a:blip>
            <a:srcRect l="189" r="179"/>
            <a:stretch/>
          </p:blipFill>
          <p:spPr>
            <a:xfrm>
              <a:off x="7685726" y="349287"/>
              <a:ext cx="1103700" cy="1115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a:t>Jigsaw</a:t>
            </a:r>
            <a:endParaRPr/>
          </a:p>
        </p:txBody>
      </p:sp>
      <p:sp>
        <p:nvSpPr>
          <p:cNvPr id="193" name="Google Shape;193;p35"/>
          <p:cNvSpPr txBox="1">
            <a:spLocks noGrp="1"/>
          </p:cNvSpPr>
          <p:nvPr>
            <p:ph type="body" idx="1"/>
          </p:nvPr>
        </p:nvSpPr>
        <p:spPr>
          <a:xfrm>
            <a:off x="457200" y="1309350"/>
            <a:ext cx="5590452" cy="3434100"/>
          </a:xfrm>
          <a:prstGeom prst="rect">
            <a:avLst/>
          </a:prstGeom>
          <a:noFill/>
          <a:ln>
            <a:noFill/>
          </a:ln>
        </p:spPr>
        <p:txBody>
          <a:bodyPr spcFirstLastPara="1" wrap="square" lIns="91400" tIns="91400" rIns="91400" bIns="91400" anchor="t" anchorCtr="0">
            <a:normAutofit/>
          </a:bodyPr>
          <a:lstStyle/>
          <a:p>
            <a:pPr marL="0" lvl="0" indent="0" algn="l" rtl="0">
              <a:spcBef>
                <a:spcPts val="0"/>
              </a:spcBef>
              <a:spcAft>
                <a:spcPts val="0"/>
              </a:spcAft>
              <a:buNone/>
            </a:pPr>
            <a:r>
              <a:rPr lang="en" dirty="0"/>
              <a:t>In your original group of three, each person should share what you learned from your reading.</a:t>
            </a:r>
            <a:endParaRPr dirty="0"/>
          </a:p>
        </p:txBody>
      </p:sp>
      <p:grpSp>
        <p:nvGrpSpPr>
          <p:cNvPr id="194" name="Google Shape;194;p35"/>
          <p:cNvGrpSpPr/>
          <p:nvPr/>
        </p:nvGrpSpPr>
        <p:grpSpPr>
          <a:xfrm>
            <a:off x="7629625" y="298794"/>
            <a:ext cx="1215900" cy="1216200"/>
            <a:chOff x="7629625" y="298794"/>
            <a:chExt cx="1215900" cy="1216200"/>
          </a:xfrm>
        </p:grpSpPr>
        <p:sp>
          <p:nvSpPr>
            <p:cNvPr id="195" name="Google Shape;195;p35"/>
            <p:cNvSpPr/>
            <p:nvPr/>
          </p:nvSpPr>
          <p:spPr>
            <a:xfrm>
              <a:off x="7629625" y="298794"/>
              <a:ext cx="1215900" cy="12162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6" name="Google Shape;196;p35"/>
            <p:cNvPicPr preferRelativeResize="0"/>
            <p:nvPr/>
          </p:nvPicPr>
          <p:blipFill rotWithShape="1">
            <a:blip r:embed="rId3">
              <a:alphaModFix/>
            </a:blip>
            <a:srcRect l="189" r="179"/>
            <a:stretch/>
          </p:blipFill>
          <p:spPr>
            <a:xfrm>
              <a:off x="7685726" y="349287"/>
              <a:ext cx="1103700" cy="1115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6"/>
          <p:cNvSpPr txBox="1"/>
          <p:nvPr/>
        </p:nvSpPr>
        <p:spPr>
          <a:xfrm>
            <a:off x="457200" y="1305050"/>
            <a:ext cx="4191000" cy="3621000"/>
          </a:xfrm>
          <a:prstGeom prst="rect">
            <a:avLst/>
          </a:prstGeom>
          <a:noFill/>
          <a:ln>
            <a:noFill/>
          </a:ln>
        </p:spPr>
        <p:txBody>
          <a:bodyPr spcFirstLastPara="1" wrap="square" lIns="91425" tIns="45700" rIns="91425" bIns="45700" anchor="t" anchorCtr="0">
            <a:normAutofit/>
          </a:bodyPr>
          <a:lstStyle/>
          <a:p>
            <a:pPr marL="0" lvl="0" indent="0" algn="l" rtl="0">
              <a:spcBef>
                <a:spcPts val="520"/>
              </a:spcBef>
              <a:spcAft>
                <a:spcPts val="0"/>
              </a:spcAft>
              <a:buNone/>
            </a:pPr>
            <a:r>
              <a:rPr lang="en" sz="2600" dirty="0">
                <a:solidFill>
                  <a:srgbClr val="000000"/>
                </a:solidFill>
                <a:latin typeface="Calibri"/>
                <a:ea typeface="Calibri"/>
                <a:cs typeface="Calibri"/>
                <a:sym typeface="Calibri"/>
              </a:rPr>
              <a:t>What are some common </a:t>
            </a:r>
            <a:r>
              <a:rPr lang="en" sz="2600" dirty="0">
                <a:latin typeface="Calibri"/>
                <a:ea typeface="Calibri"/>
                <a:cs typeface="Calibri"/>
                <a:sym typeface="Calibri"/>
              </a:rPr>
              <a:t>characteristics of the subgenre, Dark </a:t>
            </a:r>
            <a:r>
              <a:rPr lang="en" sz="2600" dirty="0">
                <a:solidFill>
                  <a:schemeClr val="dk1"/>
                </a:solidFill>
                <a:latin typeface="Calibri"/>
                <a:ea typeface="Calibri"/>
                <a:cs typeface="Calibri"/>
                <a:sym typeface="Calibri"/>
              </a:rPr>
              <a:t>Romanticism?</a:t>
            </a:r>
            <a:endParaRPr sz="2600" dirty="0">
              <a:solidFill>
                <a:srgbClr val="000000"/>
              </a:solidFill>
              <a:latin typeface="Calibri"/>
              <a:ea typeface="Calibri"/>
              <a:cs typeface="Calibri"/>
              <a:sym typeface="Calibri"/>
            </a:endParaRPr>
          </a:p>
          <a:p>
            <a:pPr marL="457200" lvl="0" indent="-393700" algn="l" rtl="0">
              <a:spcBef>
                <a:spcPts val="520"/>
              </a:spcBef>
              <a:spcAft>
                <a:spcPts val="0"/>
              </a:spcAft>
              <a:buClr>
                <a:srgbClr val="991B1E"/>
              </a:buClr>
              <a:buSzPts val="2600"/>
              <a:buChar char="•"/>
            </a:pPr>
            <a:r>
              <a:rPr lang="en" sz="2600" dirty="0">
                <a:solidFill>
                  <a:srgbClr val="000000"/>
                </a:solidFill>
                <a:latin typeface="Calibri"/>
                <a:ea typeface="Calibri"/>
                <a:cs typeface="Calibri"/>
                <a:sym typeface="Calibri"/>
              </a:rPr>
              <a:t>Answer this question on your sticky notes.</a:t>
            </a:r>
            <a:endParaRPr sz="2600" dirty="0">
              <a:solidFill>
                <a:srgbClr val="000000"/>
              </a:solidFill>
              <a:latin typeface="Calibri"/>
              <a:ea typeface="Calibri"/>
              <a:cs typeface="Calibri"/>
              <a:sym typeface="Calibri"/>
            </a:endParaRPr>
          </a:p>
          <a:p>
            <a:pPr marL="457200" lvl="0" indent="-393700" algn="l" rtl="0">
              <a:spcBef>
                <a:spcPts val="0"/>
              </a:spcBef>
              <a:spcAft>
                <a:spcPts val="0"/>
              </a:spcAft>
              <a:buClr>
                <a:srgbClr val="991B1E"/>
              </a:buClr>
              <a:buSzPts val="2600"/>
              <a:buChar char="•"/>
            </a:pPr>
            <a:r>
              <a:rPr lang="en" sz="2600" dirty="0">
                <a:solidFill>
                  <a:srgbClr val="000000"/>
                </a:solidFill>
                <a:latin typeface="Calibri"/>
                <a:ea typeface="Calibri"/>
                <a:cs typeface="Calibri"/>
                <a:sym typeface="Calibri"/>
              </a:rPr>
              <a:t>Each separate answer should have its own </a:t>
            </a:r>
            <a:br>
              <a:rPr lang="en" sz="2600" dirty="0">
                <a:solidFill>
                  <a:srgbClr val="000000"/>
                </a:solidFill>
                <a:latin typeface="Calibri"/>
                <a:ea typeface="Calibri"/>
                <a:cs typeface="Calibri"/>
                <a:sym typeface="Calibri"/>
              </a:rPr>
            </a:br>
            <a:r>
              <a:rPr lang="en" sz="2600" dirty="0">
                <a:solidFill>
                  <a:srgbClr val="000000"/>
                </a:solidFill>
                <a:latin typeface="Calibri"/>
                <a:ea typeface="Calibri"/>
                <a:cs typeface="Calibri"/>
                <a:sym typeface="Calibri"/>
              </a:rPr>
              <a:t>sticky note.</a:t>
            </a:r>
            <a:endParaRPr sz="2600" dirty="0">
              <a:solidFill>
                <a:srgbClr val="000000"/>
              </a:solidFill>
              <a:latin typeface="Calibri"/>
              <a:ea typeface="Calibri"/>
              <a:cs typeface="Calibri"/>
              <a:sym typeface="Calibri"/>
            </a:endParaRPr>
          </a:p>
        </p:txBody>
      </p:sp>
      <p:sp>
        <p:nvSpPr>
          <p:cNvPr id="202" name="Google Shape;202;p36"/>
          <p:cNvSpPr txBox="1"/>
          <p:nvPr/>
        </p:nvSpPr>
        <p:spPr>
          <a:xfrm>
            <a:off x="457200" y="307250"/>
            <a:ext cx="68898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None/>
            </a:pPr>
            <a:r>
              <a:rPr lang="en" sz="3600">
                <a:solidFill>
                  <a:srgbClr val="991B1E"/>
                </a:solidFill>
                <a:latin typeface="Calibri"/>
                <a:ea typeface="Calibri"/>
                <a:cs typeface="Calibri"/>
                <a:sym typeface="Calibri"/>
              </a:rPr>
              <a:t>Affinity Process</a:t>
            </a:r>
            <a:endParaRPr sz="3600">
              <a:solidFill>
                <a:srgbClr val="991B1E"/>
              </a:solidFill>
              <a:latin typeface="Calibri"/>
              <a:ea typeface="Calibri"/>
              <a:cs typeface="Calibri"/>
              <a:sym typeface="Calibri"/>
            </a:endParaRPr>
          </a:p>
        </p:txBody>
      </p:sp>
      <p:grpSp>
        <p:nvGrpSpPr>
          <p:cNvPr id="203" name="Google Shape;203;p36"/>
          <p:cNvGrpSpPr/>
          <p:nvPr/>
        </p:nvGrpSpPr>
        <p:grpSpPr>
          <a:xfrm>
            <a:off x="7629625" y="298775"/>
            <a:ext cx="1215900" cy="1257300"/>
            <a:chOff x="7629625" y="298775"/>
            <a:chExt cx="1215900" cy="1257300"/>
          </a:xfrm>
        </p:grpSpPr>
        <p:sp>
          <p:nvSpPr>
            <p:cNvPr id="204" name="Google Shape;204;p36"/>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36"/>
            <p:cNvPicPr preferRelativeResize="0"/>
            <p:nvPr/>
          </p:nvPicPr>
          <p:blipFill rotWithShape="1">
            <a:blip r:embed="rId3">
              <a:alphaModFix/>
            </a:blip>
            <a:srcRect l="8996" r="8996"/>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206" name="Google Shape;206;p36" title="K20 Center 3 minute timer">
            <a:hlinkClick r:id="rId4"/>
          </p:cNvPr>
          <p:cNvPicPr preferRelativeResize="0"/>
          <p:nvPr/>
        </p:nvPicPr>
        <p:blipFill>
          <a:blip r:embed="rId5">
            <a:alphaModFix/>
          </a:blip>
          <a:stretch>
            <a:fillRect/>
          </a:stretch>
        </p:blipFill>
        <p:spPr>
          <a:xfrm>
            <a:off x="5085125" y="1617563"/>
            <a:ext cx="2544500" cy="1908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7"/>
          <p:cNvSpPr txBox="1"/>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None/>
            </a:pPr>
            <a:r>
              <a:rPr lang="en" sz="3600">
                <a:solidFill>
                  <a:srgbClr val="991B1E"/>
                </a:solidFill>
                <a:latin typeface="Calibri"/>
                <a:ea typeface="Calibri"/>
                <a:cs typeface="Calibri"/>
                <a:sym typeface="Calibri"/>
              </a:rPr>
              <a:t>Affinity Process</a:t>
            </a:r>
            <a:endParaRPr sz="3600">
              <a:solidFill>
                <a:srgbClr val="991B1E"/>
              </a:solidFill>
              <a:latin typeface="Calibri"/>
              <a:ea typeface="Calibri"/>
              <a:cs typeface="Calibri"/>
              <a:sym typeface="Calibri"/>
            </a:endParaRPr>
          </a:p>
        </p:txBody>
      </p:sp>
      <p:sp>
        <p:nvSpPr>
          <p:cNvPr id="212" name="Google Shape;212;p37"/>
          <p:cNvSpPr txBox="1"/>
          <p:nvPr/>
        </p:nvSpPr>
        <p:spPr>
          <a:xfrm>
            <a:off x="457200" y="1305050"/>
            <a:ext cx="4677300" cy="3621000"/>
          </a:xfrm>
          <a:prstGeom prst="rect">
            <a:avLst/>
          </a:prstGeom>
          <a:noFill/>
          <a:ln>
            <a:noFill/>
          </a:ln>
        </p:spPr>
        <p:txBody>
          <a:bodyPr spcFirstLastPara="1" wrap="square" lIns="91425" tIns="45700" rIns="91425" bIns="45700" anchor="t" anchorCtr="0">
            <a:normAutofit/>
          </a:bodyPr>
          <a:lstStyle/>
          <a:p>
            <a:pPr marL="0" lvl="0" indent="0" algn="l" rtl="0">
              <a:spcBef>
                <a:spcPts val="520"/>
              </a:spcBef>
              <a:spcAft>
                <a:spcPts val="0"/>
              </a:spcAft>
              <a:buNone/>
            </a:pPr>
            <a:r>
              <a:rPr lang="en" sz="2600" dirty="0">
                <a:solidFill>
                  <a:srgbClr val="000000"/>
                </a:solidFill>
                <a:latin typeface="Calibri"/>
                <a:ea typeface="Calibri"/>
                <a:cs typeface="Calibri"/>
                <a:sym typeface="Calibri"/>
              </a:rPr>
              <a:t>With your </a:t>
            </a:r>
            <a:r>
              <a:rPr lang="en" sz="2600" u="sng" dirty="0">
                <a:solidFill>
                  <a:srgbClr val="000000"/>
                </a:solidFill>
                <a:latin typeface="Calibri"/>
                <a:ea typeface="Calibri"/>
                <a:cs typeface="Calibri"/>
                <a:sym typeface="Calibri"/>
              </a:rPr>
              <a:t>partner:</a:t>
            </a:r>
            <a:endParaRPr sz="2600" u="sng" dirty="0">
              <a:solidFill>
                <a:srgbClr val="000000"/>
              </a:solidFill>
              <a:latin typeface="Calibri"/>
              <a:ea typeface="Calibri"/>
              <a:cs typeface="Calibri"/>
              <a:sym typeface="Calibri"/>
            </a:endParaRPr>
          </a:p>
          <a:p>
            <a:pPr marL="457200" lvl="0" indent="-393700" algn="l" rtl="0">
              <a:spcBef>
                <a:spcPts val="520"/>
              </a:spcBef>
              <a:spcAft>
                <a:spcPts val="0"/>
              </a:spcAft>
              <a:buClr>
                <a:srgbClr val="991B1E"/>
              </a:buClr>
              <a:buSzPts val="2600"/>
              <a:buChar char="•"/>
            </a:pPr>
            <a:r>
              <a:rPr lang="en" sz="2600" dirty="0">
                <a:solidFill>
                  <a:srgbClr val="000000"/>
                </a:solidFill>
                <a:latin typeface="Calibri"/>
                <a:ea typeface="Calibri"/>
                <a:cs typeface="Calibri"/>
                <a:sym typeface="Calibri"/>
              </a:rPr>
              <a:t>Read through your sticky notes.</a:t>
            </a:r>
            <a:endParaRPr sz="2600" dirty="0">
              <a:solidFill>
                <a:srgbClr val="000000"/>
              </a:solidFill>
              <a:latin typeface="Calibri"/>
              <a:ea typeface="Calibri"/>
              <a:cs typeface="Calibri"/>
              <a:sym typeface="Calibri"/>
            </a:endParaRPr>
          </a:p>
          <a:p>
            <a:pPr marL="457200" lvl="0" indent="-393700" algn="l" rtl="0">
              <a:spcBef>
                <a:spcPts val="0"/>
              </a:spcBef>
              <a:spcAft>
                <a:spcPts val="0"/>
              </a:spcAft>
              <a:buClr>
                <a:srgbClr val="991B1E"/>
              </a:buClr>
              <a:buSzPts val="2600"/>
              <a:buChar char="•"/>
            </a:pPr>
            <a:r>
              <a:rPr lang="en" sz="2600" dirty="0">
                <a:solidFill>
                  <a:srgbClr val="000000"/>
                </a:solidFill>
                <a:latin typeface="Calibri"/>
                <a:ea typeface="Calibri"/>
                <a:cs typeface="Calibri"/>
                <a:sym typeface="Calibri"/>
              </a:rPr>
              <a:t>Group any sticky notes that are similar together into a category. </a:t>
            </a:r>
          </a:p>
          <a:p>
            <a:pPr marL="457200" lvl="0" indent="-393700" algn="l" rtl="0">
              <a:spcBef>
                <a:spcPts val="0"/>
              </a:spcBef>
              <a:spcAft>
                <a:spcPts val="0"/>
              </a:spcAft>
              <a:buClr>
                <a:srgbClr val="991B1E"/>
              </a:buClr>
              <a:buSzPts val="2600"/>
              <a:buChar char="•"/>
            </a:pPr>
            <a:r>
              <a:rPr lang="en" sz="2600" dirty="0">
                <a:solidFill>
                  <a:srgbClr val="000000"/>
                </a:solidFill>
                <a:latin typeface="Calibri"/>
                <a:ea typeface="Calibri"/>
                <a:cs typeface="Calibri"/>
                <a:sym typeface="Calibri"/>
              </a:rPr>
              <a:t>Label that category.</a:t>
            </a:r>
            <a:endParaRPr sz="2600" dirty="0">
              <a:solidFill>
                <a:srgbClr val="000000"/>
              </a:solidFill>
              <a:latin typeface="Calibri"/>
              <a:ea typeface="Calibri"/>
              <a:cs typeface="Calibri"/>
              <a:sym typeface="Calibri"/>
            </a:endParaRPr>
          </a:p>
        </p:txBody>
      </p:sp>
      <p:grpSp>
        <p:nvGrpSpPr>
          <p:cNvPr id="213" name="Google Shape;213;p37"/>
          <p:cNvGrpSpPr/>
          <p:nvPr/>
        </p:nvGrpSpPr>
        <p:grpSpPr>
          <a:xfrm>
            <a:off x="7629625" y="298775"/>
            <a:ext cx="1215900" cy="1257300"/>
            <a:chOff x="7629625" y="298775"/>
            <a:chExt cx="1215900" cy="1257300"/>
          </a:xfrm>
        </p:grpSpPr>
        <p:sp>
          <p:nvSpPr>
            <p:cNvPr id="214" name="Google Shape;214;p37"/>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37"/>
            <p:cNvPicPr preferRelativeResize="0"/>
            <p:nvPr/>
          </p:nvPicPr>
          <p:blipFill rotWithShape="1">
            <a:blip r:embed="rId3">
              <a:alphaModFix/>
            </a:blip>
            <a:srcRect l="8996" r="8996"/>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216" name="Google Shape;216;p37" title="K20 Center 3 minute timer">
            <a:hlinkClick r:id="rId4"/>
          </p:cNvPr>
          <p:cNvPicPr preferRelativeResize="0"/>
          <p:nvPr/>
        </p:nvPicPr>
        <p:blipFill>
          <a:blip r:embed="rId5">
            <a:alphaModFix/>
          </a:blip>
          <a:stretch>
            <a:fillRect/>
          </a:stretch>
        </p:blipFill>
        <p:spPr>
          <a:xfrm>
            <a:off x="5085125" y="1617563"/>
            <a:ext cx="2544500" cy="1908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8"/>
          <p:cNvSpPr txBox="1"/>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None/>
            </a:pPr>
            <a:r>
              <a:rPr lang="en" sz="3600">
                <a:solidFill>
                  <a:srgbClr val="991B1E"/>
                </a:solidFill>
                <a:latin typeface="Calibri"/>
                <a:ea typeface="Calibri"/>
                <a:cs typeface="Calibri"/>
                <a:sym typeface="Calibri"/>
              </a:rPr>
              <a:t>Affinity Process</a:t>
            </a:r>
            <a:endParaRPr sz="3600">
              <a:solidFill>
                <a:srgbClr val="991B1E"/>
              </a:solidFill>
              <a:latin typeface="Calibri"/>
              <a:ea typeface="Calibri"/>
              <a:cs typeface="Calibri"/>
              <a:sym typeface="Calibri"/>
            </a:endParaRPr>
          </a:p>
        </p:txBody>
      </p:sp>
      <p:sp>
        <p:nvSpPr>
          <p:cNvPr id="222" name="Google Shape;222;p38"/>
          <p:cNvSpPr txBox="1"/>
          <p:nvPr/>
        </p:nvSpPr>
        <p:spPr>
          <a:xfrm>
            <a:off x="457200" y="1305050"/>
            <a:ext cx="4638600" cy="3621000"/>
          </a:xfrm>
          <a:prstGeom prst="rect">
            <a:avLst/>
          </a:prstGeom>
          <a:noFill/>
          <a:ln>
            <a:noFill/>
          </a:ln>
        </p:spPr>
        <p:txBody>
          <a:bodyPr spcFirstLastPara="1" wrap="square" lIns="91425" tIns="45700" rIns="91425" bIns="45700" anchor="t" anchorCtr="0">
            <a:normAutofit/>
          </a:bodyPr>
          <a:lstStyle/>
          <a:p>
            <a:pPr marL="0" lvl="0" indent="0" algn="l" rtl="0">
              <a:spcBef>
                <a:spcPts val="520"/>
              </a:spcBef>
              <a:spcAft>
                <a:spcPts val="0"/>
              </a:spcAft>
              <a:buNone/>
            </a:pPr>
            <a:r>
              <a:rPr lang="en" sz="2600" dirty="0">
                <a:solidFill>
                  <a:srgbClr val="000000"/>
                </a:solidFill>
                <a:latin typeface="Calibri"/>
                <a:ea typeface="Calibri"/>
                <a:cs typeface="Calibri"/>
                <a:sym typeface="Calibri"/>
              </a:rPr>
              <a:t>With your </a:t>
            </a:r>
            <a:r>
              <a:rPr lang="en" sz="2600" u="sng" dirty="0">
                <a:solidFill>
                  <a:srgbClr val="000000"/>
                </a:solidFill>
                <a:latin typeface="Calibri"/>
                <a:ea typeface="Calibri"/>
                <a:cs typeface="Calibri"/>
                <a:sym typeface="Calibri"/>
              </a:rPr>
              <a:t>group</a:t>
            </a:r>
            <a:r>
              <a:rPr lang="en" sz="2600" dirty="0">
                <a:solidFill>
                  <a:srgbClr val="000000"/>
                </a:solidFill>
                <a:latin typeface="Calibri"/>
                <a:ea typeface="Calibri"/>
                <a:cs typeface="Calibri"/>
                <a:sym typeface="Calibri"/>
              </a:rPr>
              <a:t>:</a:t>
            </a:r>
            <a:endParaRPr sz="2600" dirty="0">
              <a:solidFill>
                <a:srgbClr val="000000"/>
              </a:solidFill>
              <a:latin typeface="Calibri"/>
              <a:ea typeface="Calibri"/>
              <a:cs typeface="Calibri"/>
              <a:sym typeface="Calibri"/>
            </a:endParaRPr>
          </a:p>
          <a:p>
            <a:pPr marL="457200" lvl="0" indent="-393700" algn="l" rtl="0">
              <a:spcBef>
                <a:spcPts val="520"/>
              </a:spcBef>
              <a:spcAft>
                <a:spcPts val="0"/>
              </a:spcAft>
              <a:buClr>
                <a:srgbClr val="991B1E"/>
              </a:buClr>
              <a:buSzPts val="2600"/>
              <a:buChar char="•"/>
            </a:pPr>
            <a:r>
              <a:rPr lang="en" sz="2600" dirty="0">
                <a:solidFill>
                  <a:srgbClr val="000000"/>
                </a:solidFill>
                <a:latin typeface="Calibri"/>
                <a:ea typeface="Calibri"/>
                <a:cs typeface="Calibri"/>
                <a:sym typeface="Calibri"/>
              </a:rPr>
              <a:t>Read through your sticky notes.</a:t>
            </a:r>
            <a:endParaRPr sz="2600" dirty="0">
              <a:solidFill>
                <a:srgbClr val="000000"/>
              </a:solidFill>
              <a:latin typeface="Calibri"/>
              <a:ea typeface="Calibri"/>
              <a:cs typeface="Calibri"/>
              <a:sym typeface="Calibri"/>
            </a:endParaRPr>
          </a:p>
          <a:p>
            <a:pPr marL="457200" lvl="0" indent="-393700" algn="l" rtl="0">
              <a:spcBef>
                <a:spcPts val="0"/>
              </a:spcBef>
              <a:spcAft>
                <a:spcPts val="0"/>
              </a:spcAft>
              <a:buClr>
                <a:srgbClr val="991B1E"/>
              </a:buClr>
              <a:buSzPts val="2600"/>
              <a:buChar char="•"/>
            </a:pPr>
            <a:r>
              <a:rPr lang="en" sz="2600" dirty="0">
                <a:solidFill>
                  <a:srgbClr val="000000"/>
                </a:solidFill>
                <a:latin typeface="Calibri"/>
                <a:ea typeface="Calibri"/>
                <a:cs typeface="Calibri"/>
                <a:sym typeface="Calibri"/>
              </a:rPr>
              <a:t>Group any sticky notes that are similar together into a category. </a:t>
            </a:r>
          </a:p>
          <a:p>
            <a:pPr marL="457200" lvl="0" indent="-393700" algn="l" rtl="0">
              <a:spcBef>
                <a:spcPts val="0"/>
              </a:spcBef>
              <a:spcAft>
                <a:spcPts val="0"/>
              </a:spcAft>
              <a:buClr>
                <a:srgbClr val="991B1E"/>
              </a:buClr>
              <a:buSzPts val="2600"/>
              <a:buChar char="•"/>
            </a:pPr>
            <a:r>
              <a:rPr lang="en" sz="2600" dirty="0">
                <a:solidFill>
                  <a:srgbClr val="000000"/>
                </a:solidFill>
                <a:latin typeface="Calibri"/>
                <a:ea typeface="Calibri"/>
                <a:cs typeface="Calibri"/>
                <a:sym typeface="Calibri"/>
              </a:rPr>
              <a:t>Label that category.</a:t>
            </a:r>
            <a:endParaRPr sz="2600" dirty="0">
              <a:solidFill>
                <a:srgbClr val="000000"/>
              </a:solidFill>
              <a:latin typeface="Calibri"/>
              <a:ea typeface="Calibri"/>
              <a:cs typeface="Calibri"/>
              <a:sym typeface="Calibri"/>
            </a:endParaRPr>
          </a:p>
        </p:txBody>
      </p:sp>
      <p:grpSp>
        <p:nvGrpSpPr>
          <p:cNvPr id="223" name="Google Shape;223;p38"/>
          <p:cNvGrpSpPr/>
          <p:nvPr/>
        </p:nvGrpSpPr>
        <p:grpSpPr>
          <a:xfrm>
            <a:off x="7629625" y="298775"/>
            <a:ext cx="1215900" cy="1257300"/>
            <a:chOff x="7629625" y="298775"/>
            <a:chExt cx="1215900" cy="1257300"/>
          </a:xfrm>
        </p:grpSpPr>
        <p:sp>
          <p:nvSpPr>
            <p:cNvPr id="224" name="Google Shape;224;p38"/>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5" name="Google Shape;225;p38"/>
            <p:cNvPicPr preferRelativeResize="0"/>
            <p:nvPr/>
          </p:nvPicPr>
          <p:blipFill rotWithShape="1">
            <a:blip r:embed="rId3">
              <a:alphaModFix/>
            </a:blip>
            <a:srcRect l="8996" r="8996"/>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226" name="Google Shape;226;p38" title="K20 Center 5 minute timer">
            <a:hlinkClick r:id="rId4"/>
          </p:cNvPr>
          <p:cNvPicPr preferRelativeResize="0"/>
          <p:nvPr/>
        </p:nvPicPr>
        <p:blipFill>
          <a:blip r:embed="rId5">
            <a:alphaModFix/>
          </a:blip>
          <a:stretch>
            <a:fillRect/>
          </a:stretch>
        </p:blipFill>
        <p:spPr>
          <a:xfrm>
            <a:off x="5095675" y="1803237"/>
            <a:ext cx="2405575" cy="1804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1"/>
          <p:cNvSpPr txBox="1">
            <a:spLocks noGrp="1"/>
          </p:cNvSpPr>
          <p:nvPr>
            <p:ph type="ctrTitle"/>
          </p:nvPr>
        </p:nvSpPr>
        <p:spPr>
          <a:xfrm>
            <a:off x="644651" y="1007600"/>
            <a:ext cx="49110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Bad Romance</a:t>
            </a:r>
            <a:endParaRPr/>
          </a:p>
        </p:txBody>
      </p:sp>
      <p:sp>
        <p:nvSpPr>
          <p:cNvPr id="89" name="Google Shape;89;p21"/>
          <p:cNvSpPr txBox="1">
            <a:spLocks noGrp="1"/>
          </p:cNvSpPr>
          <p:nvPr>
            <p:ph type="subTitle" idx="1"/>
          </p:nvPr>
        </p:nvSpPr>
        <p:spPr>
          <a:xfrm>
            <a:off x="644650" y="2400300"/>
            <a:ext cx="60408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a:t>Transcendentalism vs. Dark Romanticism</a:t>
            </a:r>
            <a:endParaRPr/>
          </a:p>
        </p:txBody>
      </p:sp>
      <p:grpSp>
        <p:nvGrpSpPr>
          <p:cNvPr id="90" name="Google Shape;90;p21"/>
          <p:cNvGrpSpPr/>
          <p:nvPr/>
        </p:nvGrpSpPr>
        <p:grpSpPr>
          <a:xfrm>
            <a:off x="6088118" y="447276"/>
            <a:ext cx="2743192" cy="2743261"/>
            <a:chOff x="5555693" y="1200126"/>
            <a:chExt cx="2743192" cy="2743261"/>
          </a:xfrm>
        </p:grpSpPr>
        <p:sp>
          <p:nvSpPr>
            <p:cNvPr id="91" name="Google Shape;91;p21"/>
            <p:cNvSpPr/>
            <p:nvPr/>
          </p:nvSpPr>
          <p:spPr>
            <a:xfrm>
              <a:off x="5555693" y="1200126"/>
              <a:ext cx="2743192" cy="2743261"/>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21"/>
            <p:cNvPicPr preferRelativeResize="0"/>
            <p:nvPr/>
          </p:nvPicPr>
          <p:blipFill rotWithShape="1">
            <a:blip r:embed="rId3">
              <a:alphaModFix/>
            </a:blip>
            <a:srcRect l="504" r="495"/>
            <a:stretch/>
          </p:blipFill>
          <p:spPr>
            <a:xfrm>
              <a:off x="5682264" y="1314019"/>
              <a:ext cx="2490000" cy="25152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Nathaniel Hawthorne</a:t>
            </a:r>
            <a:endParaRPr/>
          </a:p>
        </p:txBody>
      </p:sp>
      <p:sp>
        <p:nvSpPr>
          <p:cNvPr id="232" name="Google Shape;232;p39"/>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dirty="0"/>
              <a:t>Born: July 4, 1804, in Salem, Massachusetts;</a:t>
            </a:r>
            <a:endParaRPr dirty="0"/>
          </a:p>
          <a:p>
            <a:pPr marL="457200" lvl="0" indent="-393700" algn="l" rtl="0">
              <a:spcBef>
                <a:spcPts val="0"/>
              </a:spcBef>
              <a:spcAft>
                <a:spcPts val="0"/>
              </a:spcAft>
              <a:buSzPts val="2600"/>
              <a:buChar char="•"/>
            </a:pPr>
            <a:r>
              <a:rPr lang="en" dirty="0"/>
              <a:t>Died: May 19, 1864;</a:t>
            </a:r>
            <a:endParaRPr dirty="0"/>
          </a:p>
          <a:p>
            <a:pPr marL="457200" lvl="0" indent="-393700" algn="l" rtl="0">
              <a:spcBef>
                <a:spcPts val="0"/>
              </a:spcBef>
              <a:spcAft>
                <a:spcPts val="0"/>
              </a:spcAft>
              <a:buSzPts val="2600"/>
              <a:buChar char="•"/>
            </a:pPr>
            <a:r>
              <a:rPr lang="en" dirty="0"/>
              <a:t>Published his first novel, </a:t>
            </a:r>
            <a:r>
              <a:rPr lang="en" i="1" dirty="0"/>
              <a:t>Fanshawe</a:t>
            </a:r>
            <a:r>
              <a:rPr lang="en" dirty="0"/>
              <a:t>, in 1828;</a:t>
            </a:r>
            <a:endParaRPr dirty="0"/>
          </a:p>
          <a:p>
            <a:pPr marL="457200" lvl="0" indent="-393700" algn="l" rtl="0">
              <a:spcBef>
                <a:spcPts val="0"/>
              </a:spcBef>
              <a:spcAft>
                <a:spcPts val="0"/>
              </a:spcAft>
              <a:buSzPts val="2600"/>
              <a:buChar char="•"/>
            </a:pPr>
            <a:r>
              <a:rPr lang="en" dirty="0"/>
              <a:t>Published </a:t>
            </a:r>
            <a:r>
              <a:rPr lang="en" i="1" dirty="0"/>
              <a:t>The Scarlet Letter </a:t>
            </a:r>
            <a:r>
              <a:rPr lang="en" dirty="0"/>
              <a:t>in 1850.</a:t>
            </a:r>
            <a:endParaRPr dirty="0"/>
          </a:p>
          <a:p>
            <a:pPr marL="0" lvl="0" indent="0" algn="l" rtl="0">
              <a:spcBef>
                <a:spcPts val="520"/>
              </a:spcBef>
              <a:spcAft>
                <a:spcPts val="0"/>
              </a:spcAft>
              <a:buNone/>
            </a:pPr>
            <a:endParaRPr dirty="0"/>
          </a:p>
        </p:txBody>
      </p:sp>
      <p:grpSp>
        <p:nvGrpSpPr>
          <p:cNvPr id="233" name="Google Shape;233;p39"/>
          <p:cNvGrpSpPr/>
          <p:nvPr/>
        </p:nvGrpSpPr>
        <p:grpSpPr>
          <a:xfrm>
            <a:off x="5797489" y="1200164"/>
            <a:ext cx="2743192" cy="2743177"/>
            <a:chOff x="5797489" y="1200164"/>
            <a:chExt cx="2743192" cy="2743177"/>
          </a:xfrm>
        </p:grpSpPr>
        <p:sp>
          <p:nvSpPr>
            <p:cNvPr id="234" name="Google Shape;234;p39"/>
            <p:cNvSpPr/>
            <p:nvPr/>
          </p:nvSpPr>
          <p:spPr>
            <a:xfrm>
              <a:off x="5797489" y="1200164"/>
              <a:ext cx="2743192" cy="2743177"/>
            </a:xfrm>
            <a:prstGeom prst="ellipse">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5" name="Google Shape;235;p39"/>
            <p:cNvPicPr preferRelativeResize="0"/>
            <p:nvPr/>
          </p:nvPicPr>
          <p:blipFill rotWithShape="1">
            <a:blip r:embed="rId3">
              <a:alphaModFix/>
            </a:blip>
            <a:srcRect t="13945" b="13945"/>
            <a:stretch/>
          </p:blipFill>
          <p:spPr>
            <a:xfrm>
              <a:off x="5924060" y="1314054"/>
              <a:ext cx="2490000" cy="25155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0"/>
          <p:cNvSpPr txBox="1">
            <a:spLocks noGrp="1"/>
          </p:cNvSpPr>
          <p:nvPr>
            <p:ph type="body" idx="1"/>
          </p:nvPr>
        </p:nvSpPr>
        <p:spPr>
          <a:xfrm>
            <a:off x="457200" y="1343216"/>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600"/>
              </a:spcAft>
              <a:buSzPts val="2600"/>
              <a:buChar char="•"/>
            </a:pPr>
            <a:r>
              <a:rPr lang="en" dirty="0"/>
              <a:t>Read the two stories written by Nathaniel Hawthorne</a:t>
            </a:r>
            <a:endParaRPr dirty="0">
              <a:highlight>
                <a:srgbClr val="00FFFF"/>
              </a:highlight>
            </a:endParaRPr>
          </a:p>
          <a:p>
            <a:pPr marL="457200" lvl="0" indent="-393700" algn="l" rtl="0">
              <a:spcBef>
                <a:spcPts val="0"/>
              </a:spcBef>
              <a:spcAft>
                <a:spcPts val="600"/>
              </a:spcAft>
              <a:buSzPts val="2600"/>
              <a:buChar char="•"/>
            </a:pPr>
            <a:r>
              <a:rPr lang="en" dirty="0"/>
              <a:t>Using a highlighter, highlight anything that is an example of Dark Romanticism.</a:t>
            </a:r>
            <a:endParaRPr dirty="0"/>
          </a:p>
          <a:p>
            <a:pPr marL="457200" lvl="0" indent="-393700" algn="l" rtl="0">
              <a:spcBef>
                <a:spcPts val="0"/>
              </a:spcBef>
              <a:spcAft>
                <a:spcPts val="0"/>
              </a:spcAft>
              <a:buSzPts val="2600"/>
              <a:buChar char="•"/>
            </a:pPr>
            <a:r>
              <a:rPr lang="en" dirty="0"/>
              <a:t>Using a pen/pencil, write the characteristic of Dark Romanticism the example matches with.</a:t>
            </a:r>
            <a:endParaRPr dirty="0"/>
          </a:p>
        </p:txBody>
      </p:sp>
      <p:sp>
        <p:nvSpPr>
          <p:cNvPr id="241" name="Google Shape;241;p40"/>
          <p:cNvSpPr txBox="1">
            <a:spLocks noGrp="1"/>
          </p:cNvSpPr>
          <p:nvPr>
            <p:ph type="title"/>
          </p:nvPr>
        </p:nvSpPr>
        <p:spPr>
          <a:xfrm>
            <a:off x="457200" y="307250"/>
            <a:ext cx="71724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Why-Lighting</a:t>
            </a:r>
            <a:endParaRPr/>
          </a:p>
        </p:txBody>
      </p:sp>
      <p:grpSp>
        <p:nvGrpSpPr>
          <p:cNvPr id="242" name="Google Shape;242;p40"/>
          <p:cNvGrpSpPr/>
          <p:nvPr/>
        </p:nvGrpSpPr>
        <p:grpSpPr>
          <a:xfrm>
            <a:off x="7629625" y="298775"/>
            <a:ext cx="1215900" cy="1257300"/>
            <a:chOff x="7629625" y="298775"/>
            <a:chExt cx="1215900" cy="1257300"/>
          </a:xfrm>
        </p:grpSpPr>
        <p:sp>
          <p:nvSpPr>
            <p:cNvPr id="243" name="Google Shape;243;p40"/>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40"/>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1"/>
          <p:cNvSpPr txBox="1">
            <a:spLocks noGrp="1"/>
          </p:cNvSpPr>
          <p:nvPr>
            <p:ph type="body" idx="1"/>
          </p:nvPr>
        </p:nvSpPr>
        <p:spPr>
          <a:xfrm>
            <a:off x="457200" y="1309352"/>
            <a:ext cx="6154858"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With a partner, compare annotations.</a:t>
            </a:r>
            <a:endParaRPr dirty="0"/>
          </a:p>
          <a:p>
            <a:pPr marL="457200" lvl="0" indent="-393700" algn="l" rtl="0">
              <a:lnSpc>
                <a:spcPct val="115000"/>
              </a:lnSpc>
              <a:spcBef>
                <a:spcPts val="600"/>
              </a:spcBef>
              <a:spcAft>
                <a:spcPts val="0"/>
              </a:spcAft>
              <a:buSzPts val="2600"/>
              <a:buChar char="•"/>
            </a:pPr>
            <a:r>
              <a:rPr lang="en" dirty="0"/>
              <a:t>What did you highlight that was the same? Different?</a:t>
            </a:r>
            <a:endParaRPr dirty="0"/>
          </a:p>
          <a:p>
            <a:pPr marL="457200" lvl="0" indent="-393700" algn="l" rtl="0">
              <a:lnSpc>
                <a:spcPct val="115000"/>
              </a:lnSpc>
              <a:spcBef>
                <a:spcPts val="0"/>
              </a:spcBef>
              <a:spcAft>
                <a:spcPts val="0"/>
              </a:spcAft>
              <a:buSzPts val="2600"/>
              <a:buChar char="•"/>
            </a:pPr>
            <a:r>
              <a:rPr lang="en" dirty="0"/>
              <a:t>Discuss your “why” for highlights that differ.</a:t>
            </a:r>
            <a:endParaRPr dirty="0"/>
          </a:p>
          <a:p>
            <a:pPr marL="457200" lvl="0" indent="-393700" algn="l" rtl="0">
              <a:lnSpc>
                <a:spcPct val="115000"/>
              </a:lnSpc>
              <a:spcBef>
                <a:spcPts val="0"/>
              </a:spcBef>
              <a:spcAft>
                <a:spcPts val="0"/>
              </a:spcAft>
              <a:buSzPts val="2600"/>
              <a:buChar char="•"/>
            </a:pPr>
            <a:r>
              <a:rPr lang="en" dirty="0"/>
              <a:t>How do these two stories meet the characteristics of Dark Romanticism?</a:t>
            </a:r>
            <a:endParaRPr dirty="0"/>
          </a:p>
        </p:txBody>
      </p:sp>
      <p:sp>
        <p:nvSpPr>
          <p:cNvPr id="250" name="Google Shape;250;p41"/>
          <p:cNvSpPr txBox="1">
            <a:spLocks noGrp="1"/>
          </p:cNvSpPr>
          <p:nvPr>
            <p:ph type="title"/>
          </p:nvPr>
        </p:nvSpPr>
        <p:spPr>
          <a:xfrm>
            <a:off x="457200" y="307250"/>
            <a:ext cx="71724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Why-Lighting</a:t>
            </a:r>
            <a:endParaRPr/>
          </a:p>
        </p:txBody>
      </p:sp>
      <p:grpSp>
        <p:nvGrpSpPr>
          <p:cNvPr id="251" name="Google Shape;251;p41"/>
          <p:cNvGrpSpPr/>
          <p:nvPr/>
        </p:nvGrpSpPr>
        <p:grpSpPr>
          <a:xfrm>
            <a:off x="7629625" y="298775"/>
            <a:ext cx="1215900" cy="1257300"/>
            <a:chOff x="7629625" y="298775"/>
            <a:chExt cx="1215900" cy="1257300"/>
          </a:xfrm>
        </p:grpSpPr>
        <p:sp>
          <p:nvSpPr>
            <p:cNvPr id="252" name="Google Shape;252;p41"/>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3" name="Google Shape;253;p41"/>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body" idx="1"/>
          </p:nvPr>
        </p:nvSpPr>
        <p:spPr>
          <a:xfrm>
            <a:off x="454047" y="1110706"/>
            <a:ext cx="7548530" cy="3434100"/>
          </a:xfrm>
          <a:prstGeom prst="rect">
            <a:avLst/>
          </a:prstGeom>
        </p:spPr>
        <p:txBody>
          <a:bodyPr spcFirstLastPara="1" wrap="square" lIns="91425" tIns="45700" rIns="91425" bIns="45700" anchor="t" anchorCtr="0">
            <a:normAutofit fontScale="77500" lnSpcReduction="20000"/>
          </a:bodyPr>
          <a:lstStyle/>
          <a:p>
            <a:pPr marL="231775" lvl="0" indent="-207009" algn="l" rtl="0">
              <a:spcBef>
                <a:spcPts val="520"/>
              </a:spcBef>
              <a:spcAft>
                <a:spcPts val="0"/>
              </a:spcAft>
              <a:buSzPct val="100000"/>
              <a:buChar char="•"/>
            </a:pPr>
            <a:r>
              <a:rPr lang="en" dirty="0"/>
              <a:t>Read through the excerpt of </a:t>
            </a:r>
            <a:r>
              <a:rPr lang="en" i="1" dirty="0"/>
              <a:t>The Scarlet Letter</a:t>
            </a:r>
            <a:r>
              <a:rPr lang="en" dirty="0"/>
              <a:t>.</a:t>
            </a:r>
            <a:endParaRPr dirty="0"/>
          </a:p>
          <a:p>
            <a:pPr marL="231775" lvl="0" indent="-207009" algn="l" rtl="0">
              <a:spcBef>
                <a:spcPts val="520"/>
              </a:spcBef>
              <a:spcAft>
                <a:spcPts val="0"/>
              </a:spcAft>
              <a:buSzPct val="100000"/>
              <a:buChar char="•"/>
            </a:pPr>
            <a:r>
              <a:rPr lang="en" dirty="0"/>
              <a:t>Lightly circle words that seem most significant to the piece or convey the most meaning to you.</a:t>
            </a:r>
            <a:endParaRPr dirty="0"/>
          </a:p>
          <a:p>
            <a:pPr marL="231775" lvl="0" indent="-207009" algn="l" rtl="0">
              <a:spcBef>
                <a:spcPts val="520"/>
              </a:spcBef>
              <a:spcAft>
                <a:spcPts val="0"/>
              </a:spcAft>
              <a:buSzPct val="100000"/>
              <a:buChar char="•"/>
            </a:pPr>
            <a:r>
              <a:rPr lang="en" dirty="0"/>
              <a:t>Write those words down in order as you read them from top to bottom and left to right. </a:t>
            </a:r>
            <a:endParaRPr dirty="0"/>
          </a:p>
          <a:p>
            <a:pPr marL="231775" lvl="0" indent="-207009" algn="l" rtl="0">
              <a:spcBef>
                <a:spcPts val="520"/>
              </a:spcBef>
              <a:spcAft>
                <a:spcPts val="0"/>
              </a:spcAft>
              <a:buSzPct val="100000"/>
              <a:buChar char="•"/>
            </a:pPr>
            <a:r>
              <a:rPr lang="en" dirty="0"/>
              <a:t>If you are happy with the words you chose and you feel like they represent the piece, take a black permanent marker and place a box around each word. Leave the word itself untouched.</a:t>
            </a:r>
            <a:endParaRPr dirty="0"/>
          </a:p>
          <a:p>
            <a:pPr marL="231775" lvl="0" indent="-207009" algn="l" rtl="0">
              <a:spcBef>
                <a:spcPts val="520"/>
              </a:spcBef>
              <a:spcAft>
                <a:spcPts val="0"/>
              </a:spcAft>
              <a:buSzPct val="100000"/>
              <a:buChar char="•"/>
            </a:pPr>
            <a:r>
              <a:rPr lang="en" dirty="0"/>
              <a:t>Finally, go back through the piece of writing and black out the </a:t>
            </a:r>
            <a:br>
              <a:rPr lang="en" dirty="0"/>
            </a:br>
            <a:r>
              <a:rPr lang="en" dirty="0"/>
              <a:t>rest of the words, leaving only the words you chose untouched.</a:t>
            </a:r>
            <a:endParaRPr dirty="0"/>
          </a:p>
        </p:txBody>
      </p:sp>
      <p:sp>
        <p:nvSpPr>
          <p:cNvPr id="259" name="Google Shape;259;p42"/>
          <p:cNvSpPr txBox="1">
            <a:spLocks noGrp="1"/>
          </p:cNvSpPr>
          <p:nvPr>
            <p:ph type="title"/>
          </p:nvPr>
        </p:nvSpPr>
        <p:spPr>
          <a:xfrm>
            <a:off x="454047" y="111758"/>
            <a:ext cx="71724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Blackout Poetry</a:t>
            </a:r>
            <a:endParaRPr dirty="0"/>
          </a:p>
        </p:txBody>
      </p:sp>
      <p:grpSp>
        <p:nvGrpSpPr>
          <p:cNvPr id="260" name="Google Shape;260;p42"/>
          <p:cNvGrpSpPr/>
          <p:nvPr/>
        </p:nvGrpSpPr>
        <p:grpSpPr>
          <a:xfrm>
            <a:off x="7629625" y="298775"/>
            <a:ext cx="1215900" cy="1257300"/>
            <a:chOff x="7629625" y="298775"/>
            <a:chExt cx="1215900" cy="1257300"/>
          </a:xfrm>
        </p:grpSpPr>
        <p:sp>
          <p:nvSpPr>
            <p:cNvPr id="261" name="Google Shape;261;p42"/>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p42"/>
            <p:cNvPicPr preferRelativeResize="0"/>
            <p:nvPr/>
          </p:nvPicPr>
          <p:blipFill rotWithShape="1">
            <a:blip r:embed="rId3">
              <a:alphaModFix/>
            </a:blip>
            <a:srcRect l="25240" r="25240"/>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43" descr="Learn how to create a blackout poem using Google Slides" title="Blackout Poetry - Google Slides">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44"/>
          <p:cNvPicPr preferRelativeResize="0"/>
          <p:nvPr/>
        </p:nvPicPr>
        <p:blipFill>
          <a:blip r:embed="rId3">
            <a:alphaModFix/>
          </a:blip>
          <a:stretch>
            <a:fillRect/>
          </a:stretch>
        </p:blipFill>
        <p:spPr>
          <a:xfrm>
            <a:off x="2972488" y="152400"/>
            <a:ext cx="3199025" cy="48387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45"/>
          <p:cNvPicPr preferRelativeResize="0"/>
          <p:nvPr/>
        </p:nvPicPr>
        <p:blipFill>
          <a:blip r:embed="rId3">
            <a:alphaModFix/>
          </a:blip>
          <a:stretch>
            <a:fillRect/>
          </a:stretch>
        </p:blipFill>
        <p:spPr>
          <a:xfrm>
            <a:off x="2950038" y="152400"/>
            <a:ext cx="3243915" cy="48387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6"/>
          <p:cNvPicPr preferRelativeResize="0"/>
          <p:nvPr/>
        </p:nvPicPr>
        <p:blipFill>
          <a:blip r:embed="rId3">
            <a:alphaModFix/>
          </a:blip>
          <a:stretch>
            <a:fillRect/>
          </a:stretch>
        </p:blipFill>
        <p:spPr>
          <a:xfrm>
            <a:off x="2660038" y="152400"/>
            <a:ext cx="3823918" cy="48387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7"/>
          <p:cNvSpPr txBox="1">
            <a:spLocks noGrp="1"/>
          </p:cNvSpPr>
          <p:nvPr>
            <p:ph type="body" idx="1"/>
          </p:nvPr>
        </p:nvSpPr>
        <p:spPr>
          <a:xfrm>
            <a:off x="463506" y="1134791"/>
            <a:ext cx="5098568" cy="3304778"/>
          </a:xfrm>
          <a:prstGeom prst="rect">
            <a:avLst/>
          </a:prstGeom>
        </p:spPr>
        <p:txBody>
          <a:bodyPr spcFirstLastPara="1" wrap="square" lIns="91400" tIns="91400" rIns="91400" bIns="91400" anchor="t" anchorCtr="0">
            <a:normAutofit/>
          </a:bodyPr>
          <a:lstStyle/>
          <a:p>
            <a:pPr marL="231775" lvl="0" indent="-231775" algn="l" rtl="0">
              <a:spcBef>
                <a:spcPts val="520"/>
              </a:spcBef>
              <a:spcAft>
                <a:spcPts val="0"/>
              </a:spcAft>
              <a:buSzPts val="2600"/>
              <a:buChar char="•"/>
            </a:pPr>
            <a:r>
              <a:rPr lang="en" dirty="0"/>
              <a:t>Read through </a:t>
            </a:r>
            <a:r>
              <a:rPr lang="en" i="1" dirty="0"/>
              <a:t>The Scarlet Letter.</a:t>
            </a:r>
            <a:endParaRPr i="1" dirty="0"/>
          </a:p>
          <a:p>
            <a:pPr marL="231775" lvl="0" indent="-231775" algn="l" rtl="0">
              <a:spcBef>
                <a:spcPts val="520"/>
              </a:spcBef>
              <a:spcAft>
                <a:spcPts val="0"/>
              </a:spcAft>
              <a:buSzPts val="2600"/>
              <a:buChar char="•"/>
            </a:pPr>
            <a:r>
              <a:rPr lang="en" dirty="0"/>
              <a:t>Lightly circle the words that help you answer the question:</a:t>
            </a:r>
            <a:endParaRPr dirty="0"/>
          </a:p>
          <a:p>
            <a:pPr marL="580629" lvl="1" indent="-285750" algn="l" rtl="0">
              <a:spcBef>
                <a:spcPts val="360"/>
              </a:spcBef>
              <a:spcAft>
                <a:spcPts val="0"/>
              </a:spcAft>
              <a:buSzPct val="100000"/>
              <a:buFont typeface="Wingdings" panose="05000000000000000000" pitchFamily="2" charset="2"/>
              <a:buChar char="§"/>
            </a:pPr>
            <a:r>
              <a:rPr lang="en" dirty="0"/>
              <a:t>How does Nathaniel Hawthorne demonstrate the qualities and characteristics of Dark Romanticism through his writing?</a:t>
            </a:r>
            <a:endParaRPr dirty="0"/>
          </a:p>
          <a:p>
            <a:pPr marL="231775" lvl="0" indent="-231775" algn="l" rtl="0">
              <a:spcBef>
                <a:spcPts val="520"/>
              </a:spcBef>
              <a:spcAft>
                <a:spcPts val="0"/>
              </a:spcAft>
              <a:buSzPts val="2600"/>
              <a:buChar char="•"/>
            </a:pPr>
            <a:r>
              <a:rPr lang="en" dirty="0"/>
              <a:t>Complete the Blackout Poetry process.</a:t>
            </a:r>
            <a:endParaRPr dirty="0"/>
          </a:p>
        </p:txBody>
      </p:sp>
      <p:sp>
        <p:nvSpPr>
          <p:cNvPr id="288" name="Google Shape;288;p47"/>
          <p:cNvSpPr txBox="1">
            <a:spLocks noGrp="1"/>
          </p:cNvSpPr>
          <p:nvPr>
            <p:ph type="title"/>
          </p:nvPr>
        </p:nvSpPr>
        <p:spPr>
          <a:xfrm>
            <a:off x="457200" y="193735"/>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Blackout Poetry</a:t>
            </a:r>
            <a:endParaRPr dirty="0"/>
          </a:p>
        </p:txBody>
      </p:sp>
      <p:grpSp>
        <p:nvGrpSpPr>
          <p:cNvPr id="289" name="Google Shape;289;p47"/>
          <p:cNvGrpSpPr/>
          <p:nvPr/>
        </p:nvGrpSpPr>
        <p:grpSpPr>
          <a:xfrm>
            <a:off x="7629625" y="298775"/>
            <a:ext cx="1215900" cy="1257300"/>
            <a:chOff x="7629625" y="298775"/>
            <a:chExt cx="1215900" cy="1257300"/>
          </a:xfrm>
        </p:grpSpPr>
        <p:sp>
          <p:nvSpPr>
            <p:cNvPr id="290" name="Google Shape;290;p47"/>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1" name="Google Shape;291;p47"/>
            <p:cNvPicPr preferRelativeResize="0"/>
            <p:nvPr/>
          </p:nvPicPr>
          <p:blipFill rotWithShape="1">
            <a:blip r:embed="rId3">
              <a:alphaModFix/>
            </a:blip>
            <a:srcRect l="25240" r="25240"/>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292" name="Google Shape;292;p47"/>
          <p:cNvPicPr preferRelativeResize="0"/>
          <p:nvPr/>
        </p:nvPicPr>
        <p:blipFill>
          <a:blip r:embed="rId4">
            <a:alphaModFix/>
          </a:blip>
          <a:stretch>
            <a:fillRect/>
          </a:stretch>
        </p:blipFill>
        <p:spPr>
          <a:xfrm>
            <a:off x="5860917" y="1750657"/>
            <a:ext cx="2087524" cy="2641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530350" y="615486"/>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Essential Questions</a:t>
            </a:r>
            <a:endParaRPr dirty="0"/>
          </a:p>
        </p:txBody>
      </p:sp>
      <p:sp>
        <p:nvSpPr>
          <p:cNvPr id="98" name="Google Shape;98;p22"/>
          <p:cNvSpPr txBox="1">
            <a:spLocks noGrp="1"/>
          </p:cNvSpPr>
          <p:nvPr>
            <p:ph type="body" idx="1"/>
          </p:nvPr>
        </p:nvSpPr>
        <p:spPr>
          <a:xfrm>
            <a:off x="530350" y="1751027"/>
            <a:ext cx="7346102" cy="1727100"/>
          </a:xfrm>
          <a:prstGeom prst="rect">
            <a:avLst/>
          </a:prstGeom>
        </p:spPr>
        <p:txBody>
          <a:bodyPr spcFirstLastPara="1" wrap="square" lIns="45700" tIns="45700" rIns="45700" bIns="45700" anchor="t" anchorCtr="0">
            <a:noAutofit/>
          </a:bodyPr>
          <a:lstStyle/>
          <a:p>
            <a:pPr marL="457200" lvl="0" indent="-393700" algn="l" rtl="0">
              <a:spcBef>
                <a:spcPts val="0"/>
              </a:spcBef>
              <a:spcAft>
                <a:spcPts val="600"/>
              </a:spcAft>
              <a:buSzPts val="2600"/>
              <a:buAutoNum type="arabicPeriod"/>
            </a:pPr>
            <a:r>
              <a:rPr lang="en" dirty="0"/>
              <a:t>How do the elements of Gothic literature reflect the dark side of romanticism?</a:t>
            </a:r>
            <a:endParaRPr dirty="0"/>
          </a:p>
          <a:p>
            <a:pPr marL="457200" lvl="0" indent="-393700" algn="l" rtl="0">
              <a:spcBef>
                <a:spcPts val="0"/>
              </a:spcBef>
              <a:spcAft>
                <a:spcPts val="0"/>
              </a:spcAft>
              <a:buSzPts val="2600"/>
              <a:buAutoNum type="arabicPeriod"/>
            </a:pPr>
            <a:r>
              <a:rPr lang="en" dirty="0"/>
              <a:t>How does the “American Identity” change during the Romantic time period?</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7AD7A-72FE-F164-26D5-AAD493124DB8}"/>
              </a:ext>
            </a:extLst>
          </p:cNvPr>
          <p:cNvSpPr>
            <a:spLocks noGrp="1"/>
          </p:cNvSpPr>
          <p:nvPr>
            <p:ph type="title"/>
          </p:nvPr>
        </p:nvSpPr>
        <p:spPr>
          <a:xfrm>
            <a:off x="530981" y="312788"/>
            <a:ext cx="7772400" cy="1021800"/>
          </a:xfrm>
        </p:spPr>
        <p:txBody>
          <a:bodyPr/>
          <a:lstStyle/>
          <a:p>
            <a:r>
              <a:rPr lang="en-US" dirty="0"/>
              <a:t>Learning Objectives</a:t>
            </a:r>
          </a:p>
        </p:txBody>
      </p:sp>
      <p:sp>
        <p:nvSpPr>
          <p:cNvPr id="3" name="Text Placeholder 2">
            <a:extLst>
              <a:ext uri="{FF2B5EF4-FFF2-40B4-BE49-F238E27FC236}">
                <a16:creationId xmlns:a16="http://schemas.microsoft.com/office/drawing/2014/main" id="{8B608298-856D-3610-AE41-B2C08D527632}"/>
              </a:ext>
            </a:extLst>
          </p:cNvPr>
          <p:cNvSpPr>
            <a:spLocks noGrp="1"/>
          </p:cNvSpPr>
          <p:nvPr>
            <p:ph type="body" idx="1"/>
          </p:nvPr>
        </p:nvSpPr>
        <p:spPr>
          <a:xfrm>
            <a:off x="530981" y="1589049"/>
            <a:ext cx="7936315" cy="1917202"/>
          </a:xfrm>
        </p:spPr>
        <p:txBody>
          <a:bodyPr>
            <a:noAutofit/>
          </a:bodyPr>
          <a:lstStyle/>
          <a:p>
            <a:r>
              <a:rPr lang="en-US" dirty="0"/>
              <a:t>Identify characteristics of the subgenre dark romanticism.</a:t>
            </a:r>
          </a:p>
          <a:p>
            <a:r>
              <a:rPr lang="en-US" dirty="0"/>
              <a:t>Compose an op-ed via blackout poetry that analyzes how the characteristics enhance your comprehension.</a:t>
            </a:r>
          </a:p>
        </p:txBody>
      </p:sp>
    </p:spTree>
    <p:extLst>
      <p:ext uri="{BB962C8B-B14F-4D97-AF65-F5344CB8AC3E}">
        <p14:creationId xmlns:p14="http://schemas.microsoft.com/office/powerpoint/2010/main" val="4056330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4"/>
          <p:cNvSpPr txBox="1">
            <a:spLocks noGrp="1"/>
          </p:cNvSpPr>
          <p:nvPr>
            <p:ph type="body" idx="1"/>
          </p:nvPr>
        </p:nvSpPr>
        <p:spPr>
          <a:xfrm>
            <a:off x="457200" y="1309352"/>
            <a:ext cx="7271057" cy="218744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dirty="0"/>
              <a:t>With your partner, read the quotes on the cards.</a:t>
            </a:r>
            <a:endParaRPr dirty="0"/>
          </a:p>
          <a:p>
            <a:pPr marL="457200" lvl="0" indent="-393700" algn="l" rtl="0">
              <a:spcBef>
                <a:spcPts val="0"/>
              </a:spcBef>
              <a:spcAft>
                <a:spcPts val="0"/>
              </a:spcAft>
              <a:buSzPts val="2600"/>
              <a:buChar char="•"/>
            </a:pPr>
            <a:r>
              <a:rPr lang="en" dirty="0"/>
              <a:t>Sort the cards into two groups: </a:t>
            </a:r>
            <a:endParaRPr dirty="0"/>
          </a:p>
          <a:p>
            <a:pPr lvl="1" algn="l" rtl="0">
              <a:spcBef>
                <a:spcPts val="0"/>
              </a:spcBef>
              <a:spcAft>
                <a:spcPts val="0"/>
              </a:spcAft>
              <a:buSzPts val="2000"/>
              <a:buFont typeface="Wingdings" panose="05000000000000000000" pitchFamily="2" charset="2"/>
              <a:buChar char="§"/>
            </a:pPr>
            <a:r>
              <a:rPr lang="en" dirty="0"/>
              <a:t>Transcendentalism</a:t>
            </a:r>
            <a:endParaRPr dirty="0"/>
          </a:p>
          <a:p>
            <a:pPr lvl="1" algn="l" rtl="0">
              <a:spcBef>
                <a:spcPts val="0"/>
              </a:spcBef>
              <a:spcAft>
                <a:spcPts val="0"/>
              </a:spcAft>
              <a:buSzPts val="2000"/>
              <a:buFont typeface="Wingdings" panose="05000000000000000000" pitchFamily="2" charset="2"/>
              <a:buChar char="§"/>
            </a:pPr>
            <a:r>
              <a:rPr lang="en" dirty="0"/>
              <a:t>Dark Romanticism</a:t>
            </a:r>
            <a:endParaRPr dirty="0"/>
          </a:p>
        </p:txBody>
      </p:sp>
      <p:sp>
        <p:nvSpPr>
          <p:cNvPr id="110" name="Google Shape;110;p24"/>
          <p:cNvSpPr txBox="1">
            <a:spLocks noGrp="1"/>
          </p:cNvSpPr>
          <p:nvPr>
            <p:ph type="title"/>
          </p:nvPr>
        </p:nvSpPr>
        <p:spPr>
          <a:xfrm>
            <a:off x="457200" y="307250"/>
            <a:ext cx="70521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Card Sort</a:t>
            </a:r>
            <a:endParaRPr/>
          </a:p>
        </p:txBody>
      </p:sp>
      <p:grpSp>
        <p:nvGrpSpPr>
          <p:cNvPr id="111" name="Google Shape;111;p24"/>
          <p:cNvGrpSpPr/>
          <p:nvPr/>
        </p:nvGrpSpPr>
        <p:grpSpPr>
          <a:xfrm>
            <a:off x="7728257" y="307250"/>
            <a:ext cx="1215900" cy="1216200"/>
            <a:chOff x="7629625" y="298794"/>
            <a:chExt cx="1215900" cy="1216200"/>
          </a:xfrm>
        </p:grpSpPr>
        <p:sp>
          <p:nvSpPr>
            <p:cNvPr id="112" name="Google Shape;112;p24"/>
            <p:cNvSpPr/>
            <p:nvPr/>
          </p:nvSpPr>
          <p:spPr>
            <a:xfrm>
              <a:off x="7629625" y="298794"/>
              <a:ext cx="1215900" cy="12162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24"/>
            <p:cNvPicPr preferRelativeResize="0"/>
            <p:nvPr/>
          </p:nvPicPr>
          <p:blipFill rotWithShape="1">
            <a:blip r:embed="rId3">
              <a:alphaModFix/>
            </a:blip>
            <a:srcRect l="514" r="504"/>
            <a:stretch/>
          </p:blipFill>
          <p:spPr>
            <a:xfrm>
              <a:off x="7685726" y="349287"/>
              <a:ext cx="1103700" cy="11151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Transcendentalism or Dark Romanticism?</a:t>
            </a:r>
            <a:endParaRPr/>
          </a:p>
        </p:txBody>
      </p:sp>
      <p:sp>
        <p:nvSpPr>
          <p:cNvPr id="119" name="Google Shape;119;p25"/>
          <p:cNvSpPr txBox="1">
            <a:spLocks noGrp="1"/>
          </p:cNvSpPr>
          <p:nvPr>
            <p:ph type="body" idx="1"/>
          </p:nvPr>
        </p:nvSpPr>
        <p:spPr>
          <a:xfrm>
            <a:off x="2574750" y="1534732"/>
            <a:ext cx="3994500" cy="2376300"/>
          </a:xfrm>
          <a:prstGeom prst="rect">
            <a:avLst/>
          </a:prstGeom>
        </p:spPr>
        <p:txBody>
          <a:bodyPr spcFirstLastPara="1" wrap="square" lIns="91400" tIns="91400" rIns="91400" bIns="91400" anchor="t" anchorCtr="0">
            <a:normAutofit fontScale="77500" lnSpcReduction="20000"/>
          </a:bodyPr>
          <a:lstStyle/>
          <a:p>
            <a:pPr marL="0" lvl="0" indent="0" algn="l" rtl="0">
              <a:spcBef>
                <a:spcPts val="520"/>
              </a:spcBef>
              <a:spcAft>
                <a:spcPts val="0"/>
              </a:spcAft>
              <a:buNone/>
            </a:pPr>
            <a:r>
              <a:rPr lang="en" dirty="0"/>
              <a:t>There are certain queer times and occasions in this strange mixed affair we call life when a man takes this whole universe for a vast practical joke, though the wit thereof he but dimly discerns, and more than suspects that the joke is at nobody's expense but his own."</a:t>
            </a:r>
            <a:endParaRPr dirty="0"/>
          </a:p>
        </p:txBody>
      </p:sp>
      <p:sp>
        <p:nvSpPr>
          <p:cNvPr id="120" name="Google Shape;120;p25"/>
          <p:cNvSpPr txBox="1">
            <a:spLocks noGrp="1"/>
          </p:cNvSpPr>
          <p:nvPr>
            <p:ph type="body" idx="2"/>
          </p:nvPr>
        </p:nvSpPr>
        <p:spPr>
          <a:xfrm>
            <a:off x="3017949" y="3943350"/>
            <a:ext cx="3108000" cy="521400"/>
          </a:xfrm>
          <a:prstGeom prst="rect">
            <a:avLst/>
          </a:prstGeom>
        </p:spPr>
        <p:txBody>
          <a:bodyPr spcFirstLastPara="1" wrap="square" lIns="91400" tIns="91400" rIns="91400" bIns="91400" anchor="t" anchorCtr="0">
            <a:normAutofit/>
          </a:bodyPr>
          <a:lstStyle/>
          <a:p>
            <a:pPr marL="0" lvl="0" indent="0" algn="l" rtl="0">
              <a:spcBef>
                <a:spcPts val="320"/>
              </a:spcBef>
              <a:spcAft>
                <a:spcPts val="0"/>
              </a:spcAft>
              <a:buClr>
                <a:schemeClr val="dk1"/>
              </a:buClr>
              <a:buSzPts val="1100"/>
              <a:buFont typeface="Arial"/>
              <a:buNone/>
            </a:pPr>
            <a:r>
              <a:rPr lang="en"/>
              <a:t>— Herman Melville (Moby-Dick)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6"/>
          <p:cNvSpPr txBox="1">
            <a:spLocks noGrp="1"/>
          </p:cNvSpPr>
          <p:nvPr>
            <p:ph type="body" idx="1"/>
          </p:nvPr>
        </p:nvSpPr>
        <p:spPr>
          <a:xfrm>
            <a:off x="2574750" y="1534732"/>
            <a:ext cx="3994500" cy="2376300"/>
          </a:xfrm>
          <a:prstGeom prst="rect">
            <a:avLst/>
          </a:prstGeom>
        </p:spPr>
        <p:txBody>
          <a:bodyPr spcFirstLastPara="1" wrap="square" lIns="91400" tIns="91400" rIns="91400" bIns="91400" anchor="t" anchorCtr="0">
            <a:normAutofit fontScale="70000" lnSpcReduction="20000"/>
          </a:bodyPr>
          <a:lstStyle/>
          <a:p>
            <a:pPr marL="0" lvl="0" indent="0" algn="l" rtl="0">
              <a:spcBef>
                <a:spcPts val="520"/>
              </a:spcBef>
              <a:spcAft>
                <a:spcPts val="0"/>
              </a:spcAft>
              <a:buNone/>
            </a:pPr>
            <a:r>
              <a:rPr lang="en" dirty="0"/>
              <a:t>If the stars should appear one night in a thousand years, how would men believe and adore; and preserve for many generations the remembrance of the city of God which had been shown! But every night come out these envoys of beauty, and light the universe with their admonishing smile."</a:t>
            </a:r>
            <a:endParaRPr dirty="0"/>
          </a:p>
        </p:txBody>
      </p:sp>
      <p:sp>
        <p:nvSpPr>
          <p:cNvPr id="126" name="Google Shape;126;p26"/>
          <p:cNvSpPr txBox="1">
            <a:spLocks noGrp="1"/>
          </p:cNvSpPr>
          <p:nvPr>
            <p:ph type="body" idx="2"/>
          </p:nvPr>
        </p:nvSpPr>
        <p:spPr>
          <a:xfrm>
            <a:off x="3017949" y="3943350"/>
            <a:ext cx="3108000" cy="521400"/>
          </a:xfrm>
          <a:prstGeom prst="rect">
            <a:avLst/>
          </a:prstGeom>
        </p:spPr>
        <p:txBody>
          <a:bodyPr spcFirstLastPara="1" wrap="square" lIns="91400" tIns="91400" rIns="91400" bIns="91400" anchor="t" anchorCtr="0">
            <a:normAutofit fontScale="77500" lnSpcReduction="20000"/>
          </a:bodyPr>
          <a:lstStyle/>
          <a:p>
            <a:pPr marL="0" lvl="0" indent="0" algn="l" rtl="0">
              <a:spcBef>
                <a:spcPts val="320"/>
              </a:spcBef>
              <a:spcAft>
                <a:spcPts val="0"/>
              </a:spcAft>
              <a:buClr>
                <a:schemeClr val="dk1"/>
              </a:buClr>
              <a:buSzPct val="68750"/>
              <a:buFont typeface="Arial"/>
              <a:buNone/>
            </a:pPr>
            <a:r>
              <a:rPr lang="en"/>
              <a:t>— Ralph Waldo Emerson (Nature and Selected Essays)</a:t>
            </a:r>
            <a:endParaRPr/>
          </a:p>
        </p:txBody>
      </p:sp>
      <p:sp>
        <p:nvSpPr>
          <p:cNvPr id="127" name="Google Shape;127;p2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Transcendentalism or Dark Romanticism?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Transcendentalism or Dark Romanticism?</a:t>
            </a:r>
            <a:endParaRPr/>
          </a:p>
        </p:txBody>
      </p:sp>
      <p:sp>
        <p:nvSpPr>
          <p:cNvPr id="133" name="Google Shape;133;p27"/>
          <p:cNvSpPr txBox="1">
            <a:spLocks noGrp="1"/>
          </p:cNvSpPr>
          <p:nvPr>
            <p:ph type="body" idx="1"/>
          </p:nvPr>
        </p:nvSpPr>
        <p:spPr>
          <a:xfrm>
            <a:off x="2574750" y="1534732"/>
            <a:ext cx="3994500" cy="2376300"/>
          </a:xfrm>
          <a:prstGeom prst="rect">
            <a:avLst/>
          </a:prstGeom>
        </p:spPr>
        <p:txBody>
          <a:bodyPr spcFirstLastPara="1" wrap="square" lIns="91400" tIns="91400" rIns="91400" bIns="91400" anchor="t" anchorCtr="0">
            <a:normAutofit fontScale="92500" lnSpcReduction="20000"/>
          </a:bodyPr>
          <a:lstStyle/>
          <a:p>
            <a:pPr marL="0" lvl="0" indent="0" algn="l" rtl="0">
              <a:spcBef>
                <a:spcPts val="520"/>
              </a:spcBef>
              <a:spcAft>
                <a:spcPts val="0"/>
              </a:spcAft>
              <a:buNone/>
            </a:pPr>
            <a:r>
              <a:rPr lang="en" dirty="0"/>
              <a:t>His eye was like the eye of a vulture, the eye of one of those terrible birds that watch and wait while an animal dies, and then fall upon the dead body and pull it to pieces to eat it.”</a:t>
            </a:r>
            <a:endParaRPr dirty="0"/>
          </a:p>
        </p:txBody>
      </p:sp>
      <p:sp>
        <p:nvSpPr>
          <p:cNvPr id="134" name="Google Shape;134;p27"/>
          <p:cNvSpPr txBox="1">
            <a:spLocks noGrp="1"/>
          </p:cNvSpPr>
          <p:nvPr>
            <p:ph type="body" idx="2"/>
          </p:nvPr>
        </p:nvSpPr>
        <p:spPr>
          <a:xfrm>
            <a:off x="3017949" y="3943350"/>
            <a:ext cx="3108000" cy="521400"/>
          </a:xfrm>
          <a:prstGeom prst="rect">
            <a:avLst/>
          </a:prstGeom>
        </p:spPr>
        <p:txBody>
          <a:bodyPr spcFirstLastPara="1" wrap="square" lIns="91400" tIns="91400" rIns="91400" bIns="91400" anchor="t" anchorCtr="0">
            <a:normAutofit fontScale="85000" lnSpcReduction="10000"/>
          </a:bodyPr>
          <a:lstStyle/>
          <a:p>
            <a:pPr marL="0" lvl="0" indent="0" algn="l" rtl="0">
              <a:spcBef>
                <a:spcPts val="320"/>
              </a:spcBef>
              <a:spcAft>
                <a:spcPts val="0"/>
              </a:spcAft>
              <a:buNone/>
            </a:pPr>
            <a:r>
              <a:rPr lang="en"/>
              <a:t>― Edgar Allan Poe, The Tell-Tale Heart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Transcendentalism or Dark Romanticism?</a:t>
            </a:r>
            <a:endParaRPr/>
          </a:p>
        </p:txBody>
      </p:sp>
      <p:sp>
        <p:nvSpPr>
          <p:cNvPr id="140" name="Google Shape;140;p28"/>
          <p:cNvSpPr txBox="1">
            <a:spLocks noGrp="1"/>
          </p:cNvSpPr>
          <p:nvPr>
            <p:ph type="body" idx="1"/>
          </p:nvPr>
        </p:nvSpPr>
        <p:spPr>
          <a:xfrm>
            <a:off x="2574750" y="1534732"/>
            <a:ext cx="3994500" cy="2376300"/>
          </a:xfrm>
          <a:prstGeom prst="rect">
            <a:avLst/>
          </a:prstGeom>
        </p:spPr>
        <p:txBody>
          <a:bodyPr spcFirstLastPara="1" wrap="square" lIns="91400" tIns="91400" rIns="91400" bIns="91400" anchor="t" anchorCtr="0">
            <a:normAutofit/>
          </a:bodyPr>
          <a:lstStyle/>
          <a:p>
            <a:pPr marL="0" lvl="0" indent="0" algn="l" rtl="0">
              <a:spcBef>
                <a:spcPts val="520"/>
              </a:spcBef>
              <a:spcAft>
                <a:spcPts val="0"/>
              </a:spcAft>
              <a:buNone/>
            </a:pPr>
            <a:r>
              <a:rPr lang="en"/>
              <a:t>I would prefer not to."</a:t>
            </a:r>
            <a:endParaRPr/>
          </a:p>
        </p:txBody>
      </p:sp>
      <p:sp>
        <p:nvSpPr>
          <p:cNvPr id="141" name="Google Shape;141;p28"/>
          <p:cNvSpPr txBox="1">
            <a:spLocks noGrp="1"/>
          </p:cNvSpPr>
          <p:nvPr>
            <p:ph type="body" idx="2"/>
          </p:nvPr>
        </p:nvSpPr>
        <p:spPr>
          <a:xfrm>
            <a:off x="3017949" y="3943350"/>
            <a:ext cx="3108000" cy="521400"/>
          </a:xfrm>
          <a:prstGeom prst="rect">
            <a:avLst/>
          </a:prstGeom>
        </p:spPr>
        <p:txBody>
          <a:bodyPr spcFirstLastPara="1" wrap="square" lIns="91400" tIns="91400" rIns="91400" bIns="91400" anchor="t" anchorCtr="0">
            <a:normAutofit fontScale="77500" lnSpcReduction="20000"/>
          </a:bodyPr>
          <a:lstStyle/>
          <a:p>
            <a:pPr marL="0" lvl="0" indent="0" algn="l" rtl="0">
              <a:spcBef>
                <a:spcPts val="320"/>
              </a:spcBef>
              <a:spcAft>
                <a:spcPts val="0"/>
              </a:spcAft>
              <a:buNone/>
            </a:pPr>
            <a:r>
              <a:rPr lang="en"/>
              <a:t>— Herman Melville (Bartleby, the Scrivener: A Story of Wall Street)</a:t>
            </a:r>
            <a:endParaRPr/>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1040</Words>
  <Application>Microsoft Macintosh PowerPoint</Application>
  <PresentationFormat>On-screen Show (16:9)</PresentationFormat>
  <Paragraphs>93</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Noto Sans Symbols</vt:lpstr>
      <vt:lpstr>Wingdings</vt:lpstr>
      <vt:lpstr>LEARN theme</vt:lpstr>
      <vt:lpstr>PowerPoint Presentation</vt:lpstr>
      <vt:lpstr>Bad Romance</vt:lpstr>
      <vt:lpstr>Essential Questions</vt:lpstr>
      <vt:lpstr>Learning Objectives</vt:lpstr>
      <vt:lpstr>Card Sort</vt:lpstr>
      <vt:lpstr>Transcendentalism or Dark Romanticism?</vt:lpstr>
      <vt:lpstr>Transcendentalism or Dark Romanticism?</vt:lpstr>
      <vt:lpstr>Transcendentalism or Dark Romanticism?</vt:lpstr>
      <vt:lpstr>Transcendentalism or Dark Romanticism?</vt:lpstr>
      <vt:lpstr>Transcendentalism or Dark Romanticism?</vt:lpstr>
      <vt:lpstr>Transcendentalism or Dark Romanticism?</vt:lpstr>
      <vt:lpstr>Transcendentalism or Dark Romanticism?</vt:lpstr>
      <vt:lpstr>Transcendentalism or Dark Romanticism?</vt:lpstr>
      <vt:lpstr>Jigsaw</vt:lpstr>
      <vt:lpstr>Jigsaw</vt:lpstr>
      <vt:lpstr>Jigsaw</vt:lpstr>
      <vt:lpstr>PowerPoint Presentation</vt:lpstr>
      <vt:lpstr>PowerPoint Presentation</vt:lpstr>
      <vt:lpstr>PowerPoint Presentation</vt:lpstr>
      <vt:lpstr>Nathaniel Hawthorne</vt:lpstr>
      <vt:lpstr>Why-Lighting</vt:lpstr>
      <vt:lpstr>Why-Lighting</vt:lpstr>
      <vt:lpstr>Blackout Poetry</vt:lpstr>
      <vt:lpstr>PowerPoint Presentation</vt:lpstr>
      <vt:lpstr>PowerPoint Presentation</vt:lpstr>
      <vt:lpstr>PowerPoint Presentation</vt:lpstr>
      <vt:lpstr>PowerPoint Presentation</vt:lpstr>
      <vt:lpstr>Blackout Poetry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 Romance</dc:title>
  <dc:creator>K20 Center</dc:creator>
  <cp:lastModifiedBy>Shogren, Caitlin E.</cp:lastModifiedBy>
  <cp:revision>4</cp:revision>
  <dcterms:modified xsi:type="dcterms:W3CDTF">2023-05-19T15:09:43Z</dcterms:modified>
</cp:coreProperties>
</file>