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  <p:sldMasterId id="2147483669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3" d="100"/>
          <a:sy n="193" d="100"/>
        </p:scale>
        <p:origin x="12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ZgVzrLKltQ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48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4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64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64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7b623ceb6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2" name="Google Shape;152;g17b623ceb6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115af80f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115af80f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K20 Center. (2023, March 7). </a:t>
            </a:r>
            <a:r>
              <a:rPr lang="en-US" i="1"/>
              <a:t>K20 ICAP - Moonward bound </a:t>
            </a:r>
            <a:r>
              <a:rPr lang="en-US"/>
              <a:t>[Video]. YouTube.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https://youtu.be/JZgVzrLKltQ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115af80f2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2115af80f2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K20 Center. (2020, September 16). </a:t>
            </a:r>
            <a:r>
              <a:rPr lang="en-US" i="1"/>
              <a:t>3-2-1. </a:t>
            </a:r>
            <a:r>
              <a:rPr lang="en-US"/>
              <a:t>Strategies. https://learn.k20center.ou.edu/strategy/117 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115af80f2d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(2020, September 16). </a:t>
            </a:r>
            <a:r>
              <a:rPr lang="en-US" i="1"/>
              <a:t>Bell ringers and exit tickets. </a:t>
            </a:r>
            <a:r>
              <a:rPr lang="en-US"/>
              <a:t>Strategies.</a:t>
            </a:r>
            <a:r>
              <a:rPr lang="en-US">
                <a:uFill>
                  <a:noFill/>
                </a:uFill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https://learn.k20center.ou.edu/strategy/125</a:t>
            </a:r>
            <a:r>
              <a:rPr lang="en-US"/>
              <a:t>  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115af80f2d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77a1bbe08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g177a1bbe08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(2021, July 30). </a:t>
            </a:r>
            <a:r>
              <a:rPr lang="en-US" i="1"/>
              <a:t>30-second expert.</a:t>
            </a:r>
            <a:r>
              <a:rPr lang="en-US"/>
              <a:t>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https://learn.k20center.ou.edu/strategy/1048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7b623ceb6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(2021, July 30).</a:t>
            </a:r>
            <a:r>
              <a:rPr lang="en-US" i="1"/>
              <a:t> 30-second expert.</a:t>
            </a:r>
            <a:r>
              <a:rPr lang="en-US"/>
              <a:t>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https://learn.k20center.ou.edu/strategy/1048</a:t>
            </a: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g17b623ceb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7b623ceb6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(2021, February 12). </a:t>
            </a:r>
            <a:r>
              <a:rPr lang="en-US" i="1"/>
              <a:t>S-I-T (Surprising, interesting, troubling). </a:t>
            </a:r>
            <a:r>
              <a:rPr lang="en-US"/>
              <a:t>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r>
              <a:rPr lang="en-US"/>
              <a:t>  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9" name="Google Shape;129;g17b623ceb6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7b623ceb6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(2021, July 19). </a:t>
            </a:r>
            <a:r>
              <a:rPr lang="en-US" i="1"/>
              <a:t>Fishbone.</a:t>
            </a:r>
            <a:r>
              <a:rPr lang="en-US"/>
              <a:t>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https://learn.k20center.ou.edu/strategy/1664</a:t>
            </a:r>
            <a:r>
              <a:rPr lang="en-US"/>
              <a:t> </a:t>
            </a:r>
            <a:endParaRPr sz="1050">
              <a:solidFill>
                <a:srgbClr val="212124"/>
              </a:solidFill>
              <a:highlight>
                <a:srgbClr val="F3F5F6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g17b623ceb6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f44d51f472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f44d51f472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(2021, July 19). </a:t>
            </a:r>
            <a:r>
              <a:rPr lang="en-US" i="1"/>
              <a:t>Fishbone.</a:t>
            </a:r>
            <a:r>
              <a:rPr lang="en-US"/>
              <a:t>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https://learn.k20center.ou.edu/strategy/1664</a:t>
            </a:r>
            <a:r>
              <a:rPr lang="en-US"/>
              <a:t> </a:t>
            </a:r>
            <a:endParaRPr sz="1050">
              <a:solidFill>
                <a:srgbClr val="212124"/>
              </a:solidFill>
              <a:highlight>
                <a:srgbClr val="F3F5F6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8" name="Google Shape;7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ZgVzrLKlt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795508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4048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000" dirty="0"/>
              <a:t>Donna is an aeronautical engineer and the former head of the Mars Exploration Program at NASA’s Jet Propulsion Laboratory.</a:t>
            </a:r>
            <a:endParaRPr sz="3000" dirty="0"/>
          </a:p>
          <a:p>
            <a:pPr marL="457200" lvl="0" indent="-4048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000" dirty="0"/>
              <a:t>She grew up in Wynnewood and went to college at the University of Oklahoma.</a:t>
            </a:r>
            <a:endParaRPr sz="3000" dirty="0"/>
          </a:p>
          <a:p>
            <a:pPr marL="457200" lvl="0" indent="-4048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000" dirty="0"/>
              <a:t>She was responsible for designing and building the Mars Rovers.</a:t>
            </a:r>
            <a:endParaRPr sz="3000" dirty="0"/>
          </a:p>
          <a:p>
            <a:pPr marL="457200" lvl="0" indent="-4048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000" dirty="0"/>
              <a:t>She is an advocate for increasing diversity and representation in STEM fields.</a:t>
            </a:r>
            <a:endParaRPr sz="3000"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ct val="75000"/>
              <a:buFont typeface="Calibri"/>
              <a:buNone/>
            </a:pPr>
            <a:endParaRPr sz="1600" dirty="0"/>
          </a:p>
        </p:txBody>
      </p:sp>
      <p:sp>
        <p:nvSpPr>
          <p:cNvPr id="155" name="Google Shape;155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Donna Shirley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ICAP: Interview with Donna Shirley</a:t>
            </a:r>
            <a:endParaRPr/>
          </a:p>
        </p:txBody>
      </p:sp>
      <p:pic>
        <p:nvPicPr>
          <p:cNvPr id="161" name="Google Shape;161;p33" title="K20 ICAP - Moonward Boun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73138" y="1283288"/>
            <a:ext cx="6197712" cy="348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3-2-1</a:t>
            </a:r>
            <a:endParaRPr/>
          </a:p>
        </p:txBody>
      </p:sp>
      <p:pic>
        <p:nvPicPr>
          <p:cNvPr id="167" name="Google Shape;167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0179" y="528066"/>
            <a:ext cx="3048000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3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52395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What are 3 things you learned about having a career in the aeronautics industry?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What are 2 things you would do if you wanted to pursue a career in a STEM field, such as aeronautical engineer?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What is 1 thing Shirley said that really resonated with you?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"/>
          <p:cNvSpPr txBox="1">
            <a:spLocks noGrp="1"/>
          </p:cNvSpPr>
          <p:nvPr>
            <p:ph type="body" idx="1"/>
          </p:nvPr>
        </p:nvSpPr>
        <p:spPr>
          <a:xfrm>
            <a:off x="323505" y="1299448"/>
            <a:ext cx="7546277" cy="323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7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r>
              <a:rPr lang="en-US" sz="3000" dirty="0"/>
              <a:t>NASA has announced the start of the Artemis program, which may have people landing on the Moon as soon as 2027. </a:t>
            </a:r>
          </a:p>
          <a:p>
            <a:pPr marL="457200" lvl="7" indent="-457200">
              <a:spcBef>
                <a:spcPts val="240"/>
              </a:spcBef>
              <a:buClr>
                <a:schemeClr val="accent6"/>
              </a:buClr>
              <a:buSzPct val="80000"/>
            </a:pPr>
            <a:r>
              <a:rPr lang="en-US" sz="3000" dirty="0"/>
              <a:t>Do you think we should go back to the Moon?</a:t>
            </a:r>
          </a:p>
          <a:p>
            <a:pPr marL="457200" lvl="7" indent="-457200">
              <a:spcBef>
                <a:spcPts val="240"/>
              </a:spcBef>
              <a:buClr>
                <a:schemeClr val="accent6"/>
              </a:buClr>
              <a:buSzPct val="80000"/>
            </a:pPr>
            <a:r>
              <a:rPr lang="en-US" sz="3000" dirty="0"/>
              <a:t>Explain your answer.</a:t>
            </a:r>
            <a:endParaRPr sz="1600" dirty="0"/>
          </a:p>
        </p:txBody>
      </p:sp>
      <p:sp>
        <p:nvSpPr>
          <p:cNvPr id="174" name="Google Shape;174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Exit Ticket</a:t>
            </a:r>
            <a:endParaRPr/>
          </a:p>
        </p:txBody>
      </p:sp>
      <p:pic>
        <p:nvPicPr>
          <p:cNvPr id="175" name="Google Shape;175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1800" y="90092"/>
            <a:ext cx="2083300" cy="107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Moonward Bound</a:t>
            </a:r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The Space Race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5" name="Google Shape;105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/>
          <a:p>
            <a:pPr marL="512763" indent="-457200">
              <a:spcBef>
                <a:spcPts val="0"/>
              </a:spcBef>
            </a:pPr>
            <a:r>
              <a:rPr lang="en-US" dirty="0"/>
              <a:t>What was the Space Race? </a:t>
            </a:r>
          </a:p>
          <a:p>
            <a:pPr marL="512763" indent="-457200">
              <a:spcBef>
                <a:spcPts val="0"/>
              </a:spcBef>
            </a:pPr>
            <a:r>
              <a:rPr lang="en-US" dirty="0"/>
              <a:t>What was its impact on the United States and the world?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>
            <a:spLocks noGrp="1"/>
          </p:cNvSpPr>
          <p:nvPr>
            <p:ph type="title"/>
          </p:nvPr>
        </p:nvSpPr>
        <p:spPr>
          <a:xfrm>
            <a:off x="530350" y="502293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11" name="Google Shape;111;p26"/>
          <p:cNvSpPr txBox="1">
            <a:spLocks noGrp="1"/>
          </p:cNvSpPr>
          <p:nvPr>
            <p:ph type="body" idx="1"/>
          </p:nvPr>
        </p:nvSpPr>
        <p:spPr>
          <a:xfrm>
            <a:off x="530350" y="1731404"/>
            <a:ext cx="7772400" cy="20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Investigate the circumstances during the Cold War which led up to and occurred during the Space Race.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Examine the stories of individuals who played an active role in or were affected by the Space Race.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"/>
          <p:cNvSpPr txBox="1">
            <a:spLocks noGrp="1"/>
          </p:cNvSpPr>
          <p:nvPr>
            <p:ph type="body" idx="1"/>
          </p:nvPr>
        </p:nvSpPr>
        <p:spPr>
          <a:xfrm>
            <a:off x="242950" y="2396934"/>
            <a:ext cx="4451400" cy="135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Divide and label your paper as shown in the illustration. </a:t>
            </a:r>
            <a:endParaRPr dirty="0"/>
          </a:p>
        </p:txBody>
      </p:sp>
      <p:sp>
        <p:nvSpPr>
          <p:cNvPr id="117" name="Google Shape;117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30-Second Expert</a:t>
            </a:r>
            <a:endParaRPr/>
          </a:p>
        </p:txBody>
      </p:sp>
      <p:pic>
        <p:nvPicPr>
          <p:cNvPr id="118" name="Google Shape;11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0198" y="282871"/>
            <a:ext cx="1847089" cy="1348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7"/>
          <p:cNvPicPr preferRelativeResize="0"/>
          <p:nvPr/>
        </p:nvPicPr>
        <p:blipFill rotWithShape="1">
          <a:blip r:embed="rId4">
            <a:alphaModFix/>
          </a:blip>
          <a:srcRect l="26442" t="9035" r="24995" b="41153"/>
          <a:stretch/>
        </p:blipFill>
        <p:spPr>
          <a:xfrm>
            <a:off x="4729238" y="1410046"/>
            <a:ext cx="4451400" cy="34241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/>
          <p:nvPr/>
        </p:nvSpPr>
        <p:spPr>
          <a:xfrm>
            <a:off x="457200" y="1317050"/>
            <a:ext cx="5265900" cy="26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5207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600" dirty="0">
                <a:latin typeface="Calibri"/>
                <a:ea typeface="Calibri"/>
                <a:cs typeface="Calibri"/>
                <a:sym typeface="Calibri"/>
              </a:rPr>
              <a:t>First, take a few minutes to write down everything you know about the Space Race in the left column.</a:t>
            </a:r>
            <a:endParaRPr sz="2600" dirty="0">
              <a:latin typeface="Calibri"/>
              <a:ea typeface="Calibri"/>
              <a:cs typeface="Calibri"/>
              <a:sym typeface="Calibri"/>
            </a:endParaRPr>
          </a:p>
          <a:p>
            <a:pPr marL="52070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1B1E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600" dirty="0">
                <a:latin typeface="Calibri"/>
                <a:ea typeface="Calibri"/>
                <a:cs typeface="Calibri"/>
                <a:sym typeface="Calibri"/>
              </a:rPr>
              <a:t>Next, turn to your partner and take a few minutes to write down everything they know about the Space Race in the right column.</a:t>
            </a:r>
            <a:endParaRPr sz="2600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buNone/>
            </a:pPr>
            <a:endParaRPr sz="2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5" name="Google Shape;12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5500" y="1317047"/>
            <a:ext cx="3116100" cy="2268706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30-Second Expert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>
            <a:spLocks noGrp="1"/>
          </p:cNvSpPr>
          <p:nvPr>
            <p:ph type="body" idx="1"/>
          </p:nvPr>
        </p:nvSpPr>
        <p:spPr>
          <a:xfrm>
            <a:off x="465453" y="1210319"/>
            <a:ext cx="7184807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dirty="0"/>
              <a:t>Read over the quotes from American astronauts, Russian cosmonauts, scientists, and politicians.</a:t>
            </a:r>
            <a:endParaRPr sz="3000" dirty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dirty="0"/>
              <a:t>Record your thoughts.</a:t>
            </a:r>
            <a:endParaRPr sz="3000" dirty="0"/>
          </a:p>
          <a:p>
            <a:pPr marL="952500" lvl="1" indent="-457200" algn="l" rtl="0">
              <a:spcBef>
                <a:spcPts val="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§"/>
            </a:pPr>
            <a:r>
              <a:rPr lang="en-US" sz="3000" dirty="0"/>
              <a:t>What is </a:t>
            </a:r>
            <a:r>
              <a:rPr lang="en-US" sz="3000" i="1" dirty="0"/>
              <a:t>surprising</a:t>
            </a:r>
            <a:r>
              <a:rPr lang="en-US" sz="3000" dirty="0"/>
              <a:t> to you?</a:t>
            </a:r>
            <a:endParaRPr sz="3000" dirty="0"/>
          </a:p>
          <a:p>
            <a:pPr marL="952500" lvl="1" indent="-457200" algn="l" rtl="0">
              <a:spcBef>
                <a:spcPts val="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§"/>
            </a:pPr>
            <a:r>
              <a:rPr lang="en-US" sz="3000" dirty="0"/>
              <a:t>What is </a:t>
            </a:r>
            <a:r>
              <a:rPr lang="en-US" sz="3000" i="1" dirty="0"/>
              <a:t>interesting</a:t>
            </a:r>
            <a:r>
              <a:rPr lang="en-US" sz="3000" dirty="0"/>
              <a:t> to you?</a:t>
            </a:r>
            <a:endParaRPr sz="3000" dirty="0"/>
          </a:p>
          <a:p>
            <a:pPr marL="952500" lvl="1" indent="-457200" algn="l" rtl="0">
              <a:spcBef>
                <a:spcPts val="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§"/>
            </a:pPr>
            <a:r>
              <a:rPr lang="en-US" sz="3000" dirty="0"/>
              <a:t>What is </a:t>
            </a:r>
            <a:r>
              <a:rPr lang="en-US" sz="3000" i="1" dirty="0"/>
              <a:t>troubling</a:t>
            </a:r>
            <a:r>
              <a:rPr lang="en-US" sz="3000" dirty="0"/>
              <a:t> to you?</a:t>
            </a:r>
            <a:endParaRPr sz="3000" dirty="0"/>
          </a:p>
        </p:txBody>
      </p:sp>
      <p:sp>
        <p:nvSpPr>
          <p:cNvPr id="132" name="Google Shape;132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S-I-T</a:t>
            </a:r>
            <a:endParaRPr/>
          </a:p>
        </p:txBody>
      </p:sp>
      <p:pic>
        <p:nvPicPr>
          <p:cNvPr id="133" name="Google Shape;13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9402" y="-51900"/>
            <a:ext cx="1846275" cy="2024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Click on the link to the timeline.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the first 3 entries covering the years from </a:t>
            </a:r>
            <a:r>
              <a:rPr lang="en-US" dirty="0">
                <a:solidFill>
                  <a:srgbClr val="21A1B3"/>
                </a:solidFill>
              </a:rPr>
              <a:t>1945-1955</a:t>
            </a:r>
            <a:r>
              <a:rPr lang="en-US" dirty="0"/>
              <a:t>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Explore </a:t>
            </a:r>
            <a:r>
              <a:rPr lang="en-US" dirty="0"/>
              <a:t>the</a:t>
            </a:r>
            <a:r>
              <a:rPr lang="en-US" sz="2600" dirty="0"/>
              <a:t> section of the timeline assigned to your group.</a:t>
            </a:r>
          </a:p>
          <a:p>
            <a:pPr marL="635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sz="2600" dirty="0"/>
          </a:p>
          <a:p>
            <a: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FF"/>
                </a:solidFill>
              </a:rPr>
              <a:t>Group 1: July 30, 1955 - Jan. 31, 1961</a:t>
            </a:r>
            <a:endParaRPr dirty="0">
              <a:solidFill>
                <a:srgbClr val="0000FF"/>
              </a:solidFill>
            </a:endParaRPr>
          </a:p>
          <a:p>
            <a: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93C47D"/>
                </a:solidFill>
              </a:rPr>
              <a:t>Group 2: April 12, 1961 - June 3, 1965</a:t>
            </a:r>
            <a:endParaRPr dirty="0">
              <a:solidFill>
                <a:srgbClr val="93C47D"/>
              </a:solidFill>
            </a:endParaRPr>
          </a:p>
          <a:p>
            <a: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1155CC"/>
                </a:solidFill>
              </a:rPr>
              <a:t>Group 3: Feb. 3, 1966 - July 17, 1975</a:t>
            </a:r>
            <a:endParaRPr dirty="0">
              <a:solidFill>
                <a:srgbClr val="1155CC"/>
              </a:solidFill>
            </a:endParaRPr>
          </a:p>
        </p:txBody>
      </p:sp>
      <p:sp>
        <p:nvSpPr>
          <p:cNvPr id="139" name="Google Shape;13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Space Race Timeline</a:t>
            </a:r>
            <a:endParaRPr/>
          </a:p>
        </p:txBody>
      </p:sp>
      <p:pic>
        <p:nvPicPr>
          <p:cNvPr id="140" name="Google Shape;14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3705" y="214145"/>
            <a:ext cx="1847088" cy="1043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7500" y="1056375"/>
            <a:ext cx="3836499" cy="3030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Space Race Timeline (continued)</a:t>
            </a:r>
            <a:endParaRPr/>
          </a:p>
        </p:txBody>
      </p:sp>
      <p:sp>
        <p:nvSpPr>
          <p:cNvPr id="147" name="Google Shape;147;p3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rmAutofit fontScale="92500" lnSpcReduction="20000"/>
          </a:bodyPr>
          <a:lstStyle/>
          <a:p>
            <a:pPr marL="457200" lvl="0" indent="-381317" algn="l" rtl="0">
              <a:spcBef>
                <a:spcPts val="24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In the “Moon” space, write down the key outcome of your section of the timeline.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In each of the 3 spaces above the rocket, list a factor that helped the US achieve the outcome.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Next to each factor, list examples that show how the factor led to the outcome.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Repeat this process for the USSR in the 3 spaces below the rocket.</a:t>
            </a:r>
            <a:endParaRPr dirty="0"/>
          </a:p>
        </p:txBody>
      </p:sp>
      <p:pic>
        <p:nvPicPr>
          <p:cNvPr id="148" name="Google Shape;14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6328" y="11"/>
            <a:ext cx="1847088" cy="1043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7500" y="1056375"/>
            <a:ext cx="3836499" cy="3030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Microsoft Office PowerPoint</Application>
  <PresentationFormat>On-screen Show (16:9)</PresentationFormat>
  <Paragraphs>54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Noto Sans Symbols</vt:lpstr>
      <vt:lpstr>Wingdings</vt:lpstr>
      <vt:lpstr>LEARN theme</vt:lpstr>
      <vt:lpstr>LEARN theme</vt:lpstr>
      <vt:lpstr>PowerPoint Presentation</vt:lpstr>
      <vt:lpstr>Moonward Bound</vt:lpstr>
      <vt:lpstr>Essential Questions</vt:lpstr>
      <vt:lpstr>Lesson Objectives</vt:lpstr>
      <vt:lpstr>30-Second Expert</vt:lpstr>
      <vt:lpstr>30-Second Expert</vt:lpstr>
      <vt:lpstr>S-I-T</vt:lpstr>
      <vt:lpstr>Space Race Timeline</vt:lpstr>
      <vt:lpstr>Space Race Timeline (continued)</vt:lpstr>
      <vt:lpstr>Donna Shirley</vt:lpstr>
      <vt:lpstr>ICAP: Interview with Donna Shirley</vt:lpstr>
      <vt:lpstr>3-2-1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Moonward Bound</dc:title>
  <dc:creator>K20 Center</dc:creator>
  <cp:lastModifiedBy>McLeod Porter, Delma</cp:lastModifiedBy>
  <cp:revision>1</cp:revision>
  <dcterms:modified xsi:type="dcterms:W3CDTF">2023-03-29T15:05:39Z</dcterms:modified>
</cp:coreProperties>
</file>