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6"/>
  </p:notesMasterIdLst>
  <p:sldIdLst>
    <p:sldId id="276" r:id="rId2"/>
    <p:sldId id="256" r:id="rId3"/>
    <p:sldId id="274" r:id="rId4"/>
    <p:sldId id="273" r:id="rId5"/>
    <p:sldId id="282" r:id="rId6"/>
    <p:sldId id="278" r:id="rId7"/>
    <p:sldId id="287" r:id="rId8"/>
    <p:sldId id="284" r:id="rId9"/>
    <p:sldId id="285" r:id="rId10"/>
    <p:sldId id="286" r:id="rId11"/>
    <p:sldId id="288" r:id="rId12"/>
    <p:sldId id="289" r:id="rId13"/>
    <p:sldId id="290" r:id="rId14"/>
    <p:sldId id="29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89639"/>
  </p:normalViewPr>
  <p:slideViewPr>
    <p:cSldViewPr snapToGrid="0" snapToObjects="1">
      <p:cViewPr varScale="1">
        <p:scale>
          <a:sx n="150" d="100"/>
          <a:sy n="150" d="100"/>
        </p:scale>
        <p:origin x="16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125/2039-6597/114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Prager, A. (2013). Still image from Face In The Crowd. Cool Hunting. https://</a:t>
            </a:r>
            <a:r>
              <a:rPr lang="en-US" sz="800" dirty="0" err="1"/>
              <a:t>coolhunting.com</a:t>
            </a:r>
            <a:r>
              <a:rPr lang="en-US" sz="800" dirty="0"/>
              <a:t>/culture/</a:t>
            </a:r>
            <a:r>
              <a:rPr lang="en-US" sz="800" dirty="0" err="1"/>
              <a:t>alex</a:t>
            </a:r>
            <a:r>
              <a:rPr lang="en-US" sz="800" dirty="0"/>
              <a:t>-</a:t>
            </a:r>
            <a:r>
              <a:rPr lang="en-US" sz="800" dirty="0" err="1"/>
              <a:t>prager</a:t>
            </a:r>
            <a:r>
              <a:rPr lang="en-US" sz="800" dirty="0"/>
              <a:t>-face-in-the-crowd/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4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/>
              <a:t>Fallerini</a:t>
            </a:r>
            <a:r>
              <a:rPr lang="en-US" sz="1100" dirty="0"/>
              <a:t>, P. (2014). The </a:t>
            </a:r>
            <a:r>
              <a:rPr lang="en-US" sz="1100" dirty="0" err="1"/>
              <a:t>Rethorics</a:t>
            </a:r>
            <a:r>
              <a:rPr lang="en-US" sz="1100" dirty="0"/>
              <a:t> of Gaze in Luhrmann's "Postmodern Great Gatsby". </a:t>
            </a:r>
            <a:r>
              <a:rPr lang="en-US" sz="1100" i="1" dirty="0"/>
              <a:t>Between, 4</a:t>
            </a:r>
            <a:r>
              <a:rPr lang="en-US" sz="1100" dirty="0"/>
              <a:t>(7). </a:t>
            </a:r>
            <a:r>
              <a:rPr lang="en-US" sz="1100" dirty="0" err="1"/>
              <a:t>doi:</a:t>
            </a:r>
            <a:r>
              <a:rPr lang="en-US" sz="1100" dirty="0" err="1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://dx.doi.org/10.13125/2039-6597/1147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E6253-73ED-D145-B70E-FA1681CAB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ideas with the whole class!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E00B9-C846-DD4C-B8DB-A7E89429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9448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Great Gatsby </a:t>
            </a:r>
            <a:r>
              <a:rPr lang="en-US" dirty="0"/>
              <a:t>and the Sense of Sight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88D6A6-58DA-43B2-B6E6-478EEB0D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ED68E-1E1A-344E-B9B9-F5D47EF1D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Think of a character in </a:t>
            </a:r>
            <a:r>
              <a:rPr lang="en-US" i="1" dirty="0"/>
              <a:t>The Great Gatsby </a:t>
            </a:r>
            <a:r>
              <a:rPr lang="en-US" dirty="0"/>
              <a:t>who has a “side” to him/her that the other characters in the novel may not see.  </a:t>
            </a:r>
          </a:p>
          <a:p>
            <a:r>
              <a:rPr lang="en-US" dirty="0"/>
              <a:t>How do critical reading skills help readers see these “hidden” sides?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8B0E9-74CC-E546-A364-B8A753952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4" r="2" b="2"/>
          <a:stretch/>
        </p:blipFill>
        <p:spPr>
          <a:xfrm>
            <a:off x="4648200" y="1317938"/>
            <a:ext cx="4038600" cy="344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0722-E607-FD40-A2A4-9D131D8F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Eyes of Dr. T.J. Eckleburg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7762D-8CD4-4E47-9F4D-F70080B8AC05}"/>
              </a:ext>
            </a:extLst>
          </p:cNvPr>
          <p:cNvSpPr/>
          <p:nvPr/>
        </p:nvSpPr>
        <p:spPr>
          <a:xfrm>
            <a:off x="220134" y="1489438"/>
            <a:ext cx="24637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Brainstorm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Use the flagged examples from the “Think-Pair-Share” discussion earlier to record where the eyes are mentioned in the novel.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Significant examples are found in Chapters II and XIII.  Why are they significant?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827D-CA83-3443-AB1A-5DB8C63F46D2}"/>
              </a:ext>
            </a:extLst>
          </p:cNvPr>
          <p:cNvSpPr/>
          <p:nvPr/>
        </p:nvSpPr>
        <p:spPr>
          <a:xfrm>
            <a:off x="2963333" y="1489438"/>
            <a:ext cx="28786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Character Focus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Choose your character of focus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What is the “hidden” side of your character that is only clear through careful reading/observation?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What evidence from the text supports your perspective?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What are are ways that you could creatively represent this?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9534BA-E015-C548-9F0E-5B26721417EB}"/>
              </a:ext>
            </a:extLst>
          </p:cNvPr>
          <p:cNvSpPr txBox="1">
            <a:spLocks/>
          </p:cNvSpPr>
          <p:nvPr/>
        </p:nvSpPr>
        <p:spPr>
          <a:xfrm>
            <a:off x="6121400" y="1489438"/>
            <a:ext cx="255037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Image Planning</a:t>
            </a:r>
          </a:p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Use the planning space on your handout to sketch how your final “eyes” will appear.  </a:t>
            </a:r>
          </a:p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How will they show “What isn’t seen by everyone?” about your character?</a:t>
            </a:r>
          </a:p>
        </p:txBody>
      </p:sp>
    </p:spTree>
    <p:extLst>
      <p:ext uri="{BB962C8B-B14F-4D97-AF65-F5344CB8AC3E}">
        <p14:creationId xmlns:p14="http://schemas.microsoft.com/office/powerpoint/2010/main" val="8512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AA101E-C179-4708-BDA4-EBFC351D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4AA93-52A7-E244-A7D2-BB9BF309E2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04" r="2" b="2"/>
          <a:stretch/>
        </p:blipFill>
        <p:spPr>
          <a:xfrm>
            <a:off x="457200" y="1317938"/>
            <a:ext cx="4038600" cy="344825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3524A71-AF9A-428F-AF7F-304BDD4888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/>
          <a:lstStyle/>
          <a:p>
            <a:r>
              <a:rPr lang="en-US" dirty="0"/>
              <a:t>How will you illustrate your eyes?  What side of your character will they see?</a:t>
            </a:r>
          </a:p>
          <a:p>
            <a:r>
              <a:rPr lang="en-US" dirty="0"/>
              <a:t>Your final project will include:</a:t>
            </a:r>
          </a:p>
          <a:p>
            <a:pPr lvl="1"/>
            <a:r>
              <a:rPr lang="en-US" dirty="0"/>
              <a:t>1. Reflection/Write-Up</a:t>
            </a:r>
          </a:p>
          <a:p>
            <a:pPr lvl="1"/>
            <a:r>
              <a:rPr lang="en-US" dirty="0"/>
              <a:t>2. Creatively illustrated eyes</a:t>
            </a:r>
          </a:p>
          <a:p>
            <a:pPr lvl="1"/>
            <a:r>
              <a:rPr lang="en-US" dirty="0"/>
              <a:t>3. Rubric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The Great Gatsby</a:t>
            </a:r>
            <a:r>
              <a:rPr lang="en-US" dirty="0"/>
              <a:t> and the Sense of Sight </a:t>
            </a:r>
            <a:endParaRPr lang="en-US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Eyes of Dr. T. J. Eckleburg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Notice…					I Wonder…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CD1F2-1495-4A4E-B0C1-F3997721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Quickwrite</a:t>
            </a:r>
            <a:r>
              <a:rPr lang="en-US" dirty="0"/>
              <a:t>: I Notice, I Wonder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7ADF5F-11AC-5C46-A753-C7AEA5645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>
          <a:xfrm>
            <a:off x="2020860" y="1164497"/>
            <a:ext cx="5102279" cy="3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32070-621F-403B-A7CB-6F51EA34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PAIR, 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5501-5939-4CB0-B1D6-1438EED8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THINK: On your own, think about what you want to say and how you feel. </a:t>
            </a:r>
          </a:p>
          <a:p>
            <a:r>
              <a:rPr lang="en-US" dirty="0"/>
              <a:t>PAIR: Pair up with an elbow partner and read your </a:t>
            </a:r>
            <a:r>
              <a:rPr lang="en-US" dirty="0" err="1"/>
              <a:t>quickwrite</a:t>
            </a:r>
            <a:r>
              <a:rPr lang="en-US" dirty="0"/>
              <a:t>.</a:t>
            </a:r>
          </a:p>
          <a:p>
            <a:r>
              <a:rPr lang="en-US" dirty="0"/>
              <a:t>SHARE: Share your ideas with the whole class! </a:t>
            </a:r>
          </a:p>
        </p:txBody>
      </p:sp>
      <p:pic>
        <p:nvPicPr>
          <p:cNvPr id="8" name="Picture Placeholder 7" descr="Strategy icon">
            <a:extLst>
              <a:ext uri="{FF2B5EF4-FFF2-40B4-BE49-F238E27FC236}">
                <a16:creationId xmlns:a16="http://schemas.microsoft.com/office/drawing/2014/main" id="{529FD705-E364-44E0-BC6E-9339D98D4D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1" b="91943" l="8000" r="90667">
                        <a14:foregroundMark x1="49333" y1="8531" x2="49333" y2="8531"/>
                        <a14:foregroundMark x1="8000" y1="49763" x2="8000" y2="49763"/>
                        <a14:foregroundMark x1="50222" y1="92417" x2="50222" y2="92417"/>
                        <a14:foregroundMark x1="90667" y1="51659" x2="90667" y2="51659"/>
                      </a14:backgroundRemoval>
                    </a14:imgEffect>
                  </a14:imgLayer>
                </a14:imgProps>
              </a:ext>
            </a:extLst>
          </a:blip>
          <a:srcRect l="3070" r="3070"/>
          <a:stretch/>
        </p:blipFill>
        <p:spPr>
          <a:xfrm>
            <a:off x="5911849" y="1164498"/>
            <a:ext cx="2327855" cy="23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Great Gatsby </a:t>
            </a:r>
            <a:r>
              <a:rPr lang="en-US" dirty="0"/>
              <a:t>and the Sense of Sight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0A8BF-C049-4D41-BE1D-98E03C4A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on your own about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instances of F. Scott Fitzgerald writing about the eyes of Dr. T. J. Eckleburg in the text. Flag these pages to share with the class and to use later.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see?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5BDF9-3987-0749-91C1-8C4B98A5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34492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584FE-ED24-E54A-9128-F62ED269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Pair up with an elbow partner and share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instances of F. Scott Fitzgerald writing about the eyes of Dr. T. J. Eckleburg in the text.  Flag these pages to share with the class and to use later.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see?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C9810A-270A-E646-BBF3-2DEB6798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</a:t>
            </a:r>
          </a:p>
        </p:txBody>
      </p:sp>
    </p:spTree>
    <p:extLst>
      <p:ext uri="{BB962C8B-B14F-4D97-AF65-F5344CB8AC3E}">
        <p14:creationId xmlns:p14="http://schemas.microsoft.com/office/powerpoint/2010/main" val="5750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7537442-9004-5348-BCB0-B03805D338BB}" vid="{91A93F37-DB09-9B45-B9F3-1DB0D236E39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56</TotalTime>
  <Words>564</Words>
  <Application>Microsoft Macintosh PowerPoint</Application>
  <PresentationFormat>On-screen Show (16:9)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Wingdings 2</vt:lpstr>
      <vt:lpstr>LEARN theme</vt:lpstr>
      <vt:lpstr>PowerPoint Presentation</vt:lpstr>
      <vt:lpstr>The Great Gatsby and the Sense of Sight </vt:lpstr>
      <vt:lpstr>Essential Question</vt:lpstr>
      <vt:lpstr>Quickwrite</vt:lpstr>
      <vt:lpstr>Quickwrite: I Notice, I Wonder</vt:lpstr>
      <vt:lpstr>THINK, PAIR, SHARE</vt:lpstr>
      <vt:lpstr>The Great Gatsby and the Sense of Sight</vt:lpstr>
      <vt:lpstr>THINK</vt:lpstr>
      <vt:lpstr>PAIR</vt:lpstr>
      <vt:lpstr>SHARE</vt:lpstr>
      <vt:lpstr>The Great Gatsby and the Sense of Sight</vt:lpstr>
      <vt:lpstr>PowerPoint Presentation</vt:lpstr>
      <vt:lpstr>The Eyes of Dr. T.J. Eckleburg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Wigginton, Brook M.</dc:creator>
  <cp:lastModifiedBy>Wigginton, Brook M.</cp:lastModifiedBy>
  <cp:revision>8</cp:revision>
  <dcterms:created xsi:type="dcterms:W3CDTF">2021-06-10T20:50:46Z</dcterms:created>
  <dcterms:modified xsi:type="dcterms:W3CDTF">2021-06-17T15:50:54Z</dcterms:modified>
</cp:coreProperties>
</file>