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1" r:id="rId1"/>
    <p:sldMasterId id="2147483681" r:id="rId2"/>
  </p:sldMasterIdLst>
  <p:notesMasterIdLst>
    <p:notesMasterId r:id="rId14"/>
  </p:notesMasterIdLst>
  <p:sldIdLst>
    <p:sldId id="256" r:id="rId3"/>
    <p:sldId id="270" r:id="rId4"/>
    <p:sldId id="271" r:id="rId5"/>
    <p:sldId id="262" r:id="rId6"/>
    <p:sldId id="263" r:id="rId7"/>
    <p:sldId id="264" r:id="rId8"/>
    <p:sldId id="265" r:id="rId9"/>
    <p:sldId id="273" r:id="rId10"/>
    <p:sldId id="272" r:id="rId11"/>
    <p:sldId id="260" r:id="rId12"/>
    <p:sldId id="274" r:id="rId13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EDF182F-1DE7-4F13-8AA3-002D9E3B458A}">
  <a:tblStyle styleId="{BEDF182F-1DE7-4F13-8AA3-002D9E3B458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3178" autoAdjust="0"/>
    <p:restoredTop sz="94286"/>
  </p:normalViewPr>
  <p:slideViewPr>
    <p:cSldViewPr snapToGrid="0">
      <p:cViewPr varScale="1">
        <p:scale>
          <a:sx n="135" d="100"/>
          <a:sy n="135" d="100"/>
        </p:scale>
        <p:origin x="237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Google Shape;3;n">
            <a:extLst>
              <a:ext uri="{FF2B5EF4-FFF2-40B4-BE49-F238E27FC236}">
                <a16:creationId xmlns:a16="http://schemas.microsoft.com/office/drawing/2014/main" id="{8624FC82-B5A2-5FA3-CBF3-BCBFA34F9D9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  <a:gd name="T8" fmla="*/ 0 w 120000"/>
              <a:gd name="T9" fmla="*/ 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Google Shape;4;n">
            <a:extLst>
              <a:ext uri="{FF2B5EF4-FFF2-40B4-BE49-F238E27FC236}">
                <a16:creationId xmlns:a16="http://schemas.microsoft.com/office/drawing/2014/main" id="{8976970C-9707-70A8-F003-735290520F14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457200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1pPr>
    <a:lvl2pPr marL="914400" lvl="1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2pPr>
    <a:lvl3pPr marL="1371600" lvl="2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3pPr>
    <a:lvl4pPr marL="1828800" lvl="3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4pPr>
    <a:lvl5pPr marL="2286000" lvl="4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11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80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UyeAYtI1Xzw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80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664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87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Google Shape;38;p:notes">
            <a:extLst>
              <a:ext uri="{FF2B5EF4-FFF2-40B4-BE49-F238E27FC236}">
                <a16:creationId xmlns:a16="http://schemas.microsoft.com/office/drawing/2014/main" id="{9366B4A2-DBA3-CFE8-53CE-BFEE9562E40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21506" name="Google Shape;39;p:notes">
            <a:extLst>
              <a:ext uri="{FF2B5EF4-FFF2-40B4-BE49-F238E27FC236}">
                <a16:creationId xmlns:a16="http://schemas.microsoft.com/office/drawing/2014/main" id="{3F2534ED-FEAD-412D-0543-27B7B303B0D9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en-US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K20 Center. (n.d.). Collective brain dump. Strategies. </a:t>
            </a:r>
            <a:r>
              <a:rPr lang="en-US" u="sng" dirty="0">
                <a:solidFill>
                  <a:schemeClr val="hlink"/>
                </a:solidFill>
                <a:hlinkClick r:id="rId3"/>
              </a:rPr>
              <a:t>https://learn.k20center.ou.edu/strategy/111</a:t>
            </a:r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5931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/>
              <a:t>K20 Center. (n.d.). I notice, I wonder. Strategies. </a:t>
            </a:r>
            <a:r>
              <a:rPr lang="en-US" u="sng" dirty="0">
                <a:solidFill>
                  <a:srgbClr val="1155C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https://learn.k20center.ou.edu/strategy/180</a:t>
            </a:r>
            <a:r>
              <a:rPr lang="en-US" dirty="0"/>
              <a:t>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/>
              <a:t>Singer, M. (2015, October 6). Pigeon trigger film </a:t>
            </a:r>
            <a:r>
              <a:rPr lang="en-US" dirty="0" err="1"/>
              <a:t>Holocaustmov</a:t>
            </a:r>
            <a:r>
              <a:rPr lang="en-US" dirty="0"/>
              <a:t> [Video]. YouTube. https://</a:t>
            </a:r>
            <a:r>
              <a:rPr lang="en-US" dirty="0" err="1"/>
              <a:t>youtu.be</a:t>
            </a:r>
            <a:r>
              <a:rPr lang="en-US" dirty="0"/>
              <a:t>/UyeAYtI1Xzw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1334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Singer, M. (2015, October 6). </a:t>
            </a:r>
            <a:r>
              <a:rPr lang="en-US" i="1" dirty="0"/>
              <a:t>Pigeon trigger film </a:t>
            </a:r>
            <a:r>
              <a:rPr lang="en-US" i="1" dirty="0" err="1"/>
              <a:t>Holocaustmov</a:t>
            </a:r>
            <a:r>
              <a:rPr lang="en-US" i="1" dirty="0"/>
              <a:t> </a:t>
            </a:r>
            <a:r>
              <a:rPr lang="en-US" dirty="0"/>
              <a:t>[Video]. YouTube. </a:t>
            </a:r>
            <a:r>
              <a:rPr lang="en-US" u="sng" dirty="0">
                <a:solidFill>
                  <a:schemeClr val="hlink"/>
                </a:solidFill>
                <a:hlinkClick r:id="rId3"/>
              </a:rPr>
              <a:t>https://youtu.be/UyeAYtI1Xzw</a:t>
            </a:r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60338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5F74DA-C53F-0F42-2A59-E922D9B171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B389AC-88EF-A62B-A50C-B1F593B807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B722DA-2CDA-C7B6-3700-7D90F25303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/>
              <a:t>K20 Center. (n.d.). I notice, I wonder. Strategies. </a:t>
            </a:r>
            <a:r>
              <a:rPr lang="en-US" u="sng" dirty="0">
                <a:solidFill>
                  <a:srgbClr val="1155C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https://learn.k20center.ou.edu/strategy/180</a:t>
            </a:r>
            <a:r>
              <a:rPr lang="en-US" dirty="0"/>
              <a:t>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/>
              <a:t>Singer, M. (2015, October 6). Pigeon trigger film </a:t>
            </a:r>
            <a:r>
              <a:rPr lang="en-US" dirty="0" err="1"/>
              <a:t>Holocaustmov</a:t>
            </a:r>
            <a:r>
              <a:rPr lang="en-US" dirty="0"/>
              <a:t> [Video]. YouTube. https://</a:t>
            </a:r>
            <a:r>
              <a:rPr lang="en-US" dirty="0" err="1"/>
              <a:t>youtu.be</a:t>
            </a:r>
            <a:r>
              <a:rPr lang="en-US" dirty="0"/>
              <a:t>/UyeAYtI1Xzw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7677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K20 Center. (n.d.). Fishbone. Strategies. </a:t>
            </a:r>
            <a:r>
              <a:rPr lang="en-US" u="sng" dirty="0">
                <a:solidFill>
                  <a:schemeClr val="hlink"/>
                </a:solidFill>
                <a:hlinkClick r:id="rId3"/>
              </a:rPr>
              <a:t>https://learn.k20center.ou.edu/strategy/1664</a:t>
            </a:r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36149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Walter, B., &amp; Hofmann, E. (1944, May). </a:t>
            </a:r>
            <a:r>
              <a:rPr lang="en-US" i="1" dirty="0"/>
              <a:t>Elderly Jewish men from Subcarpathian Rus sit on the grass in Auschwitz-Birkenau prior to being sent to the gas chambers</a:t>
            </a:r>
            <a:r>
              <a:rPr lang="en-US" dirty="0"/>
              <a:t> [Photo]. United States Holocaust Memorial Museum. https://</a:t>
            </a:r>
            <a:r>
              <a:rPr lang="en-US" dirty="0" err="1"/>
              <a:t>collections.ushmm.org</a:t>
            </a:r>
            <a:r>
              <a:rPr lang="en-US" dirty="0"/>
              <a:t>/search/catalog/pa9359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88015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K20 Center. (n.d.). How am I feeling? What am I thinking? Strategies. </a:t>
            </a:r>
            <a:r>
              <a:rPr lang="en-US" u="sng" dirty="0">
                <a:solidFill>
                  <a:schemeClr val="hlink"/>
                </a:solidFill>
                <a:hlinkClick r:id="rId3"/>
              </a:rPr>
              <a:t>https://learn.k20center.ou.edu/strategy/187</a:t>
            </a:r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37968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710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;p3" title="k20center-logo-variations_K20 Bug - White.png">
            <a:extLst>
              <a:ext uri="{FF2B5EF4-FFF2-40B4-BE49-F238E27FC236}">
                <a16:creationId xmlns:a16="http://schemas.microsoft.com/office/drawing/2014/main" id="{07A283A7-4BAE-5607-F552-FF9DE8E501F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1pPr>
            <a:lvl2pPr marL="3657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2pPr>
            <a:lvl3pPr marL="8229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3pPr>
            <a:lvl4pPr marL="13716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4pPr>
            <a:lvl5pPr marL="18288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2459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With Cover Imag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;p3" title="k20center-logo-variations_K20 Bug - White.png">
            <a:extLst>
              <a:ext uri="{FF2B5EF4-FFF2-40B4-BE49-F238E27FC236}">
                <a16:creationId xmlns:a16="http://schemas.microsoft.com/office/drawing/2014/main" id="{07A283A7-4BAE-5607-F552-FF9DE8E501F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9666" y="559689"/>
            <a:ext cx="4940921" cy="213995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3569073" y="2807732"/>
            <a:ext cx="4939927" cy="13970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1pPr>
            <a:lvl2pPr marL="3657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2pPr>
            <a:lvl3pPr marL="8229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3pPr>
            <a:lvl4pPr marL="13716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4pPr>
            <a:lvl5pPr marL="18288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446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sential Question(s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3;p3" title="k20center-logo-variations_K20 Bug - White.png">
            <a:extLst>
              <a:ext uri="{FF2B5EF4-FFF2-40B4-BE49-F238E27FC236}">
                <a16:creationId xmlns:a16="http://schemas.microsoft.com/office/drawing/2014/main" id="{5D844917-401A-C607-900F-8340B4453A33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757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(s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3;p3" title="k20center-logo-variations_K20 Bug - White.png">
            <a:extLst>
              <a:ext uri="{FF2B5EF4-FFF2-40B4-BE49-F238E27FC236}">
                <a16:creationId xmlns:a16="http://schemas.microsoft.com/office/drawing/2014/main" id="{2190A501-5ACD-F178-69EF-6D3C6116E86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931420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9;p7" title="k20center-logo-variations_K20 - Bug Color.png">
            <a:extLst>
              <a:ext uri="{FF2B5EF4-FFF2-40B4-BE49-F238E27FC236}">
                <a16:creationId xmlns:a16="http://schemas.microsoft.com/office/drawing/2014/main" id="{7A36BC56-4BFB-F2FB-2704-1CEB5D4A557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8649" y="1370013"/>
            <a:ext cx="7886699" cy="3262312"/>
          </a:xfrm>
          <a:prstGeom prst="rect">
            <a:avLst/>
          </a:prstGeom>
        </p:spPr>
        <p:txBody>
          <a:bodyPr/>
          <a:lstStyle>
            <a:lvl1pPr marL="228600" indent="-228600">
              <a:buFont typeface="+mj-lt"/>
              <a:buAutoNum type="arabicPeriod"/>
              <a:defRPr/>
            </a:lvl1pPr>
            <a:lvl2pPr marL="685800" indent="-320040">
              <a:buFont typeface="+mj-lt"/>
              <a:buAutoNum type="alphaLcPeriod"/>
              <a:defRPr/>
            </a:lvl2pPr>
            <a:lvl3pPr marL="1143000" indent="-320040">
              <a:buFont typeface="+mj-lt"/>
              <a:buAutoNum type="romanLcPeriod"/>
              <a:defRPr/>
            </a:lvl3pPr>
            <a:lvl4pPr marL="1600200" indent="-228600">
              <a:lnSpc>
                <a:spcPct val="100000"/>
              </a:lnSpc>
              <a:buSzPct val="120000"/>
              <a:buFont typeface="Arial" panose="020B0604020202020204" pitchFamily="34" charset="0"/>
              <a:buChar char="•"/>
              <a:defRPr/>
            </a:lvl4pPr>
            <a:lvl5pPr marL="2057400" indent="-228600">
              <a:lnSpc>
                <a:spcPct val="100000"/>
              </a:lnSpc>
              <a:buFont typeface="Courier New" panose="02070309020205020404" pitchFamily="49" charset="0"/>
              <a:buChar char="o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648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Content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;p7" title="k20center-logo-variations_K20 - Bug Color.png">
            <a:extLst>
              <a:ext uri="{FF2B5EF4-FFF2-40B4-BE49-F238E27FC236}">
                <a16:creationId xmlns:a16="http://schemas.microsoft.com/office/drawing/2014/main" id="{D51A9934-4731-CF7D-01F8-8F8BC4047EE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130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t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29;p7" title="k20center-logo-variations_K20 - Bug Color.png">
            <a:extLst>
              <a:ext uri="{FF2B5EF4-FFF2-40B4-BE49-F238E27FC236}">
                <a16:creationId xmlns:a16="http://schemas.microsoft.com/office/drawing/2014/main" id="{CC1A804E-1971-8E34-9464-0A90A0072EB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  <a:prstGeom prst="rect">
            <a:avLst/>
          </a:prstGeom>
        </p:spPr>
        <p:txBody>
          <a:bodyPr/>
          <a:lstStyle>
            <a:lvl1pPr marL="228600" indent="-320040">
              <a:buFont typeface="+mj-lt"/>
              <a:buAutoNum type="arabicPeriod"/>
              <a:defRPr/>
            </a:lvl1pPr>
            <a:lvl2pPr marL="685800" indent="-320040">
              <a:buFont typeface="+mj-lt"/>
              <a:buAutoNum type="alphaLcPeriod"/>
              <a:defRPr/>
            </a:lvl2pPr>
            <a:lvl3pPr marL="1143000" indent="-320040">
              <a:buFont typeface="+mj-lt"/>
              <a:buAutoNum type="romanLcPeriod"/>
              <a:defRPr/>
            </a:lvl3pPr>
            <a:lvl4pPr marL="1600200" indent="-320040">
              <a:lnSpc>
                <a:spcPct val="100000"/>
              </a:lnSpc>
              <a:buSzPct val="120000"/>
              <a:buFont typeface="Arial" panose="020B0604020202020204" pitchFamily="34" charset="0"/>
              <a:buChar char="•"/>
              <a:defRPr/>
            </a:lvl4pPr>
            <a:lvl5pPr marL="2057400" indent="-320040">
              <a:lnSpc>
                <a:spcPct val="100000"/>
              </a:lnSpc>
              <a:buFont typeface="Courier New" panose="02070309020205020404" pitchFamily="49" charset="0"/>
              <a:buChar char="o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60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tructional Strateg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;p7" title="k20center-logo-variations_K20 - Bug Color.png">
            <a:extLst>
              <a:ext uri="{FF2B5EF4-FFF2-40B4-BE49-F238E27FC236}">
                <a16:creationId xmlns:a16="http://schemas.microsoft.com/office/drawing/2014/main" id="{5D168AF4-32E4-74C0-4A18-039BCF6D6B8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850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4B20552E-7342-E84A-F371-1971A3F6C44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32;p8"/>
          <p:cNvSpPr txBox="1">
            <a:spLocks noGrp="1"/>
          </p:cNvSpPr>
          <p:nvPr>
            <p:ph type="title"/>
          </p:nvPr>
        </p:nvSpPr>
        <p:spPr>
          <a:xfrm>
            <a:off x="754050" y="4329575"/>
            <a:ext cx="7635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lIns="91425" tIns="91425" rIns="91425" bIns="91425" anchor="t">
            <a:normAutofit/>
          </a:bodyPr>
          <a:lstStyle>
            <a:lvl1pPr lv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1800"/>
              <a:buFont typeface="Calibri"/>
              <a:buNone/>
              <a:defRPr sz="1800">
                <a:solidFill>
                  <a:srgbClr val="27578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69048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29;p7" title="k20center-logo-variations_K20 - Bug Color.png">
            <a:extLst>
              <a:ext uri="{FF2B5EF4-FFF2-40B4-BE49-F238E27FC236}">
                <a16:creationId xmlns:a16="http://schemas.microsoft.com/office/drawing/2014/main" id="{AD6EEF45-89C6-035A-7767-7ED289963CD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937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9;p7" title="k20center-logo-variations_K20 - Bug Color.png">
            <a:extLst>
              <a:ext uri="{FF2B5EF4-FFF2-40B4-BE49-F238E27FC236}">
                <a16:creationId xmlns:a16="http://schemas.microsoft.com/office/drawing/2014/main" id="{C972B790-E0EA-1D94-2E39-E91EBF32EFA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8245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3;p3" title="k20center-logo-variations_K20 Bug - White.png">
            <a:extLst>
              <a:ext uri="{FF2B5EF4-FFF2-40B4-BE49-F238E27FC236}">
                <a16:creationId xmlns:a16="http://schemas.microsoft.com/office/drawing/2014/main" id="{A98AC9D7-ABC9-ABD1-C36A-7174189F79D4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2718689"/>
            <a:ext cx="7886700" cy="11255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029586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Blu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120B5383-12EC-4263-1497-9698C0CF58F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95F1D04-4812-04B5-3299-BCB12F584B19}"/>
              </a:ext>
            </a:extLst>
          </p:cNvPr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lang="en-US" kern="0">
              <a:sym typeface="Arial"/>
            </a:endParaRPr>
          </a:p>
        </p:txBody>
      </p:sp>
      <p:pic>
        <p:nvPicPr>
          <p:cNvPr id="5" name="Google Shape;13;p3" title="k20center-logo-variations_K20 Bug - White.png">
            <a:extLst>
              <a:ext uri="{FF2B5EF4-FFF2-40B4-BE49-F238E27FC236}">
                <a16:creationId xmlns:a16="http://schemas.microsoft.com/office/drawing/2014/main" id="{0201FEDF-1B17-4939-DD49-DF358C79259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1496" y="521401"/>
            <a:ext cx="3867150" cy="410069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2110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Re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86F1E247-B682-7CCA-0967-E63908DD64C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492F45D-B2D5-2BE4-2F75-6C684136B567}"/>
              </a:ext>
            </a:extLst>
          </p:cNvPr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lang="en-US" kern="0">
              <a:sym typeface="Arial"/>
            </a:endParaRPr>
          </a:p>
        </p:txBody>
      </p:sp>
      <p:pic>
        <p:nvPicPr>
          <p:cNvPr id="5" name="Google Shape;13;p3" title="k20center-logo-variations_K20 Bug - White.png">
            <a:extLst>
              <a:ext uri="{FF2B5EF4-FFF2-40B4-BE49-F238E27FC236}">
                <a16:creationId xmlns:a16="http://schemas.microsoft.com/office/drawing/2014/main" id="{80D6DD3C-71EE-3C73-DDA5-5CEF6C3263A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1496" y="521401"/>
            <a:ext cx="3867150" cy="410069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3065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AF74F841-FC3F-3B0B-3269-2B1C811007C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15865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 type="title">
  <p:cSld name="Cov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3379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092A09B7-DA10-1158-CAB4-8798C3E2F8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C7CF834B-CD39-B870-A33D-BB16E7C46C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 </a:t>
            </a:r>
          </a:p>
          <a:p>
            <a:pPr lvl="1"/>
            <a:r>
              <a:rPr lang="en-US" altLang="en-US" dirty="0"/>
              <a:t>Second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15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  <p:sldLayoutId id="2147483714" r:id="rId17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9pPr>
    </p:titleStyle>
    <p:bodyStyle>
      <a:lvl1pPr marL="457200" indent="-393192" algn="l" rtl="0" eaLnBrk="1" fontAlgn="base" hangingPunct="1">
        <a:spcBef>
          <a:spcPts val="520"/>
        </a:spcBef>
        <a:spcAft>
          <a:spcPct val="0"/>
        </a:spcAft>
        <a:buClr>
          <a:srgbClr val="971D20"/>
        </a:buClr>
        <a:buSzPct val="100000"/>
        <a:buFont typeface="System Font Regular"/>
        <a:buChar char="●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914400" indent="-356616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371600" indent="-338328" algn="l" rtl="0" eaLnBrk="1" fontAlgn="base" hangingPunct="1">
        <a:spcBef>
          <a:spcPts val="340"/>
        </a:spcBef>
        <a:spcAft>
          <a:spcPct val="0"/>
        </a:spcAft>
        <a:buClr>
          <a:srgbClr val="E8BF3C"/>
        </a:buClr>
        <a:buFont typeface="Wingdings" pitchFamily="2" charset="2"/>
        <a:buChar char="§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828800" indent="-320040" algn="l" rtl="0" eaLnBrk="1" fontAlgn="base" hangingPunct="1">
        <a:lnSpc>
          <a:spcPct val="90000"/>
        </a:lnSpc>
        <a:spcBef>
          <a:spcPts val="300"/>
        </a:spcBef>
        <a:spcAft>
          <a:spcPct val="0"/>
        </a:spcAft>
        <a:buClr>
          <a:srgbClr val="971D20"/>
        </a:buClr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286000" indent="-310896" algn="l" rtl="0" eaLnBrk="1" fontAlgn="base" hangingPunct="1">
        <a:lnSpc>
          <a:spcPct val="90000"/>
        </a:lnSpc>
        <a:spcBef>
          <a:spcPts val="270"/>
        </a:spcBef>
        <a:spcAft>
          <a:spcPct val="0"/>
        </a:spcAft>
        <a:buClr>
          <a:schemeClr val="accent1"/>
        </a:buClr>
        <a:buSzPct val="80000"/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DBC93EE6-7CCD-518F-84C9-A4397115C5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4DDC3D1B-4E0E-1D9F-CB2D-3C12C36432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pic>
        <p:nvPicPr>
          <p:cNvPr id="7" name="Google Shape;29;p7" title="k20center-logo-variations_K20 - Bug Color.png">
            <a:extLst>
              <a:ext uri="{FF2B5EF4-FFF2-40B4-BE49-F238E27FC236}">
                <a16:creationId xmlns:a16="http://schemas.microsoft.com/office/drawing/2014/main" id="{A6C23A54-FCC8-0F9D-1665-130E35DC754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9pPr>
    </p:titleStyle>
    <p:bodyStyle>
      <a:lvl1pPr marL="228600" indent="-393192" algn="l" rtl="0" fontAlgn="base">
        <a:spcBef>
          <a:spcPts val="520"/>
        </a:spcBef>
        <a:spcAft>
          <a:spcPct val="0"/>
        </a:spcAft>
        <a:buClr>
          <a:srgbClr val="971D20"/>
        </a:buClr>
        <a:buFont typeface="Aptos Display" panose="020B0004020202020204" pitchFamily="34" charset="0"/>
        <a:buAutoNum type="arabi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914400" indent="-356616" algn="l" rtl="0" fontAlgn="base">
        <a:spcBef>
          <a:spcPts val="400"/>
        </a:spcBef>
        <a:spcAft>
          <a:spcPct val="0"/>
        </a:spcAft>
        <a:buClr>
          <a:schemeClr val="accent1"/>
        </a:buClr>
        <a:buFont typeface="Aptos Display" panose="020B0004020202020204" pitchFamily="34" charset="0"/>
        <a:buAutoNum type="alphaL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371600" indent="-338328" algn="l" rtl="0" fontAlgn="base">
        <a:spcBef>
          <a:spcPts val="340"/>
        </a:spcBef>
        <a:spcAft>
          <a:spcPct val="0"/>
        </a:spcAft>
        <a:buClr>
          <a:srgbClr val="E8BF3C"/>
        </a:buClr>
        <a:buFont typeface="Aptos Display" panose="020B0004020202020204" pitchFamily="34" charset="0"/>
        <a:buAutoNum type="romanL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828800" indent="-319088" algn="l" rtl="0" fontAlgn="base">
        <a:spcBef>
          <a:spcPts val="300"/>
        </a:spcBef>
        <a:spcAft>
          <a:spcPct val="0"/>
        </a:spcAft>
        <a:buClr>
          <a:srgbClr val="971D20"/>
        </a:buClr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286000" indent="-310896" algn="l" rtl="0" fontAlgn="base">
        <a:spcBef>
          <a:spcPts val="270"/>
        </a:spcBef>
        <a:spcAft>
          <a:spcPct val="0"/>
        </a:spcAft>
        <a:buClr>
          <a:schemeClr val="accent1"/>
        </a:buClr>
        <a:buSzPct val="75000"/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0.xml"/><Relationship Id="rId1" Type="http://schemas.openxmlformats.org/officeDocument/2006/relationships/video" Target="https://www.youtube.com/embed/UyeAYtI1Xzw?feature=oembed" TargetMode="External"/><Relationship Id="rId5" Type="http://schemas.openxmlformats.org/officeDocument/2006/relationships/image" Target="../media/image11.jpeg"/><Relationship Id="rId4" Type="http://schemas.openxmlformats.org/officeDocument/2006/relationships/hyperlink" Target="https://www.youtube.com/watch?v=UyeAYtI1Xzw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497E2-88CE-452F-3FF8-96EE085AE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Responding to the Unthinkable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FF57AB-21DC-21E2-F0B4-543CF54F3EC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Introduction to the Holocaust</a:t>
            </a:r>
          </a:p>
        </p:txBody>
      </p:sp>
      <p:sp>
        <p:nvSpPr>
          <p:cNvPr id="5" name="Hexagon 4">
            <a:extLst>
              <a:ext uri="{FF2B5EF4-FFF2-40B4-BE49-F238E27FC236}">
                <a16:creationId xmlns:a16="http://schemas.microsoft.com/office/drawing/2014/main" id="{A9CE501F-ECB1-9E90-9382-8F0363093F5F}"/>
              </a:ext>
            </a:extLst>
          </p:cNvPr>
          <p:cNvSpPr/>
          <p:nvPr/>
        </p:nvSpPr>
        <p:spPr>
          <a:xfrm>
            <a:off x="647355" y="1312133"/>
            <a:ext cx="2922311" cy="2519234"/>
          </a:xfrm>
          <a:prstGeom prst="hexagon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661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652CDC-747D-7A25-1EE2-80E6118ACE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982DE-2483-1A57-ADD5-1A5E4B296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Collective Brain Dump</a:t>
            </a:r>
          </a:p>
        </p:txBody>
      </p:sp>
      <p:sp>
        <p:nvSpPr>
          <p:cNvPr id="28675" name="Content Placeholder 7">
            <a:extLst>
              <a:ext uri="{FF2B5EF4-FFF2-40B4-BE49-F238E27FC236}">
                <a16:creationId xmlns:a16="http://schemas.microsoft.com/office/drawing/2014/main" id="{55264BFE-6B68-97EA-B939-6118E3C60A6B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0" y="1370013"/>
            <a:ext cx="6838950" cy="3262312"/>
          </a:xfrm>
        </p:spPr>
        <p:txBody>
          <a:bodyPr/>
          <a:lstStyle/>
          <a:p>
            <a:pPr lvl="0" indent="-393461">
              <a:spcAft>
                <a:spcPts val="0"/>
              </a:spcAft>
              <a:buChar char="•"/>
            </a:pPr>
            <a:r>
              <a:rPr lang="en-US" dirty="0"/>
              <a:t>Take a few minutes to write down a list of the things you know happened during the Holocaust.</a:t>
            </a:r>
          </a:p>
          <a:p>
            <a:pPr lvl="0" indent="-393461">
              <a:spcAft>
                <a:spcPts val="0"/>
              </a:spcAft>
              <a:buChar char="•"/>
            </a:pPr>
            <a:r>
              <a:rPr lang="en-US" dirty="0"/>
              <a:t>In small groups, share your list and add anything you didn’t know to your list.</a:t>
            </a:r>
          </a:p>
          <a:p>
            <a:pPr lvl="0" indent="-393461">
              <a:spcAft>
                <a:spcPts val="0"/>
              </a:spcAft>
              <a:buChar char="•"/>
            </a:pPr>
            <a:r>
              <a:rPr lang="en-US" sz="2800" dirty="0"/>
              <a:t>Share what you learned with the class.</a:t>
            </a:r>
          </a:p>
        </p:txBody>
      </p:sp>
      <p:pic>
        <p:nvPicPr>
          <p:cNvPr id="3" name="Google Shape;102;p8">
            <a:extLst>
              <a:ext uri="{FF2B5EF4-FFF2-40B4-BE49-F238E27FC236}">
                <a16:creationId xmlns:a16="http://schemas.microsoft.com/office/drawing/2014/main" id="{73816F37-1764-B148-2A3B-5C10903766A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91643" y="103361"/>
            <a:ext cx="1400091" cy="14000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397842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3">
            <a:extLst>
              <a:ext uri="{FF2B5EF4-FFF2-40B4-BE49-F238E27FC236}">
                <a16:creationId xmlns:a16="http://schemas.microsoft.com/office/drawing/2014/main" id="{1C1DB67A-4418-8D73-6089-D989CE677E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3888" y="560388"/>
            <a:ext cx="7886700" cy="2139950"/>
          </a:xfrm>
        </p:spPr>
        <p:txBody>
          <a:bodyPr/>
          <a:lstStyle/>
          <a:p>
            <a:r>
              <a:rPr lang="en-US" altLang="en-US" dirty="0"/>
              <a:t>Essential Question</a:t>
            </a:r>
          </a:p>
        </p:txBody>
      </p:sp>
      <p:sp>
        <p:nvSpPr>
          <p:cNvPr id="23554" name="Text Placeholder 4">
            <a:extLst>
              <a:ext uri="{FF2B5EF4-FFF2-40B4-BE49-F238E27FC236}">
                <a16:creationId xmlns:a16="http://schemas.microsoft.com/office/drawing/2014/main" id="{F01DC99E-0FC2-0634-50E3-612982742493}"/>
              </a:ext>
            </a:extLst>
          </p:cNvPr>
          <p:cNvSpPr>
            <a:spLocks noGrp="1" noChangeArrowheads="1"/>
          </p:cNvSpPr>
          <p:nvPr>
            <p:ph type="body" sz="quarter" idx="10"/>
          </p:nvPr>
        </p:nvSpPr>
        <p:spPr>
          <a:xfrm>
            <a:off x="623888" y="2808288"/>
            <a:ext cx="7885112" cy="1397000"/>
          </a:xfrm>
        </p:spPr>
        <p:txBody>
          <a:bodyPr/>
          <a:lstStyle/>
          <a:p>
            <a:pPr marL="55563" lvl="0" indent="0"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US" dirty="0">
                <a:extLst>
                  <a:ext uri="http://customooxmlschemas.google.com/">
                    <go:slidesCustomData xmlns:lc="http://schemas.openxmlformats.org/drawingml/2006/lockedCanvas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</a:ext>
                </a:extLst>
              </a:rPr>
              <a:t>What were the events that led to and occurred during the Holocaust, and how did the world respond to it? 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3">
            <a:extLst>
              <a:ext uri="{FF2B5EF4-FFF2-40B4-BE49-F238E27FC236}">
                <a16:creationId xmlns:a16="http://schemas.microsoft.com/office/drawing/2014/main" id="{7A133F9F-8BD4-BFCE-947E-74745460EF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783348"/>
            <a:ext cx="7886700" cy="1039980"/>
          </a:xfrm>
        </p:spPr>
        <p:txBody>
          <a:bodyPr/>
          <a:lstStyle/>
          <a:p>
            <a:r>
              <a:rPr lang="en-US" altLang="en-US" dirty="0"/>
              <a:t>Learning Objectives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28C0DD-EBA7-945F-414B-0577DA3BB32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3888" y="1823327"/>
            <a:ext cx="7885112" cy="2820861"/>
          </a:xfrm>
        </p:spPr>
        <p:txBody>
          <a:bodyPr rtlCol="0">
            <a:normAutofit/>
          </a:bodyPr>
          <a:lstStyle/>
          <a:p>
            <a:r>
              <a:rPr lang="en-US" dirty="0"/>
              <a:t>Interpret the reactions of survivors, victims, and liberators during the Holocaust. </a:t>
            </a:r>
          </a:p>
          <a:p>
            <a:r>
              <a:rPr lang="en-US" dirty="0"/>
              <a:t>Examine the causes and effects of the Holocaust and the impact that they had on the U.S. and the world.</a:t>
            </a:r>
          </a:p>
          <a:p>
            <a:r>
              <a:rPr lang="en-US" dirty="0"/>
              <a:t>Use a timeline to interpret the order of events that led up to and occurred during the Holocaust.</a:t>
            </a:r>
          </a:p>
          <a:p>
            <a:pPr marL="457200" indent="-457200" fontAlgn="auto"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5D84C-B1B9-7487-2919-4DBFDC69B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</p:spPr>
        <p:txBody>
          <a:bodyPr wrap="square" rtlCol="0" anchor="b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I Notice, I Wonder</a:t>
            </a:r>
          </a:p>
        </p:txBody>
      </p:sp>
      <p:sp>
        <p:nvSpPr>
          <p:cNvPr id="28675" name="Content Placeholder 7">
            <a:extLst>
              <a:ext uri="{FF2B5EF4-FFF2-40B4-BE49-F238E27FC236}">
                <a16:creationId xmlns:a16="http://schemas.microsoft.com/office/drawing/2014/main" id="{001687CA-0FFD-B396-81EB-DB04465691AC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628650" y="1370013"/>
            <a:ext cx="6109034" cy="3262312"/>
          </a:xfrm>
        </p:spPr>
        <p:txBody>
          <a:bodyPr wrap="square" anchor="t">
            <a:normAutofit/>
          </a:bodyPr>
          <a:lstStyle/>
          <a:p>
            <a:pPr lvl="0" indent="-393700">
              <a:spcAft>
                <a:spcPts val="0"/>
              </a:spcAft>
              <a:buSzPts val="2600"/>
              <a:buChar char="•"/>
            </a:pPr>
            <a:r>
              <a:rPr lang="en-US" sz="2800" dirty="0"/>
              <a:t>In the top-left quarter of your Guided Notes sheet, write the things you </a:t>
            </a:r>
            <a:r>
              <a:rPr lang="en-US" sz="2800" b="1" dirty="0"/>
              <a:t>notice</a:t>
            </a:r>
            <a:r>
              <a:rPr lang="en-US" sz="2800" dirty="0"/>
              <a:t> about the film as you watch it.</a:t>
            </a:r>
          </a:p>
          <a:p>
            <a:pPr lvl="0" indent="-393700">
              <a:spcAft>
                <a:spcPts val="0"/>
              </a:spcAft>
              <a:buSzPts val="2600"/>
              <a:buChar char="•"/>
            </a:pPr>
            <a:r>
              <a:rPr lang="en-US" sz="2800" dirty="0"/>
              <a:t>After the film ends, write down in the top-right quarter anything you might be </a:t>
            </a:r>
            <a:r>
              <a:rPr lang="en-US" sz="2800" b="1" dirty="0"/>
              <a:t>wondering</a:t>
            </a:r>
            <a:r>
              <a:rPr lang="en-US" sz="2800" dirty="0"/>
              <a:t> about the film.</a:t>
            </a:r>
          </a:p>
        </p:txBody>
      </p:sp>
      <p:pic>
        <p:nvPicPr>
          <p:cNvPr id="3" name="Google Shape;121;g25d7d9292e8_0_5">
            <a:extLst>
              <a:ext uri="{FF2B5EF4-FFF2-40B4-BE49-F238E27FC236}">
                <a16:creationId xmlns:a16="http://schemas.microsoft.com/office/drawing/2014/main" id="{AA9EF6AF-4C5E-06E3-4AEB-823B5CE51579}"/>
              </a:ext>
            </a:extLst>
          </p:cNvPr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7600792" y="141371"/>
            <a:ext cx="1336843" cy="14000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777305-E72B-0511-2B0D-1ADF58108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063" y="4329113"/>
            <a:ext cx="7635875" cy="573087"/>
          </a:xfrm>
        </p:spPr>
        <p:txBody>
          <a:bodyPr rtlCol="0">
            <a:normAutofit fontScale="90000"/>
          </a:bodyPr>
          <a:lstStyle/>
          <a:p>
            <a:pPr fontAlgn="auto">
              <a:defRPr/>
            </a:pPr>
            <a:r>
              <a:rPr lang="en-US" i="1" dirty="0">
                <a:hlinkClick r:id="rId4"/>
              </a:rPr>
              <a:t>Pigeon</a:t>
            </a:r>
            <a:endParaRPr lang="en-US" i="1" dirty="0"/>
          </a:p>
        </p:txBody>
      </p:sp>
      <p:pic>
        <p:nvPicPr>
          <p:cNvPr id="3" name="Online Media 2" descr="pigeon trigger film Holocaustmov">
            <a:hlinkClick r:id="" action="ppaction://media"/>
            <a:extLst>
              <a:ext uri="{FF2B5EF4-FFF2-40B4-BE49-F238E27FC236}">
                <a16:creationId xmlns:a16="http://schemas.microsoft.com/office/drawing/2014/main" id="{812DA672-DC91-2CA7-6A56-C9FC54C7CE1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392989" y="481909"/>
            <a:ext cx="6358021" cy="35922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F44A0-157E-61F0-773A-F209568967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15ED0-4F54-9DA8-27FF-B7BE0F0E1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</p:spPr>
        <p:txBody>
          <a:bodyPr wrap="square" rtlCol="0" anchor="b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I Notice, I Wonder</a:t>
            </a:r>
          </a:p>
        </p:txBody>
      </p:sp>
      <p:sp>
        <p:nvSpPr>
          <p:cNvPr id="28675" name="Content Placeholder 7">
            <a:extLst>
              <a:ext uri="{FF2B5EF4-FFF2-40B4-BE49-F238E27FC236}">
                <a16:creationId xmlns:a16="http://schemas.microsoft.com/office/drawing/2014/main" id="{C42A3731-F8C2-8B36-F575-F91F834BE27D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628649" y="1370013"/>
            <a:ext cx="6662487" cy="3262312"/>
          </a:xfrm>
        </p:spPr>
        <p:txBody>
          <a:bodyPr wrap="square" anchor="t">
            <a:normAutofit fontScale="85000" lnSpcReduction="10000"/>
          </a:bodyPr>
          <a:lstStyle/>
          <a:p>
            <a:pPr lvl="0" indent="-381317">
              <a:spcAft>
                <a:spcPts val="0"/>
              </a:spcAft>
              <a:buChar char="•"/>
            </a:pPr>
            <a:r>
              <a:rPr lang="en-US" sz="2800" dirty="0"/>
              <a:t>In the bottom-left quarter of your Guided Notes sheet, write things you </a:t>
            </a:r>
            <a:r>
              <a:rPr lang="en-US" sz="2800" b="1" dirty="0"/>
              <a:t>notice</a:t>
            </a:r>
            <a:r>
              <a:rPr lang="en-US" sz="2800" dirty="0"/>
              <a:t> about your page of the timeline as you read it.</a:t>
            </a:r>
          </a:p>
          <a:p>
            <a:pPr lvl="0" indent="-381317">
              <a:spcAft>
                <a:spcPts val="0"/>
              </a:spcAft>
              <a:buChar char="•"/>
            </a:pPr>
            <a:r>
              <a:rPr lang="en-US" sz="2800" dirty="0"/>
              <a:t>Share what you learned with your group and write a few things you learned from them in the Notice section.</a:t>
            </a:r>
          </a:p>
          <a:p>
            <a:pPr lvl="0" indent="-381317">
              <a:spcAft>
                <a:spcPts val="0"/>
              </a:spcAft>
              <a:buChar char="•"/>
            </a:pPr>
            <a:r>
              <a:rPr lang="en-US" sz="2800" dirty="0"/>
              <a:t>After sharing, write down in the bottom-right quarter anything you might be </a:t>
            </a:r>
            <a:r>
              <a:rPr lang="en-US" sz="2800" b="1" dirty="0"/>
              <a:t>wondering</a:t>
            </a:r>
            <a:r>
              <a:rPr lang="en-US" sz="2800" dirty="0"/>
              <a:t> about what happened during the Holocaust.</a:t>
            </a:r>
          </a:p>
        </p:txBody>
      </p:sp>
      <p:pic>
        <p:nvPicPr>
          <p:cNvPr id="5" name="Google Shape;121;g25d7d9292e8_0_5">
            <a:extLst>
              <a:ext uri="{FF2B5EF4-FFF2-40B4-BE49-F238E27FC236}">
                <a16:creationId xmlns:a16="http://schemas.microsoft.com/office/drawing/2014/main" id="{D2A0B16C-3D50-F869-5965-9090BA958E3B}"/>
              </a:ext>
            </a:extLst>
          </p:cNvPr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7600792" y="141371"/>
            <a:ext cx="1336843" cy="14000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314254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3DC07-44C3-F4F1-0864-4EFE59D94E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18B55-FB6C-5B9E-1CA1-054CD62CA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Fishbone</a:t>
            </a:r>
          </a:p>
        </p:txBody>
      </p:sp>
      <p:sp>
        <p:nvSpPr>
          <p:cNvPr id="28675" name="Content Placeholder 7">
            <a:extLst>
              <a:ext uri="{FF2B5EF4-FFF2-40B4-BE49-F238E27FC236}">
                <a16:creationId xmlns:a16="http://schemas.microsoft.com/office/drawing/2014/main" id="{5C0F900B-5A99-2EE2-3783-9FA6E989704E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0" y="1370013"/>
            <a:ext cx="6205287" cy="3262312"/>
          </a:xfrm>
        </p:spPr>
        <p:txBody>
          <a:bodyPr/>
          <a:lstStyle/>
          <a:p>
            <a:pPr lvl="0" indent="-393700">
              <a:spcAft>
                <a:spcPts val="0"/>
              </a:spcAft>
              <a:buSzPts val="2600"/>
              <a:buChar char="•"/>
            </a:pPr>
            <a:r>
              <a:rPr lang="en-US" sz="2800" dirty="0"/>
              <a:t>Review the notes you have taken on the key events that occurred during the Holocaust.</a:t>
            </a:r>
          </a:p>
          <a:p>
            <a:pPr lvl="0" indent="-393700">
              <a:spcAft>
                <a:spcPts val="0"/>
              </a:spcAft>
              <a:buSzPts val="2600"/>
              <a:buChar char="•"/>
            </a:pPr>
            <a:r>
              <a:rPr lang="en-US" sz="2800" dirty="0"/>
              <a:t>Then, identify six key contributing factors leading up to the Holocaust.</a:t>
            </a:r>
          </a:p>
          <a:p>
            <a:pPr lvl="0" indent="-393700">
              <a:spcAft>
                <a:spcPts val="0"/>
              </a:spcAft>
              <a:buSzPts val="2600"/>
              <a:buChar char="•"/>
            </a:pPr>
            <a:r>
              <a:rPr lang="en-US" sz="2800" dirty="0"/>
              <a:t>Write each factor in the corresponding space of your handout. </a:t>
            </a:r>
          </a:p>
        </p:txBody>
      </p:sp>
      <p:pic>
        <p:nvPicPr>
          <p:cNvPr id="3" name="Google Shape;142;g1f9ac32f91d_0_7">
            <a:extLst>
              <a:ext uri="{FF2B5EF4-FFF2-40B4-BE49-F238E27FC236}">
                <a16:creationId xmlns:a16="http://schemas.microsoft.com/office/drawing/2014/main" id="{DABFED41-6FF5-0BD3-C4FC-CE55B704E9A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24384" y="35440"/>
            <a:ext cx="2126704" cy="11979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158936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11CD8-D9BB-BC4B-FD94-B6149C8A5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Survivor/Victim Profiles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67D3FB85-4C05-9AF8-0E54-BE7EB078D8F0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0" y="1370013"/>
            <a:ext cx="6075077" cy="3262312"/>
          </a:xfrm>
        </p:spPr>
        <p:txBody>
          <a:bodyPr/>
          <a:lstStyle/>
          <a:p>
            <a:pPr lvl="0" indent="-393700">
              <a:spcAft>
                <a:spcPts val="0"/>
              </a:spcAft>
              <a:buSzPts val="2600"/>
              <a:buChar char="•"/>
            </a:pPr>
            <a:r>
              <a:rPr lang="en-US" sz="2800" dirty="0"/>
              <a:t>Choose two survivors or victims from the US Holocaust Memorial Museum Identification Cards.</a:t>
            </a:r>
          </a:p>
          <a:p>
            <a:pPr lvl="0" indent="-393700">
              <a:spcAft>
                <a:spcPts val="0"/>
              </a:spcAft>
              <a:buSzPts val="2600"/>
              <a:buChar char="•"/>
            </a:pPr>
            <a:r>
              <a:rPr lang="en-US" sz="2800" dirty="0"/>
              <a:t>On a piece of paper, write their name and summarize their experiences.</a:t>
            </a:r>
          </a:p>
          <a:p>
            <a:pPr lvl="0" indent="-393700">
              <a:spcAft>
                <a:spcPts val="0"/>
              </a:spcAft>
              <a:buSzPts val="2600"/>
              <a:buChar char="•"/>
            </a:pPr>
            <a:r>
              <a:rPr lang="en-US" sz="2800" dirty="0">
                <a:extLst>
                  <a:ext uri="http://customooxmlschemas.google.com/">
                    <go:slidesCustomData xmlns:lc="http://schemas.openxmlformats.org/drawingml/2006/lockedCanvas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"/>
                  </a:ext>
                </a:extLst>
              </a:rPr>
              <a:t>Share what you learned about them with your classmates. 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8E43A03-7188-12F2-4FDF-970BE83C72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2930" y="205040"/>
            <a:ext cx="1887604" cy="214244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DE2775-70AC-55FA-347F-67D026E024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087DD-86DB-699D-2F81-7E2553B88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How Am I Feeling? What Am I Thinking?</a:t>
            </a:r>
          </a:p>
        </p:txBody>
      </p:sp>
      <p:sp>
        <p:nvSpPr>
          <p:cNvPr id="28675" name="Content Placeholder 7">
            <a:extLst>
              <a:ext uri="{FF2B5EF4-FFF2-40B4-BE49-F238E27FC236}">
                <a16:creationId xmlns:a16="http://schemas.microsoft.com/office/drawing/2014/main" id="{52F7463D-FCBF-AEB2-7463-7B8A8FE039C7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0" y="1370013"/>
            <a:ext cx="6060908" cy="3262312"/>
          </a:xfrm>
        </p:spPr>
        <p:txBody>
          <a:bodyPr/>
          <a:lstStyle/>
          <a:p>
            <a:pPr marL="115888" lvl="0" indent="0"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US" sz="2400" dirty="0">
                <a:extLst>
                  <a:ext uri="http://customooxmlschemas.google.com/">
                    <go:slidesCustomData xmlns:lc="http://schemas.openxmlformats.org/drawingml/2006/lockedCanvas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"/>
                  </a:ext>
                </a:extLst>
              </a:rPr>
              <a:t>After evaluating the events leading up to the Holocaust and the effects it had on many people, answer the following questions:</a:t>
            </a:r>
            <a:endParaRPr lang="en-US" sz="2400" dirty="0"/>
          </a:p>
          <a:p>
            <a:pPr lvl="0" indent="-393700">
              <a:spcAft>
                <a:spcPts val="0"/>
              </a:spcAft>
              <a:buSzPts val="2600"/>
              <a:buChar char="•"/>
            </a:pPr>
            <a:r>
              <a:rPr lang="en-US" sz="2400" dirty="0"/>
              <a:t>How are you feeling about what you have learned? </a:t>
            </a:r>
          </a:p>
          <a:p>
            <a:pPr lvl="0" indent="-393700">
              <a:spcAft>
                <a:spcPts val="0"/>
              </a:spcAft>
              <a:buSzPts val="2600"/>
              <a:buChar char="•"/>
            </a:pPr>
            <a:r>
              <a:rPr lang="en-US" sz="2400" dirty="0"/>
              <a:t>What do you think are the reasons the United States </a:t>
            </a:r>
            <a:r>
              <a:rPr lang="en-US" sz="2400" dirty="0">
                <a:extLst>
                  <a:ext uri="http://customooxmlschemas.google.com/">
                    <go:slidesCustomData xmlns:lc="http://schemas.openxmlformats.org/drawingml/2006/lockedCanvas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3"/>
                  </a:ext>
                </a:extLst>
              </a:rPr>
              <a:t>and other Allied nations </a:t>
            </a:r>
            <a:r>
              <a:rPr lang="en-US" sz="2400" dirty="0"/>
              <a:t>wanted to hold Germany accountable?</a:t>
            </a:r>
          </a:p>
        </p:txBody>
      </p:sp>
      <p:pic>
        <p:nvPicPr>
          <p:cNvPr id="4" name="Google Shape;156;g1f9ac32f91d_0_25" descr="Strategy icon">
            <a:extLst>
              <a:ext uri="{FF2B5EF4-FFF2-40B4-BE49-F238E27FC236}">
                <a16:creationId xmlns:a16="http://schemas.microsoft.com/office/drawing/2014/main" id="{F9B30230-8102-7C55-ED83-91C57B22AC56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 l="3069" r="3069"/>
          <a:stretch/>
        </p:blipFill>
        <p:spPr bwMode="auto">
          <a:xfrm>
            <a:off x="6773005" y="1349964"/>
            <a:ext cx="1742345" cy="1777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4071212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LEARN 2025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85782"/>
      </a:accent1>
      <a:accent2>
        <a:srgbClr val="008CC9"/>
      </a:accent2>
      <a:accent3>
        <a:srgbClr val="971D20"/>
      </a:accent3>
      <a:accent4>
        <a:srgbClr val="E8BF3C"/>
      </a:accent4>
      <a:accent5>
        <a:srgbClr val="D30F7F"/>
      </a:accent5>
      <a:accent6>
        <a:srgbClr val="FFFFFF"/>
      </a:accent6>
      <a:hlink>
        <a:srgbClr val="288AC3"/>
      </a:hlink>
      <a:folHlink>
        <a:srgbClr val="288AC3"/>
      </a:folHlink>
    </a:clrScheme>
    <a:fontScheme name="Office 2007 - 20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D99821D3-5AB0-46A2-A88B-DF1F5B2F96C5}" vid="{BF5A499D-F8D2-49C6-962D-9AF7F62A082E}"/>
    </a:ext>
  </a:extLst>
</a:theme>
</file>

<file path=ppt/theme/theme2.xml><?xml version="1.0" encoding="utf-8"?>
<a:theme xmlns:a="http://schemas.openxmlformats.org/drawingml/2006/main" name="1_Custom Design">
  <a:themeElements>
    <a:clrScheme name="LEARN 2025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85782"/>
      </a:accent1>
      <a:accent2>
        <a:srgbClr val="008CC9"/>
      </a:accent2>
      <a:accent3>
        <a:srgbClr val="971D20"/>
      </a:accent3>
      <a:accent4>
        <a:srgbClr val="E8BF3C"/>
      </a:accent4>
      <a:accent5>
        <a:srgbClr val="D30F7F"/>
      </a:accent5>
      <a:accent6>
        <a:srgbClr val="FFFFFF"/>
      </a:accent6>
      <a:hlink>
        <a:srgbClr val="288AC3"/>
      </a:hlink>
      <a:folHlink>
        <a:srgbClr val="288AC3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D99821D3-5AB0-46A2-A88B-DF1F5B2F96C5}" vid="{6DD89F41-01E6-4C88-840F-270122FD5FDE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Custom Design</Template>
  <TotalTime>1422</TotalTime>
  <Words>682</Words>
  <Application>Microsoft Office PowerPoint</Application>
  <PresentationFormat>On-screen Show (16:9)</PresentationFormat>
  <Paragraphs>41</Paragraphs>
  <Slides>11</Slides>
  <Notes>8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Aptos Display</vt:lpstr>
      <vt:lpstr>Arial</vt:lpstr>
      <vt:lpstr>Calibri</vt:lpstr>
      <vt:lpstr>Courier New</vt:lpstr>
      <vt:lpstr>System Font Regular</vt:lpstr>
      <vt:lpstr>Wingdings</vt:lpstr>
      <vt:lpstr>Custom Design</vt:lpstr>
      <vt:lpstr>1_Custom Design</vt:lpstr>
      <vt:lpstr>PowerPoint Presentation</vt:lpstr>
      <vt:lpstr>Responding to the Unthinkable</vt:lpstr>
      <vt:lpstr>Collective Brain Dump</vt:lpstr>
      <vt:lpstr>Essential Question</vt:lpstr>
      <vt:lpstr>Learning Objectives</vt:lpstr>
      <vt:lpstr>I Notice, I Wonder</vt:lpstr>
      <vt:lpstr>Pigeon</vt:lpstr>
      <vt:lpstr>I Notice, I Wonder</vt:lpstr>
      <vt:lpstr>Fishbone</vt:lpstr>
      <vt:lpstr>Survivor/Victim Profiles</vt:lpstr>
      <vt:lpstr>How Am I Feeling? What Am I Thinking?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Responding to the Unthinable</dc:title>
  <dc:subject/>
  <dc:creator>K20 Center</dc:creator>
  <cp:keywords/>
  <dc:description/>
  <cp:lastModifiedBy>Smith, Gina N.</cp:lastModifiedBy>
  <cp:revision>8</cp:revision>
  <dcterms:created xsi:type="dcterms:W3CDTF">2026-06-09T17:47:48Z</dcterms:created>
  <dcterms:modified xsi:type="dcterms:W3CDTF">2026-10-08T14:16:49Z</dcterms:modified>
  <cp:category/>
</cp:coreProperties>
</file>